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5"/>
  </p:notesMasterIdLst>
  <p:handoutMasterIdLst>
    <p:handoutMasterId r:id="rId16"/>
  </p:handoutMasterIdLst>
  <p:sldIdLst>
    <p:sldId id="574" r:id="rId3"/>
    <p:sldId id="840" r:id="rId4"/>
    <p:sldId id="841" r:id="rId5"/>
    <p:sldId id="842" r:id="rId6"/>
    <p:sldId id="846" r:id="rId7"/>
    <p:sldId id="847" r:id="rId8"/>
    <p:sldId id="850" r:id="rId9"/>
    <p:sldId id="851" r:id="rId10"/>
    <p:sldId id="857" r:id="rId11"/>
    <p:sldId id="852" r:id="rId12"/>
    <p:sldId id="853" r:id="rId13"/>
    <p:sldId id="854" r:id="rId14"/>
  </p:sldIdLst>
  <p:sldSz cx="9144000" cy="5143500" type="screen16x9"/>
  <p:notesSz cx="6858000" cy="9144000"/>
  <p:embeddedFontLst>
    <p:embeddedFont>
      <p:font typeface="MiSans Light" panose="00000400000000000000" charset="-122"/>
      <p:regular r:id="rId21"/>
    </p:embeddedFont>
    <p:embeddedFont>
      <p:font typeface="黑体" panose="02010609060101010101" charset="-122"/>
      <p:regular r:id="rId22"/>
    </p:embeddedFont>
    <p:embeddedFont>
      <p:font typeface="字制区喜脉体" panose="02000603000000000000" pitchFamily="2" charset="-122"/>
      <p:regular r:id="rId23"/>
    </p:embeddedFont>
  </p:embeddedFontLst>
  <p:custDataLst>
    <p:tags r:id="rId24"/>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BE2A6164-6C94-4D72-A808-DBA72125A748}">
          <p14:sldIdLst>
            <p14:sldId id="840"/>
            <p14:sldId id="841"/>
            <p14:sldId id="857"/>
            <p14:sldId id="852"/>
            <p14:sldId id="853"/>
            <p14:sldId id="854"/>
            <p14:sldId id="846"/>
            <p14:sldId id="842"/>
            <p14:sldId id="850"/>
            <p14:sldId id="847"/>
            <p14:sldId id="851"/>
            <p14:sldId id="574"/>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哒哒 熊猫" initials="哒哒"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DC156"/>
    <a:srgbClr val="FFFFFF"/>
    <a:srgbClr val="004E42"/>
    <a:srgbClr val="009039"/>
    <a:srgbClr val="F8EC02"/>
    <a:srgbClr val="E7F8F9"/>
    <a:srgbClr val="E9662C"/>
    <a:srgbClr val="72D15D"/>
    <a:srgbClr val="A2A996"/>
    <a:srgbClr val="AED8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14" autoAdjust="0"/>
    <p:restoredTop sz="94660"/>
  </p:normalViewPr>
  <p:slideViewPr>
    <p:cSldViewPr snapToGrid="0" showGuides="1">
      <p:cViewPr>
        <p:scale>
          <a:sx n="79" d="100"/>
          <a:sy n="79" d="100"/>
        </p:scale>
        <p:origin x="1450" y="562"/>
      </p:cViewPr>
      <p:guideLst>
        <p:guide pos="144"/>
        <p:guide pos="5659"/>
        <p:guide orient="horz" pos="380"/>
        <p:guide orient="horz" pos="3089"/>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2" d="100"/>
          <a:sy n="62" d="100"/>
        </p:scale>
        <p:origin x="3154" y="7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gs" Target="tags/tag61.xml"/><Relationship Id="rId23" Type="http://schemas.openxmlformats.org/officeDocument/2006/relationships/font" Target="fonts/font3.fntdata"/><Relationship Id="rId22" Type="http://schemas.openxmlformats.org/officeDocument/2006/relationships/font" Target="fonts/font2.fntdata"/><Relationship Id="rId21" Type="http://schemas.openxmlformats.org/officeDocument/2006/relationships/font" Target="fonts/font1.fntdata"/><Relationship Id="rId20" Type="http://schemas.openxmlformats.org/officeDocument/2006/relationships/commentAuthors" Target="commentAuthors.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handoutMaster" Target="handoutMasters/handoutMaster1.xml"/><Relationship Id="rId15" Type="http://schemas.openxmlformats.org/officeDocument/2006/relationships/notesMaster" Target="notesMasters/notesMaster1.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MiSans Light" panose="00000400000000000000" charset="-122"/>
              <a:ea typeface="MiSans Light" panose="00000400000000000000"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MiSans Light" panose="00000400000000000000" charset="-122"/>
              </a:rPr>
            </a:fld>
            <a:endParaRPr lang="zh-CN" altLang="en-US">
              <a:latin typeface="MiSans Light" panose="0000040000000000000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MiSans Light" panose="00000400000000000000" charset="-122"/>
              <a:ea typeface="MiSans Light" panose="00000400000000000000"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MiSans Light" panose="00000400000000000000" charset="-122"/>
              </a:rPr>
            </a:fld>
            <a:endParaRPr lang="zh-CN" altLang="en-US">
              <a:latin typeface="MiSans Light" panose="00000400000000000000"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iSans Light" panose="00000400000000000000" charset="-122"/>
                <a:ea typeface="MiSans Light" panose="00000400000000000000"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iSans Light" panose="00000400000000000000" charset="-122"/>
                <a:ea typeface="MiSans Light" panose="00000400000000000000" charset="-122"/>
              </a:defRPr>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iSans Light" panose="00000400000000000000" charset="-122"/>
                <a:ea typeface="MiSans Light" panose="000004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iSans Light" panose="00000400000000000000" charset="-122"/>
                <a:ea typeface="MiSans Light" panose="00000400000000000000" charset="-122"/>
              </a:defRPr>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iSans Light" panose="00000400000000000000" charset="-122"/>
        <a:ea typeface="MiSans Light" panose="00000400000000000000" charset="-122"/>
        <a:cs typeface="+mn-cs"/>
      </a:defRPr>
    </a:lvl1pPr>
    <a:lvl2pPr marL="457200" algn="l" defTabSz="914400" rtl="0" eaLnBrk="1" latinLnBrk="0" hangingPunct="1">
      <a:defRPr sz="1200" kern="1200">
        <a:solidFill>
          <a:schemeClr val="tx1"/>
        </a:solidFill>
        <a:latin typeface="MiSans Light" panose="00000400000000000000" charset="-122"/>
        <a:ea typeface="MiSans Light" panose="00000400000000000000" charset="-122"/>
        <a:cs typeface="+mn-cs"/>
      </a:defRPr>
    </a:lvl2pPr>
    <a:lvl3pPr marL="914400" algn="l" defTabSz="914400" rtl="0" eaLnBrk="1" latinLnBrk="0" hangingPunct="1">
      <a:defRPr sz="1200" kern="1200">
        <a:solidFill>
          <a:schemeClr val="tx1"/>
        </a:solidFill>
        <a:latin typeface="MiSans Light" panose="00000400000000000000" charset="-122"/>
        <a:ea typeface="MiSans Light" panose="00000400000000000000" charset="-122"/>
        <a:cs typeface="+mn-cs"/>
      </a:defRPr>
    </a:lvl3pPr>
    <a:lvl4pPr marL="1371600" algn="l" defTabSz="914400" rtl="0" eaLnBrk="1" latinLnBrk="0" hangingPunct="1">
      <a:defRPr sz="1200" kern="1200">
        <a:solidFill>
          <a:schemeClr val="tx1"/>
        </a:solidFill>
        <a:latin typeface="MiSans Light" panose="00000400000000000000" charset="-122"/>
        <a:ea typeface="MiSans Light" panose="00000400000000000000" charset="-122"/>
        <a:cs typeface="+mn-cs"/>
      </a:defRPr>
    </a:lvl4pPr>
    <a:lvl5pPr marL="1828800" algn="l" defTabSz="914400" rtl="0" eaLnBrk="1" latinLnBrk="0" hangingPunct="1">
      <a:defRPr sz="1200" kern="1200">
        <a:solidFill>
          <a:schemeClr val="tx1"/>
        </a:solidFill>
        <a:latin typeface="MiSans Light" panose="00000400000000000000" charset="-122"/>
        <a:ea typeface="MiSans Light" panose="0000040000000000000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4_标题幻灯片">
    <p:bg>
      <p:bgPr>
        <a:solidFill>
          <a:schemeClr val="bg1"/>
        </a:solidFill>
        <a:effectLst/>
      </p:bgPr>
    </p:bg>
    <p:spTree>
      <p:nvGrpSpPr>
        <p:cNvPr id="1" name=""/>
        <p:cNvGrpSpPr/>
        <p:nvPr/>
      </p:nvGrpSpPr>
      <p:grpSpPr>
        <a:xfrm>
          <a:off x="0" y="0"/>
          <a:ext cx="0" cy="0"/>
          <a:chOff x="0" y="0"/>
          <a:chExt cx="0" cy="0"/>
        </a:xfrm>
      </p:grpSpPr>
      <p:sp>
        <p:nvSpPr>
          <p:cNvPr id="11" name="图片占位符 6"/>
          <p:cNvSpPr>
            <a:spLocks noGrp="1"/>
          </p:cNvSpPr>
          <p:nvPr>
            <p:ph type="pic" sz="quarter" idx="10"/>
          </p:nvPr>
        </p:nvSpPr>
        <p:spPr>
          <a:xfrm>
            <a:off x="336722" y="1401872"/>
            <a:ext cx="1000800" cy="1000800"/>
          </a:xfrm>
          <a:prstGeom prst="ellipse">
            <a:avLst/>
          </a:prstGeom>
        </p:spPr>
        <p:txBody>
          <a:bodyPr/>
          <a:lstStyle/>
          <a:p>
            <a:endParaRPr lang="zh-CN" altLang="en-US"/>
          </a:p>
        </p:txBody>
      </p:sp>
      <p:sp>
        <p:nvSpPr>
          <p:cNvPr id="12" name="图片占位符 6"/>
          <p:cNvSpPr>
            <a:spLocks noGrp="1"/>
          </p:cNvSpPr>
          <p:nvPr>
            <p:ph type="pic" sz="quarter" idx="12"/>
          </p:nvPr>
        </p:nvSpPr>
        <p:spPr>
          <a:xfrm>
            <a:off x="4723896" y="1401872"/>
            <a:ext cx="1000800" cy="1000800"/>
          </a:xfrm>
          <a:prstGeom prst="ellipse">
            <a:avLst/>
          </a:prstGeom>
        </p:spPr>
        <p:txBody>
          <a:bodyPr/>
          <a:lstStyle/>
          <a:p>
            <a:endParaRPr lang="zh-CN" altLang="en-US"/>
          </a:p>
        </p:txBody>
      </p:sp>
      <p:sp>
        <p:nvSpPr>
          <p:cNvPr id="13" name="图片占位符 6"/>
          <p:cNvSpPr>
            <a:spLocks noGrp="1"/>
          </p:cNvSpPr>
          <p:nvPr>
            <p:ph type="pic" sz="quarter" idx="11"/>
          </p:nvPr>
        </p:nvSpPr>
        <p:spPr>
          <a:xfrm>
            <a:off x="336722" y="3547047"/>
            <a:ext cx="1000800" cy="1000800"/>
          </a:xfrm>
          <a:prstGeom prst="ellipse">
            <a:avLst/>
          </a:prstGeom>
        </p:spPr>
        <p:txBody>
          <a:bodyPr/>
          <a:lstStyle/>
          <a:p>
            <a:endParaRPr lang="zh-CN" altLang="en-US"/>
          </a:p>
        </p:txBody>
      </p:sp>
      <p:sp>
        <p:nvSpPr>
          <p:cNvPr id="14" name="图片占位符 6"/>
          <p:cNvSpPr>
            <a:spLocks noGrp="1"/>
          </p:cNvSpPr>
          <p:nvPr>
            <p:ph type="pic" sz="quarter" idx="13"/>
          </p:nvPr>
        </p:nvSpPr>
        <p:spPr>
          <a:xfrm>
            <a:off x="4723896" y="3556775"/>
            <a:ext cx="1000800" cy="1000800"/>
          </a:xfrm>
          <a:prstGeom prst="ellipse">
            <a:avLst/>
          </a:prstGeom>
        </p:spPr>
        <p:txBody>
          <a:body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标题幻灯片">
    <p:bg>
      <p:bgPr>
        <a:solidFill>
          <a:schemeClr val="bg1"/>
        </a:solidFill>
        <a:effectLst/>
      </p:bgPr>
    </p:bg>
    <p:spTree>
      <p:nvGrpSpPr>
        <p:cNvPr id="1" name=""/>
        <p:cNvGrpSpPr/>
        <p:nvPr/>
      </p:nvGrpSpPr>
      <p:grpSpPr>
        <a:xfrm>
          <a:off x="0" y="0"/>
          <a:ext cx="0" cy="0"/>
          <a:chOff x="0" y="0"/>
          <a:chExt cx="0" cy="0"/>
        </a:xfrm>
      </p:grpSpPr>
      <p:sp>
        <p:nvSpPr>
          <p:cNvPr id="7" name="图片占位符 2"/>
          <p:cNvSpPr>
            <a:spLocks noGrp="1"/>
          </p:cNvSpPr>
          <p:nvPr>
            <p:ph type="pic" sz="quarter" idx="22"/>
          </p:nvPr>
        </p:nvSpPr>
        <p:spPr>
          <a:xfrm>
            <a:off x="4969422" y="1439032"/>
            <a:ext cx="3820014" cy="1472118"/>
          </a:xfrm>
          <a:prstGeom prst="roundRect">
            <a:avLst>
              <a:gd name="adj" fmla="val 7340"/>
            </a:avLst>
          </a:prstGeom>
          <a:solidFill>
            <a:schemeClr val="bg1"/>
          </a:solidFill>
          <a:ln w="3175">
            <a:noFill/>
          </a:ln>
          <a:effectLst>
            <a:outerShdw blurRad="127000" dist="127000" dir="5400000" algn="t" rotWithShape="0">
              <a:schemeClr val="accent1">
                <a:alpha val="10000"/>
              </a:schemeClr>
            </a:outerShdw>
          </a:effectLst>
        </p:spPr>
        <p:txBody>
          <a:bodyPr>
            <a:normAutofit/>
          </a:bodyPr>
          <a:lstStyle>
            <a:lvl1pPr marL="0" indent="0" algn="ctr">
              <a:buFontTx/>
              <a:buNone/>
              <a:defRPr sz="1400"/>
            </a:lvl1pPr>
          </a:lstStyle>
          <a:p>
            <a:r>
              <a:rPr lang="zh-CN" altLang="en-US"/>
              <a:t>单击图标添加图片</a:t>
            </a:r>
            <a:endParaRPr lang="zh-CN" altLang="en-US"/>
          </a:p>
        </p:txBody>
      </p:sp>
      <p:sp>
        <p:nvSpPr>
          <p:cNvPr id="8" name="图片占位符 2"/>
          <p:cNvSpPr>
            <a:spLocks noGrp="1"/>
          </p:cNvSpPr>
          <p:nvPr>
            <p:ph type="pic" sz="quarter" idx="23"/>
          </p:nvPr>
        </p:nvSpPr>
        <p:spPr>
          <a:xfrm>
            <a:off x="4969422" y="3034569"/>
            <a:ext cx="3820014" cy="1472118"/>
          </a:xfrm>
          <a:prstGeom prst="roundRect">
            <a:avLst>
              <a:gd name="adj" fmla="val 7340"/>
            </a:avLst>
          </a:prstGeom>
          <a:solidFill>
            <a:schemeClr val="bg1"/>
          </a:solidFill>
          <a:ln w="3175">
            <a:noFill/>
          </a:ln>
          <a:effectLst>
            <a:outerShdw blurRad="127000" dist="127000" dir="5400000" algn="t" rotWithShape="0">
              <a:schemeClr val="accent1">
                <a:alpha val="10000"/>
              </a:schemeClr>
            </a:outerShdw>
          </a:effectLst>
        </p:spPr>
        <p:txBody>
          <a:bodyPr>
            <a:normAutofit/>
          </a:bodyPr>
          <a:lstStyle>
            <a:lvl1pPr marL="0" indent="0" algn="ctr">
              <a:buFontTx/>
              <a:buNone/>
              <a:defRPr sz="1400"/>
            </a:lvl1pPr>
          </a:lstStyle>
          <a:p>
            <a:r>
              <a:rPr lang="zh-CN" altLang="en-US"/>
              <a:t>单击图标添加图片</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标题幻灯片">
    <p:bg>
      <p:bgPr>
        <a:solidFill>
          <a:schemeClr val="bg1"/>
        </a:solidFill>
        <a:effectLst/>
      </p:bgPr>
    </p:bg>
    <p:spTree>
      <p:nvGrpSpPr>
        <p:cNvPr id="1" name=""/>
        <p:cNvGrpSpPr/>
        <p:nvPr/>
      </p:nvGrpSpPr>
      <p:grpSpPr>
        <a:xfrm>
          <a:off x="0" y="0"/>
          <a:ext cx="0" cy="0"/>
          <a:chOff x="0" y="0"/>
          <a:chExt cx="0" cy="0"/>
        </a:xfrm>
      </p:grpSpPr>
      <p:sp>
        <p:nvSpPr>
          <p:cNvPr id="3" name="图片占位符 2"/>
          <p:cNvSpPr>
            <a:spLocks noGrp="1"/>
          </p:cNvSpPr>
          <p:nvPr>
            <p:ph type="pic" sz="quarter" idx="22"/>
          </p:nvPr>
        </p:nvSpPr>
        <p:spPr>
          <a:xfrm>
            <a:off x="228600" y="1364386"/>
            <a:ext cx="4343400" cy="1910659"/>
          </a:xfrm>
          <a:prstGeom prst="roundRect">
            <a:avLst>
              <a:gd name="adj" fmla="val 0"/>
            </a:avLst>
          </a:prstGeom>
          <a:solidFill>
            <a:schemeClr val="bg1"/>
          </a:solidFill>
          <a:ln w="3175">
            <a:noFill/>
          </a:ln>
          <a:effectLst>
            <a:outerShdw blurRad="127000" dist="127000" dir="5400000" algn="t" rotWithShape="0">
              <a:schemeClr val="accent1">
                <a:alpha val="10000"/>
              </a:schemeClr>
            </a:outerShdw>
          </a:effectLst>
        </p:spPr>
        <p:txBody>
          <a:bodyPr>
            <a:normAutofit/>
          </a:bodyPr>
          <a:lstStyle>
            <a:lvl1pPr marL="0" indent="0" algn="ctr">
              <a:buFontTx/>
              <a:buNone/>
              <a:defRPr sz="1400"/>
            </a:lvl1pPr>
          </a:lstStyle>
          <a:p>
            <a:r>
              <a:rPr lang="zh-CN" altLang="en-US"/>
              <a:t>单击图标添加图片</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标题幻灯片">
    <p:bg>
      <p:bgPr>
        <a:solidFill>
          <a:schemeClr val="bg1"/>
        </a:solidFill>
        <a:effectLst/>
      </p:bgPr>
    </p:bg>
    <p:spTree>
      <p:nvGrpSpPr>
        <p:cNvPr id="1" name=""/>
        <p:cNvGrpSpPr/>
        <p:nvPr/>
      </p:nvGrpSpPr>
      <p:grpSpPr>
        <a:xfrm>
          <a:off x="0" y="0"/>
          <a:ext cx="0" cy="0"/>
          <a:chOff x="0" y="0"/>
          <a:chExt cx="0" cy="0"/>
        </a:xfrm>
      </p:grpSpPr>
      <p:sp>
        <p:nvSpPr>
          <p:cNvPr id="4" name="图片占位符 2"/>
          <p:cNvSpPr>
            <a:spLocks noGrp="1"/>
          </p:cNvSpPr>
          <p:nvPr>
            <p:ph type="pic" sz="quarter" idx="22"/>
          </p:nvPr>
        </p:nvSpPr>
        <p:spPr>
          <a:xfrm>
            <a:off x="296694" y="1616421"/>
            <a:ext cx="3477638" cy="1661800"/>
          </a:xfrm>
          <a:prstGeom prst="roundRect">
            <a:avLst>
              <a:gd name="adj" fmla="val 12246"/>
            </a:avLst>
          </a:prstGeom>
          <a:solidFill>
            <a:schemeClr val="bg1"/>
          </a:solidFill>
          <a:ln w="3175">
            <a:noFill/>
          </a:ln>
          <a:effectLst>
            <a:outerShdw blurRad="127000" dist="127000" dir="5400000" algn="t" rotWithShape="0">
              <a:schemeClr val="accent1">
                <a:alpha val="10000"/>
              </a:schemeClr>
            </a:outerShdw>
          </a:effectLst>
        </p:spPr>
        <p:txBody>
          <a:bodyPr>
            <a:normAutofit/>
          </a:bodyPr>
          <a:lstStyle>
            <a:lvl1pPr marL="0" indent="0" algn="ctr">
              <a:buFontTx/>
              <a:buNone/>
              <a:defRPr sz="1400"/>
            </a:lvl1pPr>
          </a:lstStyle>
          <a:p>
            <a:r>
              <a:rPr lang="zh-CN" altLang="en-US"/>
              <a:t>单击图标添加图片</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标题幻灯片">
    <p:bg>
      <p:bgPr>
        <a:solidFill>
          <a:schemeClr val="bg1"/>
        </a:solidFill>
        <a:effectLst/>
      </p:bgPr>
    </p:bg>
    <p:spTree>
      <p:nvGrpSpPr>
        <p:cNvPr id="1" name=""/>
        <p:cNvGrpSpPr/>
        <p:nvPr/>
      </p:nvGrpSpPr>
      <p:grpSpPr>
        <a:xfrm>
          <a:off x="0" y="0"/>
          <a:ext cx="0" cy="0"/>
          <a:chOff x="0" y="0"/>
          <a:chExt cx="0" cy="0"/>
        </a:xfrm>
      </p:grpSpPr>
      <p:sp>
        <p:nvSpPr>
          <p:cNvPr id="4" name="矩形 3"/>
          <p:cNvSpPr/>
          <p:nvPr userDrawn="1"/>
        </p:nvSpPr>
        <p:spPr>
          <a:xfrm>
            <a:off x="4407108" y="0"/>
            <a:ext cx="4736892" cy="5143500"/>
          </a:xfrm>
          <a:prstGeom prst="rect">
            <a:avLst/>
          </a:prstGeom>
          <a:solidFill>
            <a:srgbClr val="009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图片占位符 2"/>
          <p:cNvSpPr>
            <a:spLocks noGrp="1"/>
          </p:cNvSpPr>
          <p:nvPr>
            <p:ph type="pic" sz="quarter" idx="22"/>
          </p:nvPr>
        </p:nvSpPr>
        <p:spPr>
          <a:xfrm>
            <a:off x="4820132" y="1793596"/>
            <a:ext cx="1884218" cy="1205345"/>
          </a:xfrm>
          <a:prstGeom prst="roundRect">
            <a:avLst>
              <a:gd name="adj" fmla="val 7340"/>
            </a:avLst>
          </a:prstGeom>
          <a:solidFill>
            <a:schemeClr val="bg1"/>
          </a:solidFill>
          <a:ln w="3175">
            <a:solidFill>
              <a:schemeClr val="accent1"/>
            </a:solidFill>
          </a:ln>
          <a:effectLst>
            <a:outerShdw blurRad="127000" dist="127000" dir="5400000" algn="t" rotWithShape="0">
              <a:schemeClr val="accent1">
                <a:alpha val="10000"/>
              </a:schemeClr>
            </a:outerShdw>
          </a:effectLst>
        </p:spPr>
        <p:txBody>
          <a:bodyPr>
            <a:normAutofit/>
          </a:bodyPr>
          <a:lstStyle>
            <a:lvl1pPr marL="0" indent="0" algn="ctr">
              <a:buFontTx/>
              <a:buNone/>
              <a:defRPr sz="1400"/>
            </a:lvl1pPr>
          </a:lstStyle>
          <a:p>
            <a:r>
              <a:rPr lang="zh-CN" altLang="en-US"/>
              <a:t>单击图标添加图片</a:t>
            </a:r>
            <a:endParaRPr lang="zh-CN" altLang="en-US"/>
          </a:p>
        </p:txBody>
      </p:sp>
      <p:sp>
        <p:nvSpPr>
          <p:cNvPr id="3" name="图片占位符 2"/>
          <p:cNvSpPr>
            <a:spLocks noGrp="1"/>
          </p:cNvSpPr>
          <p:nvPr>
            <p:ph type="pic" sz="quarter" idx="23"/>
          </p:nvPr>
        </p:nvSpPr>
        <p:spPr>
          <a:xfrm>
            <a:off x="6948395" y="1793596"/>
            <a:ext cx="1884218" cy="1205345"/>
          </a:xfrm>
          <a:prstGeom prst="roundRect">
            <a:avLst>
              <a:gd name="adj" fmla="val 7340"/>
            </a:avLst>
          </a:prstGeom>
          <a:solidFill>
            <a:schemeClr val="bg1"/>
          </a:solidFill>
          <a:ln w="3175">
            <a:solidFill>
              <a:schemeClr val="accent1"/>
            </a:solidFill>
          </a:ln>
          <a:effectLst>
            <a:outerShdw blurRad="127000" dist="127000" dir="5400000" algn="t" rotWithShape="0">
              <a:schemeClr val="accent1">
                <a:alpha val="10000"/>
              </a:schemeClr>
            </a:outerShdw>
          </a:effectLst>
        </p:spPr>
        <p:txBody>
          <a:bodyPr>
            <a:normAutofit/>
          </a:bodyPr>
          <a:lstStyle>
            <a:lvl1pPr marL="0" indent="0" algn="ctr">
              <a:buFontTx/>
              <a:buNone/>
              <a:defRPr sz="1400"/>
            </a:lvl1pPr>
          </a:lstStyle>
          <a:p>
            <a:r>
              <a:rPr lang="zh-CN" altLang="en-US"/>
              <a:t>单击图标添加图片</a:t>
            </a: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标题幻灯片">
    <p:bg>
      <p:bgPr>
        <a:solidFill>
          <a:schemeClr val="bg1"/>
        </a:solidFill>
        <a:effectLst/>
      </p:bgPr>
    </p:bg>
    <p:spTree>
      <p:nvGrpSpPr>
        <p:cNvPr id="1" name=""/>
        <p:cNvGrpSpPr/>
        <p:nvPr/>
      </p:nvGrpSpPr>
      <p:grpSpPr>
        <a:xfrm>
          <a:off x="0" y="0"/>
          <a:ext cx="0" cy="0"/>
          <a:chOff x="0" y="0"/>
          <a:chExt cx="0" cy="0"/>
        </a:xfrm>
      </p:grpSpPr>
      <p:sp>
        <p:nvSpPr>
          <p:cNvPr id="2" name="图片占位符 2"/>
          <p:cNvSpPr>
            <a:spLocks noGrp="1"/>
          </p:cNvSpPr>
          <p:nvPr>
            <p:ph type="pic" sz="quarter" idx="22"/>
          </p:nvPr>
        </p:nvSpPr>
        <p:spPr>
          <a:xfrm>
            <a:off x="228600" y="1621210"/>
            <a:ext cx="2057400" cy="1339348"/>
          </a:xfrm>
          <a:prstGeom prst="roundRect">
            <a:avLst>
              <a:gd name="adj" fmla="val 7340"/>
            </a:avLst>
          </a:prstGeom>
          <a:solidFill>
            <a:schemeClr val="bg1"/>
          </a:solidFill>
          <a:ln w="3175">
            <a:gradFill>
              <a:gsLst>
                <a:gs pos="0">
                  <a:schemeClr val="accent1">
                    <a:lumMod val="45000"/>
                    <a:lumOff val="55000"/>
                    <a:alpha val="0"/>
                  </a:schemeClr>
                </a:gs>
                <a:gs pos="100000">
                  <a:schemeClr val="accent1">
                    <a:lumMod val="30000"/>
                    <a:lumOff val="70000"/>
                  </a:schemeClr>
                </a:gs>
              </a:gsLst>
              <a:lin ang="5400000" scaled="1"/>
            </a:gradFill>
          </a:ln>
          <a:effectLst>
            <a:outerShdw blurRad="127000" dist="127000" dir="5400000" algn="t" rotWithShape="0">
              <a:schemeClr val="accent1">
                <a:alpha val="10000"/>
              </a:schemeClr>
            </a:outerShdw>
          </a:effectLst>
        </p:spPr>
        <p:txBody>
          <a:bodyPr>
            <a:normAutofit/>
          </a:bodyPr>
          <a:lstStyle>
            <a:lvl1pPr marL="0" indent="0" algn="ctr">
              <a:buFontTx/>
              <a:buNone/>
              <a:defRPr sz="1400"/>
            </a:lvl1pPr>
          </a:lstStyle>
          <a:p>
            <a:r>
              <a:rPr lang="zh-CN" altLang="en-US"/>
              <a:t>单击图标添加图片</a:t>
            </a:r>
            <a:endParaRPr lang="zh-CN" altLang="en-US"/>
          </a:p>
        </p:txBody>
      </p:sp>
      <p:sp>
        <p:nvSpPr>
          <p:cNvPr id="3" name="图片占位符 2"/>
          <p:cNvSpPr>
            <a:spLocks noGrp="1"/>
          </p:cNvSpPr>
          <p:nvPr>
            <p:ph type="pic" sz="quarter" idx="23"/>
          </p:nvPr>
        </p:nvSpPr>
        <p:spPr>
          <a:xfrm>
            <a:off x="2438400" y="1621210"/>
            <a:ext cx="2057400" cy="1339348"/>
          </a:xfrm>
          <a:prstGeom prst="roundRect">
            <a:avLst>
              <a:gd name="adj" fmla="val 7340"/>
            </a:avLst>
          </a:prstGeom>
          <a:solidFill>
            <a:schemeClr val="bg1"/>
          </a:solidFill>
          <a:ln w="3175">
            <a:gradFill>
              <a:gsLst>
                <a:gs pos="0">
                  <a:schemeClr val="accent1">
                    <a:lumMod val="45000"/>
                    <a:lumOff val="55000"/>
                    <a:alpha val="0"/>
                  </a:schemeClr>
                </a:gs>
                <a:gs pos="100000">
                  <a:schemeClr val="accent1">
                    <a:lumMod val="30000"/>
                    <a:lumOff val="70000"/>
                  </a:schemeClr>
                </a:gs>
              </a:gsLst>
              <a:lin ang="5400000" scaled="1"/>
            </a:gradFill>
          </a:ln>
          <a:effectLst>
            <a:outerShdw blurRad="127000" dist="127000" dir="5400000" algn="t" rotWithShape="0">
              <a:schemeClr val="accent1">
                <a:alpha val="10000"/>
              </a:schemeClr>
            </a:outerShdw>
          </a:effectLst>
        </p:spPr>
        <p:txBody>
          <a:bodyPr>
            <a:normAutofit/>
          </a:bodyPr>
          <a:lstStyle>
            <a:lvl1pPr marL="0" indent="0" algn="ctr">
              <a:buFontTx/>
              <a:buNone/>
              <a:defRPr sz="1400"/>
            </a:lvl1pPr>
          </a:lstStyle>
          <a:p>
            <a:r>
              <a:rPr lang="zh-CN" altLang="en-US"/>
              <a:t>单击图标添加图片</a:t>
            </a:r>
            <a:endParaRPr lang="zh-CN" altLang="en-US"/>
          </a:p>
        </p:txBody>
      </p:sp>
      <p:sp>
        <p:nvSpPr>
          <p:cNvPr id="5" name="图片占位符 2"/>
          <p:cNvSpPr>
            <a:spLocks noGrp="1"/>
          </p:cNvSpPr>
          <p:nvPr>
            <p:ph type="pic" sz="quarter" idx="24"/>
          </p:nvPr>
        </p:nvSpPr>
        <p:spPr>
          <a:xfrm>
            <a:off x="4648200" y="1621210"/>
            <a:ext cx="2057400" cy="1339348"/>
          </a:xfrm>
          <a:prstGeom prst="roundRect">
            <a:avLst>
              <a:gd name="adj" fmla="val 7340"/>
            </a:avLst>
          </a:prstGeom>
          <a:solidFill>
            <a:schemeClr val="bg1"/>
          </a:solidFill>
          <a:ln w="3175">
            <a:gradFill>
              <a:gsLst>
                <a:gs pos="0">
                  <a:schemeClr val="accent1">
                    <a:lumMod val="45000"/>
                    <a:lumOff val="55000"/>
                    <a:alpha val="0"/>
                  </a:schemeClr>
                </a:gs>
                <a:gs pos="100000">
                  <a:schemeClr val="accent1">
                    <a:lumMod val="30000"/>
                    <a:lumOff val="70000"/>
                  </a:schemeClr>
                </a:gs>
              </a:gsLst>
              <a:lin ang="5400000" scaled="1"/>
            </a:gradFill>
          </a:ln>
          <a:effectLst>
            <a:outerShdw blurRad="127000" dist="127000" dir="5400000" algn="t" rotWithShape="0">
              <a:schemeClr val="accent1">
                <a:alpha val="10000"/>
              </a:schemeClr>
            </a:outerShdw>
          </a:effectLst>
        </p:spPr>
        <p:txBody>
          <a:bodyPr>
            <a:normAutofit/>
          </a:bodyPr>
          <a:lstStyle>
            <a:lvl1pPr marL="0" indent="0" algn="ctr">
              <a:buFontTx/>
              <a:buNone/>
              <a:defRPr sz="1400"/>
            </a:lvl1pPr>
          </a:lstStyle>
          <a:p>
            <a:r>
              <a:rPr lang="zh-CN" altLang="en-US"/>
              <a:t>单击图标添加图片</a:t>
            </a:r>
            <a:endParaRPr lang="zh-CN" altLang="en-US"/>
          </a:p>
        </p:txBody>
      </p:sp>
      <p:sp>
        <p:nvSpPr>
          <p:cNvPr id="6" name="图片占位符 2"/>
          <p:cNvSpPr>
            <a:spLocks noGrp="1"/>
          </p:cNvSpPr>
          <p:nvPr>
            <p:ph type="pic" sz="quarter" idx="25"/>
          </p:nvPr>
        </p:nvSpPr>
        <p:spPr>
          <a:xfrm>
            <a:off x="6858000" y="1621210"/>
            <a:ext cx="2057400" cy="1339348"/>
          </a:xfrm>
          <a:prstGeom prst="roundRect">
            <a:avLst>
              <a:gd name="adj" fmla="val 7340"/>
            </a:avLst>
          </a:prstGeom>
          <a:solidFill>
            <a:schemeClr val="bg1"/>
          </a:solidFill>
          <a:ln w="3175">
            <a:gradFill>
              <a:gsLst>
                <a:gs pos="0">
                  <a:schemeClr val="accent1">
                    <a:lumMod val="45000"/>
                    <a:lumOff val="55000"/>
                    <a:alpha val="0"/>
                  </a:schemeClr>
                </a:gs>
                <a:gs pos="100000">
                  <a:schemeClr val="accent1">
                    <a:lumMod val="30000"/>
                    <a:lumOff val="70000"/>
                  </a:schemeClr>
                </a:gs>
              </a:gsLst>
              <a:lin ang="5400000" scaled="1"/>
            </a:gradFill>
          </a:ln>
          <a:effectLst>
            <a:outerShdw blurRad="127000" dist="127000" dir="5400000" algn="t" rotWithShape="0">
              <a:schemeClr val="accent1">
                <a:alpha val="10000"/>
              </a:schemeClr>
            </a:outerShdw>
          </a:effectLst>
        </p:spPr>
        <p:txBody>
          <a:bodyPr>
            <a:normAutofit/>
          </a:bodyPr>
          <a:lstStyle>
            <a:lvl1pPr marL="0" indent="0" algn="ctr">
              <a:buFontTx/>
              <a:buNone/>
              <a:defRPr sz="1400"/>
            </a:lvl1pPr>
          </a:lstStyle>
          <a:p>
            <a:r>
              <a:rPr lang="zh-CN" altLang="en-US"/>
              <a:t>单击图标添加图片</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EDE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latin typeface="MiSans Light" panose="00000400000000000000" charset="-122"/>
                <a:ea typeface="MiSans Light" panose="00000400000000000000" charset="-122"/>
              </a:defRPr>
            </a:lvl1pPr>
          </a:lstStyle>
          <a:p>
            <a:fld id="{D669989D-4831-4E99-B76E-9A53CB0F3A88}" type="datetimeFigureOut">
              <a:rPr lang="zh-CN" altLang="en-US" smtClean="0"/>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MiSans Light" panose="00000400000000000000" charset="-122"/>
                <a:ea typeface="MiSans Light" panose="00000400000000000000" charset="-122"/>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iSans Light" panose="00000400000000000000" charset="-122"/>
                <a:ea typeface="MiSans Light" panose="00000400000000000000" charset="-122"/>
              </a:defRPr>
            </a:lvl1pPr>
          </a:lstStyle>
          <a:p>
            <a:fld id="{EE3F9CDB-1F21-4789-A81E-8FEA25CE194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685800" rtl="0" eaLnBrk="1" latinLnBrk="0" hangingPunct="1">
        <a:lnSpc>
          <a:spcPct val="90000"/>
        </a:lnSpc>
        <a:spcBef>
          <a:spcPct val="0"/>
        </a:spcBef>
        <a:buNone/>
        <a:defRPr sz="3300" kern="1200">
          <a:solidFill>
            <a:schemeClr val="tx1"/>
          </a:solidFill>
          <a:latin typeface="MiSans Light" panose="00000400000000000000" charset="-122"/>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iSans Light" panose="00000400000000000000" charset="-122"/>
          <a:ea typeface="MiSans Light" panose="00000400000000000000"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iSans Light" panose="00000400000000000000" charset="-122"/>
          <a:ea typeface="MiSans Light" panose="00000400000000000000"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iSans Light" panose="00000400000000000000" charset="-122"/>
          <a:ea typeface="MiSans Light" panose="00000400000000000000"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iSans Light" panose="00000400000000000000" charset="-122"/>
          <a:ea typeface="MiSans Light" panose="00000400000000000000"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iSans Light" panose="00000400000000000000" charset="-122"/>
          <a:ea typeface="MiSans Light" panose="00000400000000000000"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0">
              <a:srgbClr val="FFFFFF"/>
            </a:gs>
            <a:gs pos="0">
              <a:srgbClr val="AED8FE"/>
            </a:gs>
          </a:gsLst>
          <a:lin ang="5400000" scaled="1"/>
        </a:gradFill>
        <a:effectLst/>
      </p:bgPr>
    </p:bg>
    <p:spTree>
      <p:nvGrpSpPr>
        <p:cNvPr id="1" name=""/>
        <p:cNvGrpSpPr/>
        <p:nvPr/>
      </p:nvGrpSpPr>
      <p:grpSpPr>
        <a:xfrm>
          <a:off x="0" y="0"/>
          <a:ext cx="0" cy="0"/>
          <a:chOff x="0" y="0"/>
          <a:chExt cx="0" cy="0"/>
        </a:xfrm>
      </p:grpSpPr>
      <p:sp>
        <p:nvSpPr>
          <p:cNvPr id="6" name="任意多边形: 形状 5"/>
          <p:cNvSpPr/>
          <p:nvPr/>
        </p:nvSpPr>
        <p:spPr bwMode="auto">
          <a:xfrm>
            <a:off x="0" y="4272079"/>
            <a:ext cx="6827591" cy="871421"/>
          </a:xfrm>
          <a:custGeom>
            <a:avLst/>
            <a:gdLst>
              <a:gd name="connsiteX0" fmla="*/ 502870 w 6827591"/>
              <a:gd name="connsiteY0" fmla="*/ 0 h 871421"/>
              <a:gd name="connsiteX1" fmla="*/ 1307462 w 6827591"/>
              <a:gd name="connsiteY1" fmla="*/ 490059 h 871421"/>
              <a:gd name="connsiteX2" fmla="*/ 1577184 w 6827591"/>
              <a:gd name="connsiteY2" fmla="*/ 448839 h 871421"/>
              <a:gd name="connsiteX3" fmla="*/ 2336060 w 6827591"/>
              <a:gd name="connsiteY3" fmla="*/ 861039 h 871421"/>
              <a:gd name="connsiteX4" fmla="*/ 3314371 w 6827591"/>
              <a:gd name="connsiteY4" fmla="*/ 494639 h 871421"/>
              <a:gd name="connsiteX5" fmla="*/ 3872100 w 6827591"/>
              <a:gd name="connsiteY5" fmla="*/ 599979 h 871421"/>
              <a:gd name="connsiteX6" fmla="*/ 4228680 w 6827591"/>
              <a:gd name="connsiteY6" fmla="*/ 306860 h 871421"/>
              <a:gd name="connsiteX7" fmla="*/ 4571546 w 6827591"/>
              <a:gd name="connsiteY7" fmla="*/ 558759 h 871421"/>
              <a:gd name="connsiteX8" fmla="*/ 5600144 w 6827591"/>
              <a:gd name="connsiteY8" fmla="*/ 100760 h 871421"/>
              <a:gd name="connsiteX9" fmla="*/ 6706735 w 6827591"/>
              <a:gd name="connsiteY9" fmla="*/ 660065 h 871421"/>
              <a:gd name="connsiteX10" fmla="*/ 6827591 w 6827591"/>
              <a:gd name="connsiteY10" fmla="*/ 871421 h 871421"/>
              <a:gd name="connsiteX11" fmla="*/ 0 w 6827591"/>
              <a:gd name="connsiteY11" fmla="*/ 871421 h 871421"/>
              <a:gd name="connsiteX12" fmla="*/ 0 w 6827591"/>
              <a:gd name="connsiteY12" fmla="*/ 779815 h 871421"/>
              <a:gd name="connsiteX13" fmla="*/ 0 w 6827591"/>
              <a:gd name="connsiteY13" fmla="*/ 155720 h 871421"/>
              <a:gd name="connsiteX14" fmla="*/ 502870 w 6827591"/>
              <a:gd name="connsiteY14" fmla="*/ 0 h 87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27591" h="871421">
                <a:moveTo>
                  <a:pt x="502870" y="0"/>
                </a:moveTo>
                <a:cubicBezTo>
                  <a:pt x="845736" y="0"/>
                  <a:pt x="1147458" y="196940"/>
                  <a:pt x="1307462" y="490059"/>
                </a:cubicBezTo>
                <a:cubicBezTo>
                  <a:pt x="1394322" y="462579"/>
                  <a:pt x="1485753" y="448839"/>
                  <a:pt x="1577184" y="448839"/>
                </a:cubicBezTo>
                <a:cubicBezTo>
                  <a:pt x="1901763" y="448839"/>
                  <a:pt x="2180628" y="613719"/>
                  <a:pt x="2336060" y="861039"/>
                </a:cubicBezTo>
                <a:cubicBezTo>
                  <a:pt x="2578352" y="636619"/>
                  <a:pt x="2925790" y="494639"/>
                  <a:pt x="3314371" y="494639"/>
                </a:cubicBezTo>
                <a:cubicBezTo>
                  <a:pt x="3510948" y="494639"/>
                  <a:pt x="3702952" y="531279"/>
                  <a:pt x="3872100" y="599979"/>
                </a:cubicBezTo>
                <a:cubicBezTo>
                  <a:pt x="3904100" y="435099"/>
                  <a:pt x="4050390" y="306860"/>
                  <a:pt x="4228680" y="306860"/>
                </a:cubicBezTo>
                <a:cubicBezTo>
                  <a:pt x="4388684" y="306860"/>
                  <a:pt x="4525831" y="412199"/>
                  <a:pt x="4571546" y="558759"/>
                </a:cubicBezTo>
                <a:cubicBezTo>
                  <a:pt x="4818410" y="279380"/>
                  <a:pt x="5188705" y="100760"/>
                  <a:pt x="5600144" y="100760"/>
                </a:cubicBezTo>
                <a:cubicBezTo>
                  <a:pt x="6060156" y="100760"/>
                  <a:pt x="6466595" y="322604"/>
                  <a:pt x="6706735" y="660065"/>
                </a:cubicBezTo>
                <a:lnTo>
                  <a:pt x="6827591" y="871421"/>
                </a:lnTo>
                <a:lnTo>
                  <a:pt x="0" y="871421"/>
                </a:lnTo>
                <a:lnTo>
                  <a:pt x="0" y="779815"/>
                </a:lnTo>
                <a:cubicBezTo>
                  <a:pt x="0" y="155720"/>
                  <a:pt x="0" y="155720"/>
                  <a:pt x="0" y="155720"/>
                </a:cubicBezTo>
                <a:cubicBezTo>
                  <a:pt x="146290" y="59540"/>
                  <a:pt x="320008" y="0"/>
                  <a:pt x="502870" y="0"/>
                </a:cubicBezTo>
                <a:close/>
              </a:path>
            </a:pathLst>
          </a:custGeom>
          <a:solidFill>
            <a:srgbClr val="009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1" name="任意多边形: 形状 10"/>
          <p:cNvSpPr/>
          <p:nvPr/>
        </p:nvSpPr>
        <p:spPr bwMode="auto">
          <a:xfrm>
            <a:off x="6607527" y="3846463"/>
            <a:ext cx="2536473" cy="1297037"/>
          </a:xfrm>
          <a:custGeom>
            <a:avLst/>
            <a:gdLst>
              <a:gd name="connsiteX0" fmla="*/ 2536473 w 2536473"/>
              <a:gd name="connsiteY0" fmla="*/ 0 h 1297037"/>
              <a:gd name="connsiteX1" fmla="*/ 2536473 w 2536473"/>
              <a:gd name="connsiteY1" fmla="*/ 1295530 h 1297037"/>
              <a:gd name="connsiteX2" fmla="*/ 2536473 w 2536473"/>
              <a:gd name="connsiteY2" fmla="*/ 1297037 h 1297037"/>
              <a:gd name="connsiteX3" fmla="*/ 0 w 2536473"/>
              <a:gd name="connsiteY3" fmla="*/ 1297037 h 1297037"/>
              <a:gd name="connsiteX4" fmla="*/ 143666 w 2536473"/>
              <a:gd name="connsiteY4" fmla="*/ 1218516 h 1297037"/>
              <a:gd name="connsiteX5" fmla="*/ 482780 w 2536473"/>
              <a:gd name="connsiteY5" fmla="*/ 1149398 h 1297037"/>
              <a:gd name="connsiteX6" fmla="*/ 798381 w 2536473"/>
              <a:gd name="connsiteY6" fmla="*/ 1204349 h 1297037"/>
              <a:gd name="connsiteX7" fmla="*/ 780085 w 2536473"/>
              <a:gd name="connsiteY7" fmla="*/ 1099026 h 1297037"/>
              <a:gd name="connsiteX8" fmla="*/ 1150573 w 2536473"/>
              <a:gd name="connsiteY8" fmla="*/ 728105 h 1297037"/>
              <a:gd name="connsiteX9" fmla="*/ 1443305 w 2536473"/>
              <a:gd name="connsiteY9" fmla="*/ 874641 h 1297037"/>
              <a:gd name="connsiteX10" fmla="*/ 2536473 w 2536473"/>
              <a:gd name="connsiteY10" fmla="*/ 0 h 1297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36473" h="1297037">
                <a:moveTo>
                  <a:pt x="2536473" y="0"/>
                </a:moveTo>
                <a:cubicBezTo>
                  <a:pt x="2536473" y="579565"/>
                  <a:pt x="2536473" y="996126"/>
                  <a:pt x="2536473" y="1295530"/>
                </a:cubicBezTo>
                <a:lnTo>
                  <a:pt x="2536473" y="1297037"/>
                </a:lnTo>
                <a:lnTo>
                  <a:pt x="0" y="1297037"/>
                </a:lnTo>
                <a:lnTo>
                  <a:pt x="143666" y="1218516"/>
                </a:lnTo>
                <a:cubicBezTo>
                  <a:pt x="248081" y="1174011"/>
                  <a:pt x="362715" y="1149398"/>
                  <a:pt x="482780" y="1149398"/>
                </a:cubicBezTo>
                <a:cubicBezTo>
                  <a:pt x="597128" y="1149398"/>
                  <a:pt x="702329" y="1167715"/>
                  <a:pt x="798381" y="1204349"/>
                </a:cubicBezTo>
                <a:cubicBezTo>
                  <a:pt x="784659" y="1172294"/>
                  <a:pt x="780085" y="1135660"/>
                  <a:pt x="780085" y="1099026"/>
                </a:cubicBezTo>
                <a:cubicBezTo>
                  <a:pt x="780085" y="892959"/>
                  <a:pt x="944747" y="728105"/>
                  <a:pt x="1150573" y="728105"/>
                </a:cubicBezTo>
                <a:cubicBezTo>
                  <a:pt x="1269496" y="728105"/>
                  <a:pt x="1374696" y="787635"/>
                  <a:pt x="1443305" y="874641"/>
                </a:cubicBezTo>
                <a:cubicBezTo>
                  <a:pt x="1580523" y="389238"/>
                  <a:pt x="2015045" y="27476"/>
                  <a:pt x="2536473" y="0"/>
                </a:cubicBezTo>
                <a:close/>
              </a:path>
            </a:pathLst>
          </a:custGeom>
          <a:solidFill>
            <a:srgbClr val="72D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36" name="Freeform 16"/>
          <p:cNvSpPr/>
          <p:nvPr/>
        </p:nvSpPr>
        <p:spPr bwMode="auto">
          <a:xfrm>
            <a:off x="7863301" y="4254746"/>
            <a:ext cx="279250" cy="525760"/>
          </a:xfrm>
          <a:custGeom>
            <a:avLst/>
            <a:gdLst>
              <a:gd name="T0" fmla="*/ 28 w 61"/>
              <a:gd name="T1" fmla="*/ 0 h 115"/>
              <a:gd name="T2" fmla="*/ 2 w 61"/>
              <a:gd name="T3" fmla="*/ 59 h 115"/>
              <a:gd name="T4" fmla="*/ 34 w 61"/>
              <a:gd name="T5" fmla="*/ 115 h 115"/>
              <a:gd name="T6" fmla="*/ 60 w 61"/>
              <a:gd name="T7" fmla="*/ 56 h 115"/>
              <a:gd name="T8" fmla="*/ 28 w 61"/>
              <a:gd name="T9" fmla="*/ 0 h 115"/>
            </a:gdLst>
            <a:ahLst/>
            <a:cxnLst>
              <a:cxn ang="0">
                <a:pos x="T0" y="T1"/>
              </a:cxn>
              <a:cxn ang="0">
                <a:pos x="T2" y="T3"/>
              </a:cxn>
              <a:cxn ang="0">
                <a:pos x="T4" y="T5"/>
              </a:cxn>
              <a:cxn ang="0">
                <a:pos x="T6" y="T7"/>
              </a:cxn>
              <a:cxn ang="0">
                <a:pos x="T8" y="T9"/>
              </a:cxn>
            </a:cxnLst>
            <a:rect l="0" t="0" r="r" b="b"/>
            <a:pathLst>
              <a:path w="61" h="115">
                <a:moveTo>
                  <a:pt x="28" y="0"/>
                </a:moveTo>
                <a:cubicBezTo>
                  <a:pt x="11" y="14"/>
                  <a:pt x="0" y="35"/>
                  <a:pt x="2" y="59"/>
                </a:cubicBezTo>
                <a:cubicBezTo>
                  <a:pt x="3" y="82"/>
                  <a:pt x="15" y="103"/>
                  <a:pt x="34" y="115"/>
                </a:cubicBezTo>
                <a:cubicBezTo>
                  <a:pt x="51" y="101"/>
                  <a:pt x="61" y="79"/>
                  <a:pt x="60" y="56"/>
                </a:cubicBezTo>
                <a:cubicBezTo>
                  <a:pt x="59" y="32"/>
                  <a:pt x="46" y="12"/>
                  <a:pt x="28" y="0"/>
                </a:cubicBezTo>
                <a:close/>
              </a:path>
            </a:pathLst>
          </a:custGeom>
          <a:solidFill>
            <a:srgbClr val="72D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7"/>
          <p:cNvSpPr/>
          <p:nvPr/>
        </p:nvSpPr>
        <p:spPr bwMode="auto">
          <a:xfrm>
            <a:off x="7121843" y="4666880"/>
            <a:ext cx="375543" cy="425616"/>
          </a:xfrm>
          <a:custGeom>
            <a:avLst/>
            <a:gdLst>
              <a:gd name="T0" fmla="*/ 7 w 82"/>
              <a:gd name="T1" fmla="*/ 0 h 93"/>
              <a:gd name="T2" fmla="*/ 18 w 82"/>
              <a:gd name="T3" fmla="*/ 64 h 93"/>
              <a:gd name="T4" fmla="*/ 75 w 82"/>
              <a:gd name="T5" fmla="*/ 93 h 93"/>
              <a:gd name="T6" fmla="*/ 64 w 82"/>
              <a:gd name="T7" fmla="*/ 29 h 93"/>
              <a:gd name="T8" fmla="*/ 7 w 82"/>
              <a:gd name="T9" fmla="*/ 0 h 93"/>
            </a:gdLst>
            <a:ahLst/>
            <a:cxnLst>
              <a:cxn ang="0">
                <a:pos x="T0" y="T1"/>
              </a:cxn>
              <a:cxn ang="0">
                <a:pos x="T2" y="T3"/>
              </a:cxn>
              <a:cxn ang="0">
                <a:pos x="T4" y="T5"/>
              </a:cxn>
              <a:cxn ang="0">
                <a:pos x="T6" y="T7"/>
              </a:cxn>
              <a:cxn ang="0">
                <a:pos x="T8" y="T9"/>
              </a:cxn>
            </a:cxnLst>
            <a:rect l="0" t="0" r="r" b="b"/>
            <a:pathLst>
              <a:path w="82" h="93">
                <a:moveTo>
                  <a:pt x="7" y="0"/>
                </a:moveTo>
                <a:cubicBezTo>
                  <a:pt x="0" y="21"/>
                  <a:pt x="3" y="45"/>
                  <a:pt x="18" y="64"/>
                </a:cubicBezTo>
                <a:cubicBezTo>
                  <a:pt x="32" y="83"/>
                  <a:pt x="53" y="93"/>
                  <a:pt x="75" y="93"/>
                </a:cubicBezTo>
                <a:cubicBezTo>
                  <a:pt x="82" y="72"/>
                  <a:pt x="79" y="48"/>
                  <a:pt x="64" y="29"/>
                </a:cubicBezTo>
                <a:cubicBezTo>
                  <a:pt x="50" y="10"/>
                  <a:pt x="29" y="0"/>
                  <a:pt x="7" y="0"/>
                </a:cubicBezTo>
                <a:close/>
              </a:path>
            </a:pathLst>
          </a:custGeom>
          <a:solidFill>
            <a:srgbClr val="72D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任意多边形: 形状 8"/>
          <p:cNvSpPr/>
          <p:nvPr/>
        </p:nvSpPr>
        <p:spPr bwMode="auto">
          <a:xfrm>
            <a:off x="4994277" y="4372223"/>
            <a:ext cx="322671" cy="771277"/>
          </a:xfrm>
          <a:custGeom>
            <a:avLst/>
            <a:gdLst>
              <a:gd name="connsiteX0" fmla="*/ 262909 w 322671"/>
              <a:gd name="connsiteY0" fmla="*/ 0 h 771277"/>
              <a:gd name="connsiteX1" fmla="*/ 299359 w 322671"/>
              <a:gd name="connsiteY1" fmla="*/ 705629 h 771277"/>
              <a:gd name="connsiteX2" fmla="*/ 285294 w 322671"/>
              <a:gd name="connsiteY2" fmla="*/ 771277 h 771277"/>
              <a:gd name="connsiteX3" fmla="*/ 0 w 322671"/>
              <a:gd name="connsiteY3" fmla="*/ 771277 h 771277"/>
              <a:gd name="connsiteX4" fmla="*/ 12311 w 322671"/>
              <a:gd name="connsiteY4" fmla="*/ 659809 h 771277"/>
              <a:gd name="connsiteX5" fmla="*/ 262909 w 322671"/>
              <a:gd name="connsiteY5" fmla="*/ 0 h 77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671" h="771277">
                <a:moveTo>
                  <a:pt x="262909" y="0"/>
                </a:moveTo>
                <a:cubicBezTo>
                  <a:pt x="326697" y="164952"/>
                  <a:pt x="340366" y="426127"/>
                  <a:pt x="299359" y="705629"/>
                </a:cubicBezTo>
                <a:lnTo>
                  <a:pt x="285294" y="771277"/>
                </a:lnTo>
                <a:lnTo>
                  <a:pt x="0" y="771277"/>
                </a:lnTo>
                <a:lnTo>
                  <a:pt x="12311" y="659809"/>
                </a:lnTo>
                <a:cubicBezTo>
                  <a:pt x="57875" y="380307"/>
                  <a:pt x="153557" y="137460"/>
                  <a:pt x="262909" y="0"/>
                </a:cubicBezTo>
                <a:close/>
              </a:path>
            </a:pathLst>
          </a:custGeom>
          <a:solidFill>
            <a:srgbClr val="72D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3" name="任意多边形: 形状 12"/>
          <p:cNvSpPr/>
          <p:nvPr/>
        </p:nvSpPr>
        <p:spPr bwMode="auto">
          <a:xfrm>
            <a:off x="2540733" y="4977044"/>
            <a:ext cx="240574" cy="166456"/>
          </a:xfrm>
          <a:custGeom>
            <a:avLst/>
            <a:gdLst>
              <a:gd name="connsiteX0" fmla="*/ 165421 w 240574"/>
              <a:gd name="connsiteY0" fmla="*/ 0 h 166456"/>
              <a:gd name="connsiteX1" fmla="*/ 236261 w 240574"/>
              <a:gd name="connsiteY1" fmla="*/ 134099 h 166456"/>
              <a:gd name="connsiteX2" fmla="*/ 240574 w 240574"/>
              <a:gd name="connsiteY2" fmla="*/ 166456 h 166456"/>
              <a:gd name="connsiteX3" fmla="*/ 0 w 240574"/>
              <a:gd name="connsiteY3" fmla="*/ 166456 h 166456"/>
              <a:gd name="connsiteX4" fmla="*/ 4103 w 240574"/>
              <a:gd name="connsiteY4" fmla="*/ 154730 h 166456"/>
              <a:gd name="connsiteX5" fmla="*/ 165421 w 240574"/>
              <a:gd name="connsiteY5" fmla="*/ 0 h 16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574" h="166456">
                <a:moveTo>
                  <a:pt x="165421" y="0"/>
                </a:moveTo>
                <a:cubicBezTo>
                  <a:pt x="199699" y="38969"/>
                  <a:pt x="223693" y="84815"/>
                  <a:pt x="236261" y="134099"/>
                </a:cubicBezTo>
                <a:lnTo>
                  <a:pt x="240574" y="166456"/>
                </a:lnTo>
                <a:lnTo>
                  <a:pt x="0" y="166456"/>
                </a:lnTo>
                <a:lnTo>
                  <a:pt x="4103" y="154730"/>
                </a:lnTo>
                <a:cubicBezTo>
                  <a:pt x="38595" y="85101"/>
                  <a:pt x="96866" y="30946"/>
                  <a:pt x="165421" y="0"/>
                </a:cubicBezTo>
                <a:close/>
              </a:path>
            </a:pathLst>
          </a:custGeom>
          <a:solidFill>
            <a:srgbClr val="72D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4" name="任意多边形: 形状 3"/>
          <p:cNvSpPr/>
          <p:nvPr/>
        </p:nvSpPr>
        <p:spPr bwMode="auto">
          <a:xfrm>
            <a:off x="0" y="4491627"/>
            <a:ext cx="2272856" cy="651873"/>
          </a:xfrm>
          <a:custGeom>
            <a:avLst/>
            <a:gdLst>
              <a:gd name="connsiteX0" fmla="*/ 1906358 w 2272856"/>
              <a:gd name="connsiteY0" fmla="*/ 563455 h 651873"/>
              <a:gd name="connsiteX1" fmla="*/ 2242263 w 2272856"/>
              <a:gd name="connsiteY1" fmla="*/ 635444 h 651873"/>
              <a:gd name="connsiteX2" fmla="*/ 2272856 w 2272856"/>
              <a:gd name="connsiteY2" fmla="*/ 651873 h 651873"/>
              <a:gd name="connsiteX3" fmla="*/ 1535997 w 2272856"/>
              <a:gd name="connsiteY3" fmla="*/ 651873 h 651873"/>
              <a:gd name="connsiteX4" fmla="*/ 1562345 w 2272856"/>
              <a:gd name="connsiteY4" fmla="*/ 637896 h 651873"/>
              <a:gd name="connsiteX5" fmla="*/ 1906358 w 2272856"/>
              <a:gd name="connsiteY5" fmla="*/ 563455 h 651873"/>
              <a:gd name="connsiteX6" fmla="*/ 0 w 2272856"/>
              <a:gd name="connsiteY6" fmla="*/ 0 h 651873"/>
              <a:gd name="connsiteX7" fmla="*/ 1078112 w 2272856"/>
              <a:gd name="connsiteY7" fmla="*/ 502472 h 651873"/>
              <a:gd name="connsiteX8" fmla="*/ 1188093 w 2272856"/>
              <a:gd name="connsiteY8" fmla="*/ 651873 h 651873"/>
              <a:gd name="connsiteX9" fmla="*/ 0 w 2272856"/>
              <a:gd name="connsiteY9" fmla="*/ 651873 h 651873"/>
              <a:gd name="connsiteX10" fmla="*/ 0 w 2272856"/>
              <a:gd name="connsiteY10" fmla="*/ 597168 h 651873"/>
              <a:gd name="connsiteX11" fmla="*/ 0 w 2272856"/>
              <a:gd name="connsiteY11" fmla="*/ 0 h 65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72856" h="651873">
                <a:moveTo>
                  <a:pt x="1906358" y="563455"/>
                </a:moveTo>
                <a:cubicBezTo>
                  <a:pt x="2026362" y="563455"/>
                  <a:pt x="2139938" y="589223"/>
                  <a:pt x="2242263" y="635444"/>
                </a:cubicBezTo>
                <a:lnTo>
                  <a:pt x="2272856" y="651873"/>
                </a:lnTo>
                <a:lnTo>
                  <a:pt x="1535997" y="651873"/>
                </a:lnTo>
                <a:lnTo>
                  <a:pt x="1562345" y="637896"/>
                </a:lnTo>
                <a:cubicBezTo>
                  <a:pt x="1666349" y="589796"/>
                  <a:pt x="1782925" y="563455"/>
                  <a:pt x="1906358" y="563455"/>
                </a:cubicBezTo>
                <a:close/>
                <a:moveTo>
                  <a:pt x="0" y="0"/>
                </a:moveTo>
                <a:cubicBezTo>
                  <a:pt x="432016" y="0"/>
                  <a:pt x="817745" y="195835"/>
                  <a:pt x="1078112" y="502472"/>
                </a:cubicBezTo>
                <a:lnTo>
                  <a:pt x="1188093" y="651873"/>
                </a:lnTo>
                <a:lnTo>
                  <a:pt x="0" y="651873"/>
                </a:lnTo>
                <a:lnTo>
                  <a:pt x="0" y="597168"/>
                </a:lnTo>
                <a:cubicBezTo>
                  <a:pt x="0" y="0"/>
                  <a:pt x="0" y="0"/>
                  <a:pt x="0" y="0"/>
                </a:cubicBezTo>
                <a:close/>
              </a:path>
            </a:pathLst>
          </a:custGeom>
          <a:solidFill>
            <a:srgbClr val="72D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6" name="任意多边形: 形状 15"/>
          <p:cNvSpPr/>
          <p:nvPr/>
        </p:nvSpPr>
        <p:spPr bwMode="auto">
          <a:xfrm>
            <a:off x="1260816" y="4350774"/>
            <a:ext cx="335797" cy="792726"/>
          </a:xfrm>
          <a:custGeom>
            <a:avLst/>
            <a:gdLst>
              <a:gd name="connsiteX0" fmla="*/ 354274 w 384632"/>
              <a:gd name="connsiteY0" fmla="*/ 0 h 908013"/>
              <a:gd name="connsiteX1" fmla="*/ 331418 w 384632"/>
              <a:gd name="connsiteY1" fmla="*/ 628296 h 908013"/>
              <a:gd name="connsiteX2" fmla="*/ 272705 w 384632"/>
              <a:gd name="connsiteY2" fmla="*/ 799415 h 908013"/>
              <a:gd name="connsiteX3" fmla="*/ 221639 w 384632"/>
              <a:gd name="connsiteY3" fmla="*/ 908013 h 908013"/>
              <a:gd name="connsiteX4" fmla="*/ 357 w 384632"/>
              <a:gd name="connsiteY4" fmla="*/ 908013 h 908013"/>
              <a:gd name="connsiteX5" fmla="*/ 0 w 384632"/>
              <a:gd name="connsiteY5" fmla="*/ 897156 h 908013"/>
              <a:gd name="connsiteX6" fmla="*/ 52569 w 384632"/>
              <a:gd name="connsiteY6" fmla="*/ 550332 h 908013"/>
              <a:gd name="connsiteX7" fmla="*/ 354274 w 384632"/>
              <a:gd name="connsiteY7" fmla="*/ 0 h 90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4632" h="908013">
                <a:moveTo>
                  <a:pt x="354274" y="0"/>
                </a:moveTo>
                <a:cubicBezTo>
                  <a:pt x="399987" y="155928"/>
                  <a:pt x="395416" y="385233"/>
                  <a:pt x="331418" y="628296"/>
                </a:cubicBezTo>
                <a:cubicBezTo>
                  <a:pt x="314275" y="687915"/>
                  <a:pt x="294562" y="745242"/>
                  <a:pt x="272705" y="799415"/>
                </a:cubicBezTo>
                <a:lnTo>
                  <a:pt x="221639" y="908013"/>
                </a:lnTo>
                <a:lnTo>
                  <a:pt x="357" y="908013"/>
                </a:lnTo>
                <a:lnTo>
                  <a:pt x="0" y="897156"/>
                </a:lnTo>
                <a:cubicBezTo>
                  <a:pt x="3428" y="789956"/>
                  <a:pt x="20570" y="671864"/>
                  <a:pt x="52569" y="550332"/>
                </a:cubicBezTo>
                <a:cubicBezTo>
                  <a:pt x="116567" y="307269"/>
                  <a:pt x="230849" y="110067"/>
                  <a:pt x="354274" y="0"/>
                </a:cubicBezTo>
                <a:close/>
              </a:path>
            </a:pathLst>
          </a:custGeom>
          <a:solidFill>
            <a:srgbClr val="72D1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grpSp>
        <p:nvGrpSpPr>
          <p:cNvPr id="48" name="Group 27"/>
          <p:cNvGrpSpPr>
            <a:grpSpLocks noChangeAspect="1"/>
          </p:cNvGrpSpPr>
          <p:nvPr/>
        </p:nvGrpSpPr>
        <p:grpSpPr bwMode="auto">
          <a:xfrm>
            <a:off x="331470" y="3184525"/>
            <a:ext cx="758190" cy="788035"/>
            <a:chOff x="439" y="1144"/>
            <a:chExt cx="719" cy="747"/>
          </a:xfrm>
        </p:grpSpPr>
        <p:sp>
          <p:nvSpPr>
            <p:cNvPr id="50" name="Freeform 28"/>
            <p:cNvSpPr/>
            <p:nvPr/>
          </p:nvSpPr>
          <p:spPr bwMode="auto">
            <a:xfrm>
              <a:off x="439" y="1144"/>
              <a:ext cx="719" cy="747"/>
            </a:xfrm>
            <a:custGeom>
              <a:avLst/>
              <a:gdLst>
                <a:gd name="T0" fmla="*/ 273 w 300"/>
                <a:gd name="T1" fmla="*/ 156 h 312"/>
                <a:gd name="T2" fmla="*/ 285 w 300"/>
                <a:gd name="T3" fmla="*/ 78 h 312"/>
                <a:gd name="T4" fmla="*/ 211 w 300"/>
                <a:gd name="T5" fmla="*/ 50 h 312"/>
                <a:gd name="T6" fmla="*/ 150 w 300"/>
                <a:gd name="T7" fmla="*/ 0 h 312"/>
                <a:gd name="T8" fmla="*/ 89 w 300"/>
                <a:gd name="T9" fmla="*/ 50 h 312"/>
                <a:gd name="T10" fmla="*/ 15 w 300"/>
                <a:gd name="T11" fmla="*/ 78 h 312"/>
                <a:gd name="T12" fmla="*/ 28 w 300"/>
                <a:gd name="T13" fmla="*/ 156 h 312"/>
                <a:gd name="T14" fmla="*/ 15 w 300"/>
                <a:gd name="T15" fmla="*/ 234 h 312"/>
                <a:gd name="T16" fmla="*/ 89 w 300"/>
                <a:gd name="T17" fmla="*/ 262 h 312"/>
                <a:gd name="T18" fmla="*/ 150 w 300"/>
                <a:gd name="T19" fmla="*/ 312 h 312"/>
                <a:gd name="T20" fmla="*/ 211 w 300"/>
                <a:gd name="T21" fmla="*/ 262 h 312"/>
                <a:gd name="T22" fmla="*/ 285 w 300"/>
                <a:gd name="T23" fmla="*/ 234 h 312"/>
                <a:gd name="T24" fmla="*/ 273 w 300"/>
                <a:gd name="T25" fmla="*/ 15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0" h="312">
                  <a:moveTo>
                    <a:pt x="273" y="156"/>
                  </a:moveTo>
                  <a:cubicBezTo>
                    <a:pt x="294" y="137"/>
                    <a:pt x="300" y="104"/>
                    <a:pt x="285" y="78"/>
                  </a:cubicBezTo>
                  <a:cubicBezTo>
                    <a:pt x="270" y="52"/>
                    <a:pt x="239" y="41"/>
                    <a:pt x="211" y="50"/>
                  </a:cubicBezTo>
                  <a:cubicBezTo>
                    <a:pt x="205" y="21"/>
                    <a:pt x="180" y="0"/>
                    <a:pt x="150" y="0"/>
                  </a:cubicBezTo>
                  <a:cubicBezTo>
                    <a:pt x="120" y="0"/>
                    <a:pt x="95" y="21"/>
                    <a:pt x="89" y="50"/>
                  </a:cubicBezTo>
                  <a:cubicBezTo>
                    <a:pt x="61" y="41"/>
                    <a:pt x="30" y="52"/>
                    <a:pt x="15" y="78"/>
                  </a:cubicBezTo>
                  <a:cubicBezTo>
                    <a:pt x="0" y="104"/>
                    <a:pt x="6" y="137"/>
                    <a:pt x="28" y="156"/>
                  </a:cubicBezTo>
                  <a:cubicBezTo>
                    <a:pt x="6" y="175"/>
                    <a:pt x="0" y="208"/>
                    <a:pt x="15" y="234"/>
                  </a:cubicBezTo>
                  <a:cubicBezTo>
                    <a:pt x="30" y="260"/>
                    <a:pt x="61" y="271"/>
                    <a:pt x="89" y="262"/>
                  </a:cubicBezTo>
                  <a:cubicBezTo>
                    <a:pt x="95" y="290"/>
                    <a:pt x="120" y="312"/>
                    <a:pt x="150" y="312"/>
                  </a:cubicBezTo>
                  <a:cubicBezTo>
                    <a:pt x="180" y="312"/>
                    <a:pt x="205" y="290"/>
                    <a:pt x="211" y="262"/>
                  </a:cubicBezTo>
                  <a:cubicBezTo>
                    <a:pt x="239" y="271"/>
                    <a:pt x="270" y="260"/>
                    <a:pt x="285" y="234"/>
                  </a:cubicBezTo>
                  <a:cubicBezTo>
                    <a:pt x="300" y="208"/>
                    <a:pt x="294" y="175"/>
                    <a:pt x="273" y="1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Oval 29"/>
            <p:cNvSpPr>
              <a:spLocks noChangeArrowheads="1"/>
            </p:cNvSpPr>
            <p:nvPr/>
          </p:nvSpPr>
          <p:spPr bwMode="auto">
            <a:xfrm>
              <a:off x="650" y="1367"/>
              <a:ext cx="300" cy="299"/>
            </a:xfrm>
            <a:prstGeom prst="ellipse">
              <a:avLst/>
            </a:prstGeom>
            <a:solidFill>
              <a:srgbClr val="FFD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6" name="Group 32"/>
          <p:cNvGrpSpPr>
            <a:grpSpLocks noChangeAspect="1"/>
          </p:cNvGrpSpPr>
          <p:nvPr/>
        </p:nvGrpSpPr>
        <p:grpSpPr bwMode="auto">
          <a:xfrm>
            <a:off x="8005711" y="2657448"/>
            <a:ext cx="512975" cy="532980"/>
            <a:chOff x="2521" y="1249"/>
            <a:chExt cx="718" cy="746"/>
          </a:xfrm>
        </p:grpSpPr>
        <p:sp>
          <p:nvSpPr>
            <p:cNvPr id="58" name="Freeform 33"/>
            <p:cNvSpPr/>
            <p:nvPr/>
          </p:nvSpPr>
          <p:spPr bwMode="auto">
            <a:xfrm>
              <a:off x="2521" y="1249"/>
              <a:ext cx="718" cy="746"/>
            </a:xfrm>
            <a:custGeom>
              <a:avLst/>
              <a:gdLst>
                <a:gd name="T0" fmla="*/ 273 w 300"/>
                <a:gd name="T1" fmla="*/ 156 h 312"/>
                <a:gd name="T2" fmla="*/ 285 w 300"/>
                <a:gd name="T3" fmla="*/ 78 h 312"/>
                <a:gd name="T4" fmla="*/ 211 w 300"/>
                <a:gd name="T5" fmla="*/ 50 h 312"/>
                <a:gd name="T6" fmla="*/ 150 w 300"/>
                <a:gd name="T7" fmla="*/ 0 h 312"/>
                <a:gd name="T8" fmla="*/ 89 w 300"/>
                <a:gd name="T9" fmla="*/ 50 h 312"/>
                <a:gd name="T10" fmla="*/ 15 w 300"/>
                <a:gd name="T11" fmla="*/ 78 h 312"/>
                <a:gd name="T12" fmla="*/ 28 w 300"/>
                <a:gd name="T13" fmla="*/ 156 h 312"/>
                <a:gd name="T14" fmla="*/ 15 w 300"/>
                <a:gd name="T15" fmla="*/ 234 h 312"/>
                <a:gd name="T16" fmla="*/ 89 w 300"/>
                <a:gd name="T17" fmla="*/ 262 h 312"/>
                <a:gd name="T18" fmla="*/ 150 w 300"/>
                <a:gd name="T19" fmla="*/ 312 h 312"/>
                <a:gd name="T20" fmla="*/ 211 w 300"/>
                <a:gd name="T21" fmla="*/ 262 h 312"/>
                <a:gd name="T22" fmla="*/ 285 w 300"/>
                <a:gd name="T23" fmla="*/ 234 h 312"/>
                <a:gd name="T24" fmla="*/ 273 w 300"/>
                <a:gd name="T25" fmla="*/ 15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0" h="312">
                  <a:moveTo>
                    <a:pt x="273" y="156"/>
                  </a:moveTo>
                  <a:cubicBezTo>
                    <a:pt x="294" y="137"/>
                    <a:pt x="300" y="105"/>
                    <a:pt x="285" y="78"/>
                  </a:cubicBezTo>
                  <a:cubicBezTo>
                    <a:pt x="270" y="52"/>
                    <a:pt x="239" y="41"/>
                    <a:pt x="211" y="50"/>
                  </a:cubicBezTo>
                  <a:cubicBezTo>
                    <a:pt x="205" y="22"/>
                    <a:pt x="180" y="0"/>
                    <a:pt x="150" y="0"/>
                  </a:cubicBezTo>
                  <a:cubicBezTo>
                    <a:pt x="120" y="0"/>
                    <a:pt x="95" y="22"/>
                    <a:pt x="89" y="50"/>
                  </a:cubicBezTo>
                  <a:cubicBezTo>
                    <a:pt x="61" y="41"/>
                    <a:pt x="30" y="52"/>
                    <a:pt x="15" y="78"/>
                  </a:cubicBezTo>
                  <a:cubicBezTo>
                    <a:pt x="0" y="105"/>
                    <a:pt x="6" y="137"/>
                    <a:pt x="28" y="156"/>
                  </a:cubicBezTo>
                  <a:cubicBezTo>
                    <a:pt x="6" y="176"/>
                    <a:pt x="0" y="208"/>
                    <a:pt x="15" y="234"/>
                  </a:cubicBezTo>
                  <a:cubicBezTo>
                    <a:pt x="30" y="260"/>
                    <a:pt x="61" y="272"/>
                    <a:pt x="89" y="262"/>
                  </a:cubicBezTo>
                  <a:cubicBezTo>
                    <a:pt x="95" y="291"/>
                    <a:pt x="120" y="312"/>
                    <a:pt x="150" y="312"/>
                  </a:cubicBezTo>
                  <a:cubicBezTo>
                    <a:pt x="180" y="312"/>
                    <a:pt x="205" y="291"/>
                    <a:pt x="211" y="262"/>
                  </a:cubicBezTo>
                  <a:cubicBezTo>
                    <a:pt x="239" y="272"/>
                    <a:pt x="270" y="260"/>
                    <a:pt x="285" y="234"/>
                  </a:cubicBezTo>
                  <a:cubicBezTo>
                    <a:pt x="300" y="208"/>
                    <a:pt x="294" y="176"/>
                    <a:pt x="273" y="156"/>
                  </a:cubicBezTo>
                  <a:close/>
                </a:path>
              </a:pathLst>
            </a:custGeom>
            <a:solidFill>
              <a:srgbClr val="E966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Oval 34"/>
            <p:cNvSpPr>
              <a:spLocks noChangeArrowheads="1"/>
            </p:cNvSpPr>
            <p:nvPr/>
          </p:nvSpPr>
          <p:spPr bwMode="auto">
            <a:xfrm>
              <a:off x="2731" y="1474"/>
              <a:ext cx="300" cy="299"/>
            </a:xfrm>
            <a:prstGeom prst="ellipse">
              <a:avLst/>
            </a:prstGeom>
            <a:solidFill>
              <a:srgbClr val="FFD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2" name="Group 37"/>
          <p:cNvGrpSpPr>
            <a:grpSpLocks noChangeAspect="1"/>
          </p:cNvGrpSpPr>
          <p:nvPr/>
        </p:nvGrpSpPr>
        <p:grpSpPr bwMode="auto">
          <a:xfrm rot="20309313">
            <a:off x="7445888" y="3432679"/>
            <a:ext cx="1488171" cy="1427766"/>
            <a:chOff x="2609" y="1360"/>
            <a:chExt cx="542" cy="520"/>
          </a:xfrm>
        </p:grpSpPr>
        <p:sp>
          <p:nvSpPr>
            <p:cNvPr id="63" name="AutoShape 36"/>
            <p:cNvSpPr>
              <a:spLocks noChangeAspect="1" noChangeArrowheads="1" noTextEdit="1"/>
            </p:cNvSpPr>
            <p:nvPr/>
          </p:nvSpPr>
          <p:spPr bwMode="auto">
            <a:xfrm>
              <a:off x="2628" y="1360"/>
              <a:ext cx="504"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 name="Freeform 38"/>
            <p:cNvSpPr/>
            <p:nvPr/>
          </p:nvSpPr>
          <p:spPr bwMode="auto">
            <a:xfrm>
              <a:off x="2821" y="1736"/>
              <a:ext cx="115" cy="88"/>
            </a:xfrm>
            <a:custGeom>
              <a:avLst/>
              <a:gdLst>
                <a:gd name="T0" fmla="*/ 43 w 85"/>
                <a:gd name="T1" fmla="*/ 65 h 65"/>
                <a:gd name="T2" fmla="*/ 43 w 85"/>
                <a:gd name="T3" fmla="*/ 65 h 65"/>
                <a:gd name="T4" fmla="*/ 0 w 85"/>
                <a:gd name="T5" fmla="*/ 23 h 65"/>
                <a:gd name="T6" fmla="*/ 0 w 85"/>
                <a:gd name="T7" fmla="*/ 0 h 65"/>
                <a:gd name="T8" fmla="*/ 85 w 85"/>
                <a:gd name="T9" fmla="*/ 0 h 65"/>
                <a:gd name="T10" fmla="*/ 85 w 85"/>
                <a:gd name="T11" fmla="*/ 23 h 65"/>
                <a:gd name="T12" fmla="*/ 43 w 85"/>
                <a:gd name="T13" fmla="*/ 65 h 65"/>
              </a:gdLst>
              <a:ahLst/>
              <a:cxnLst>
                <a:cxn ang="0">
                  <a:pos x="T0" y="T1"/>
                </a:cxn>
                <a:cxn ang="0">
                  <a:pos x="T2" y="T3"/>
                </a:cxn>
                <a:cxn ang="0">
                  <a:pos x="T4" y="T5"/>
                </a:cxn>
                <a:cxn ang="0">
                  <a:pos x="T6" y="T7"/>
                </a:cxn>
                <a:cxn ang="0">
                  <a:pos x="T8" y="T9"/>
                </a:cxn>
                <a:cxn ang="0">
                  <a:pos x="T10" y="T11"/>
                </a:cxn>
                <a:cxn ang="0">
                  <a:pos x="T12" y="T13"/>
                </a:cxn>
              </a:cxnLst>
              <a:rect l="0" t="0" r="r" b="b"/>
              <a:pathLst>
                <a:path w="85" h="65">
                  <a:moveTo>
                    <a:pt x="43" y="65"/>
                  </a:moveTo>
                  <a:cubicBezTo>
                    <a:pt x="43" y="65"/>
                    <a:pt x="43" y="65"/>
                    <a:pt x="43" y="65"/>
                  </a:cubicBezTo>
                  <a:cubicBezTo>
                    <a:pt x="19" y="65"/>
                    <a:pt x="0" y="46"/>
                    <a:pt x="0" y="23"/>
                  </a:cubicBezTo>
                  <a:cubicBezTo>
                    <a:pt x="0" y="0"/>
                    <a:pt x="0" y="0"/>
                    <a:pt x="0" y="0"/>
                  </a:cubicBezTo>
                  <a:cubicBezTo>
                    <a:pt x="85" y="0"/>
                    <a:pt x="85" y="0"/>
                    <a:pt x="85" y="0"/>
                  </a:cubicBezTo>
                  <a:cubicBezTo>
                    <a:pt x="85" y="23"/>
                    <a:pt x="85" y="23"/>
                    <a:pt x="85" y="23"/>
                  </a:cubicBezTo>
                  <a:cubicBezTo>
                    <a:pt x="85" y="46"/>
                    <a:pt x="66" y="65"/>
                    <a:pt x="43" y="65"/>
                  </a:cubicBezTo>
                  <a:close/>
                </a:path>
              </a:pathLst>
            </a:custGeom>
            <a:solidFill>
              <a:srgbClr val="0081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39"/>
            <p:cNvSpPr/>
            <p:nvPr/>
          </p:nvSpPr>
          <p:spPr bwMode="auto">
            <a:xfrm>
              <a:off x="2609" y="1362"/>
              <a:ext cx="542" cy="378"/>
            </a:xfrm>
            <a:custGeom>
              <a:avLst/>
              <a:gdLst>
                <a:gd name="T0" fmla="*/ 205 w 226"/>
                <a:gd name="T1" fmla="*/ 33 h 157"/>
                <a:gd name="T2" fmla="*/ 154 w 226"/>
                <a:gd name="T3" fmla="*/ 33 h 157"/>
                <a:gd name="T4" fmla="*/ 113 w 226"/>
                <a:gd name="T5" fmla="*/ 0 h 157"/>
                <a:gd name="T6" fmla="*/ 73 w 226"/>
                <a:gd name="T7" fmla="*/ 33 h 157"/>
                <a:gd name="T8" fmla="*/ 21 w 226"/>
                <a:gd name="T9" fmla="*/ 33 h 157"/>
                <a:gd name="T10" fmla="*/ 29 w 226"/>
                <a:gd name="T11" fmla="*/ 121 h 157"/>
                <a:gd name="T12" fmla="*/ 90 w 226"/>
                <a:gd name="T13" fmla="*/ 157 h 157"/>
                <a:gd name="T14" fmla="*/ 90 w 226"/>
                <a:gd name="T15" fmla="*/ 157 h 157"/>
                <a:gd name="T16" fmla="*/ 91 w 226"/>
                <a:gd name="T17" fmla="*/ 157 h 157"/>
                <a:gd name="T18" fmla="*/ 92 w 226"/>
                <a:gd name="T19" fmla="*/ 157 h 157"/>
                <a:gd name="T20" fmla="*/ 134 w 226"/>
                <a:gd name="T21" fmla="*/ 157 h 157"/>
                <a:gd name="T22" fmla="*/ 136 w 226"/>
                <a:gd name="T23" fmla="*/ 157 h 157"/>
                <a:gd name="T24" fmla="*/ 138 w 226"/>
                <a:gd name="T25" fmla="*/ 157 h 157"/>
                <a:gd name="T26" fmla="*/ 138 w 226"/>
                <a:gd name="T27" fmla="*/ 157 h 157"/>
                <a:gd name="T28" fmla="*/ 197 w 226"/>
                <a:gd name="T29" fmla="*/ 121 h 157"/>
                <a:gd name="T30" fmla="*/ 205 w 226"/>
                <a:gd name="T31" fmla="*/ 3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6" h="157">
                  <a:moveTo>
                    <a:pt x="205" y="33"/>
                  </a:moveTo>
                  <a:cubicBezTo>
                    <a:pt x="192" y="22"/>
                    <a:pt x="173" y="23"/>
                    <a:pt x="154" y="33"/>
                  </a:cubicBezTo>
                  <a:cubicBezTo>
                    <a:pt x="145" y="13"/>
                    <a:pt x="130" y="0"/>
                    <a:pt x="113" y="0"/>
                  </a:cubicBezTo>
                  <a:cubicBezTo>
                    <a:pt x="97" y="0"/>
                    <a:pt x="82" y="13"/>
                    <a:pt x="73" y="33"/>
                  </a:cubicBezTo>
                  <a:cubicBezTo>
                    <a:pt x="54" y="23"/>
                    <a:pt x="34" y="22"/>
                    <a:pt x="21" y="33"/>
                  </a:cubicBezTo>
                  <a:cubicBezTo>
                    <a:pt x="0" y="49"/>
                    <a:pt x="4" y="89"/>
                    <a:pt x="29" y="121"/>
                  </a:cubicBezTo>
                  <a:cubicBezTo>
                    <a:pt x="47" y="143"/>
                    <a:pt x="70" y="156"/>
                    <a:pt x="90" y="157"/>
                  </a:cubicBezTo>
                  <a:cubicBezTo>
                    <a:pt x="90" y="157"/>
                    <a:pt x="90" y="157"/>
                    <a:pt x="90" y="157"/>
                  </a:cubicBezTo>
                  <a:cubicBezTo>
                    <a:pt x="91" y="157"/>
                    <a:pt x="91" y="157"/>
                    <a:pt x="91" y="157"/>
                  </a:cubicBezTo>
                  <a:cubicBezTo>
                    <a:pt x="92" y="157"/>
                    <a:pt x="92" y="157"/>
                    <a:pt x="92" y="157"/>
                  </a:cubicBezTo>
                  <a:cubicBezTo>
                    <a:pt x="134" y="157"/>
                    <a:pt x="134" y="157"/>
                    <a:pt x="134" y="157"/>
                  </a:cubicBezTo>
                  <a:cubicBezTo>
                    <a:pt x="135" y="157"/>
                    <a:pt x="135" y="157"/>
                    <a:pt x="136" y="157"/>
                  </a:cubicBezTo>
                  <a:cubicBezTo>
                    <a:pt x="138" y="157"/>
                    <a:pt x="138" y="157"/>
                    <a:pt x="138" y="157"/>
                  </a:cubicBezTo>
                  <a:cubicBezTo>
                    <a:pt x="138" y="157"/>
                    <a:pt x="138" y="157"/>
                    <a:pt x="138" y="157"/>
                  </a:cubicBezTo>
                  <a:cubicBezTo>
                    <a:pt x="157" y="156"/>
                    <a:pt x="180" y="143"/>
                    <a:pt x="197" y="121"/>
                  </a:cubicBezTo>
                  <a:cubicBezTo>
                    <a:pt x="223" y="89"/>
                    <a:pt x="226" y="49"/>
                    <a:pt x="205" y="33"/>
                  </a:cubicBezTo>
                  <a:close/>
                </a:path>
              </a:pathLst>
            </a:custGeom>
            <a:solidFill>
              <a:srgbClr val="FFD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 name="矩形 2"/>
          <p:cNvSpPr/>
          <p:nvPr>
            <p:custDataLst>
              <p:tags r:id="rId1"/>
            </p:custDataLst>
          </p:nvPr>
        </p:nvSpPr>
        <p:spPr bwMode="auto">
          <a:xfrm>
            <a:off x="331470" y="1433830"/>
            <a:ext cx="8231505" cy="2295525"/>
          </a:xfrm>
          <a:prstGeom prst="rect">
            <a:avLst/>
          </a:prstGeom>
          <a:noFill/>
          <a:ln>
            <a:noFill/>
          </a:ln>
        </p:spPr>
        <p:txBody>
          <a:bodyPr wrap="square" rtlCol="0">
            <a:noAutofit/>
          </a:bodyPr>
          <a:p>
            <a:pPr algn="ctr" defTabSz="457200"/>
            <a:r>
              <a:rPr lang="zh-CN" altLang="en-US" sz="4000" b="1">
                <a:ln w="38100">
                  <a:noFill/>
                </a:ln>
                <a:solidFill>
                  <a:srgbClr val="004E42"/>
                </a:solidFill>
                <a:latin typeface="方正大黑简体" panose="02010601030101010101" charset="-122"/>
                <a:ea typeface="方正大黑简体" panose="02010601030101010101" charset="-122"/>
                <a:cs typeface="方正大黑简体" panose="02010601030101010101" charset="-122"/>
                <a:sym typeface="MiSans Light" panose="00000400000000000000" charset="-122"/>
              </a:rPr>
              <a:t>济宁市生态环境局汶上县分局</a:t>
            </a:r>
            <a:br>
              <a:rPr lang="zh-CN" altLang="en-US" sz="4000" b="1">
                <a:ln w="38100">
                  <a:noFill/>
                </a:ln>
                <a:solidFill>
                  <a:srgbClr val="004E42"/>
                </a:solidFill>
                <a:latin typeface="方正大黑简体" panose="02010601030101010101" charset="-122"/>
                <a:ea typeface="方正大黑简体" panose="02010601030101010101" charset="-122"/>
                <a:cs typeface="方正大黑简体" panose="02010601030101010101" charset="-122"/>
                <a:sym typeface="MiSans Light" panose="00000400000000000000" charset="-122"/>
              </a:rPr>
            </a:br>
            <a:r>
              <a:rPr lang="zh-CN" altLang="en-US" sz="4000" b="1">
                <a:ln w="38100">
                  <a:noFill/>
                </a:ln>
                <a:solidFill>
                  <a:srgbClr val="004E42"/>
                </a:solidFill>
                <a:latin typeface="方正大黑简体" panose="02010601030101010101" charset="-122"/>
                <a:ea typeface="方正大黑简体" panose="02010601030101010101" charset="-122"/>
                <a:cs typeface="方正大黑简体" panose="02010601030101010101" charset="-122"/>
                <a:sym typeface="MiSans Light" panose="00000400000000000000" charset="-122"/>
              </a:rPr>
              <a:t>202</a:t>
            </a:r>
            <a:r>
              <a:rPr lang="en-US" altLang="zh-CN" sz="4000" b="1">
                <a:ln w="38100">
                  <a:noFill/>
                </a:ln>
                <a:solidFill>
                  <a:srgbClr val="004E42"/>
                </a:solidFill>
                <a:latin typeface="方正大黑简体" panose="02010601030101010101" charset="-122"/>
                <a:ea typeface="方正大黑简体" panose="02010601030101010101" charset="-122"/>
                <a:cs typeface="方正大黑简体" panose="02010601030101010101" charset="-122"/>
                <a:sym typeface="MiSans Light" panose="00000400000000000000" charset="-122"/>
              </a:rPr>
              <a:t>4</a:t>
            </a:r>
            <a:r>
              <a:rPr lang="zh-CN" altLang="en-US" sz="4000" b="1">
                <a:ln w="38100">
                  <a:noFill/>
                </a:ln>
                <a:solidFill>
                  <a:srgbClr val="004E42"/>
                </a:solidFill>
                <a:latin typeface="方正大黑简体" panose="02010601030101010101" charset="-122"/>
                <a:ea typeface="方正大黑简体" panose="02010601030101010101" charset="-122"/>
                <a:cs typeface="方正大黑简体" panose="02010601030101010101" charset="-122"/>
                <a:sym typeface="MiSans Light" panose="00000400000000000000" charset="-122"/>
              </a:rPr>
              <a:t>年政府信息公开工作年度报告</a:t>
            </a:r>
            <a:endParaRPr lang="zh-CN" altLang="en-US" sz="4000" b="1">
              <a:ln w="38100">
                <a:noFill/>
              </a:ln>
              <a:solidFill>
                <a:srgbClr val="004E42"/>
              </a:solidFill>
              <a:latin typeface="方正大黑简体" panose="02010601030101010101" charset="-122"/>
              <a:ea typeface="方正大黑简体" panose="02010601030101010101" charset="-122"/>
              <a:cs typeface="方正大黑简体" panose="02010601030101010101" charset="-122"/>
              <a:sym typeface="MiSans Light" panose="00000400000000000000" charset="-122"/>
            </a:endParaRPr>
          </a:p>
        </p:txBody>
      </p:sp>
      <p:sp>
        <p:nvSpPr>
          <p:cNvPr id="5" name="矩形 4"/>
          <p:cNvSpPr/>
          <p:nvPr>
            <p:custDataLst>
              <p:tags r:id="rId2"/>
            </p:custDataLst>
          </p:nvPr>
        </p:nvSpPr>
        <p:spPr>
          <a:xfrm>
            <a:off x="-635" y="0"/>
            <a:ext cx="9145270" cy="179705"/>
          </a:xfrm>
          <a:prstGeom prst="rect">
            <a:avLst/>
          </a:prstGeom>
          <a:solidFill>
            <a:srgbClr val="4DC156"/>
          </a:solidFill>
          <a:ln>
            <a:solidFill>
              <a:srgbClr val="4DC15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矩形 11"/>
          <p:cNvSpPr/>
          <p:nvPr>
            <p:custDataLst>
              <p:tags r:id="rId3"/>
            </p:custDataLst>
          </p:nvPr>
        </p:nvSpPr>
        <p:spPr>
          <a:xfrm>
            <a:off x="635" y="0"/>
            <a:ext cx="179705" cy="5143500"/>
          </a:xfrm>
          <a:prstGeom prst="rect">
            <a:avLst/>
          </a:prstGeom>
          <a:solidFill>
            <a:srgbClr val="4DC156"/>
          </a:solidFill>
          <a:ln>
            <a:solidFill>
              <a:srgbClr val="4DC15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5" name="矩形 14"/>
          <p:cNvSpPr/>
          <p:nvPr>
            <p:custDataLst>
              <p:tags r:id="rId4"/>
            </p:custDataLst>
          </p:nvPr>
        </p:nvSpPr>
        <p:spPr>
          <a:xfrm>
            <a:off x="8983980" y="0"/>
            <a:ext cx="179705" cy="5143500"/>
          </a:xfrm>
          <a:prstGeom prst="rect">
            <a:avLst/>
          </a:prstGeom>
          <a:solidFill>
            <a:srgbClr val="4DC156"/>
          </a:solidFill>
          <a:ln>
            <a:solidFill>
              <a:srgbClr val="4DC15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00000">
              <a:srgbClr val="FFFFFF"/>
            </a:gs>
            <a:gs pos="0">
              <a:srgbClr val="AED8FE"/>
            </a:gs>
          </a:gsLst>
          <a:lin ang="5400000" scaled="1"/>
        </a:gradFill>
        <a:effectLst/>
      </p:bgPr>
    </p:bg>
    <p:spTree>
      <p:nvGrpSpPr>
        <p:cNvPr id="1" name=""/>
        <p:cNvGrpSpPr/>
        <p:nvPr/>
      </p:nvGrpSpPr>
      <p:grpSpPr>
        <a:xfrm>
          <a:off x="0" y="0"/>
          <a:ext cx="0" cy="0"/>
          <a:chOff x="0" y="0"/>
          <a:chExt cx="0" cy="0"/>
        </a:xfrm>
      </p:grpSpPr>
      <p:sp>
        <p:nvSpPr>
          <p:cNvPr id="30" name="矩形 29"/>
          <p:cNvSpPr/>
          <p:nvPr>
            <p:custDataLst>
              <p:tags r:id="rId1"/>
            </p:custDataLst>
          </p:nvPr>
        </p:nvSpPr>
        <p:spPr>
          <a:xfrm>
            <a:off x="635" y="0"/>
            <a:ext cx="179705" cy="5143500"/>
          </a:xfrm>
          <a:prstGeom prst="rect">
            <a:avLst/>
          </a:prstGeom>
          <a:solidFill>
            <a:srgbClr val="4DC156"/>
          </a:solidFill>
          <a:ln>
            <a:solidFill>
              <a:srgbClr val="4DC15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5" name="矩形 14"/>
          <p:cNvSpPr/>
          <p:nvPr>
            <p:custDataLst>
              <p:tags r:id="rId2"/>
            </p:custDataLst>
          </p:nvPr>
        </p:nvSpPr>
        <p:spPr>
          <a:xfrm>
            <a:off x="8983980" y="0"/>
            <a:ext cx="179705" cy="5143500"/>
          </a:xfrm>
          <a:prstGeom prst="rect">
            <a:avLst/>
          </a:prstGeom>
          <a:solidFill>
            <a:srgbClr val="4DC156"/>
          </a:solidFill>
          <a:ln>
            <a:solidFill>
              <a:srgbClr val="4DC15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矩形 5"/>
          <p:cNvSpPr/>
          <p:nvPr>
            <p:custDataLst>
              <p:tags r:id="rId3"/>
            </p:custDataLst>
          </p:nvPr>
        </p:nvSpPr>
        <p:spPr bwMode="auto">
          <a:xfrm>
            <a:off x="751840" y="307975"/>
            <a:ext cx="5624195" cy="460375"/>
          </a:xfrm>
          <a:prstGeom prst="rect">
            <a:avLst/>
          </a:prstGeom>
          <a:noFill/>
          <a:ln>
            <a:noFill/>
          </a:ln>
        </p:spPr>
        <p:txBody>
          <a:bodyPr wrap="square" rtlCol="0">
            <a:spAutoFit/>
          </a:bodyPr>
          <a:p>
            <a:pPr defTabSz="457200"/>
            <a:r>
              <a:rPr lang="zh-CN" altLang="en-US" sz="2400" b="1">
                <a:ln w="38100">
                  <a:noFill/>
                </a:ln>
                <a:solidFill>
                  <a:srgbClr val="004E42"/>
                </a:solidFill>
                <a:latin typeface="方正大黑简体" panose="02010601030101010101" charset="-122"/>
                <a:ea typeface="方正大黑简体" panose="02010601030101010101" charset="-122"/>
                <a:cs typeface="方正大黑简体" panose="02010601030101010101" charset="-122"/>
                <a:sym typeface="MiSans Light" panose="00000400000000000000" charset="-122"/>
              </a:rPr>
              <a:t>政府信息公开行政复议、行政诉讼情况</a:t>
            </a:r>
            <a:endParaRPr lang="zh-CN" altLang="en-US" sz="2400" b="1">
              <a:ln w="38100">
                <a:noFill/>
              </a:ln>
              <a:solidFill>
                <a:srgbClr val="004E42"/>
              </a:solidFill>
              <a:latin typeface="方正大黑简体" panose="02010601030101010101" charset="-122"/>
              <a:ea typeface="方正大黑简体" panose="02010601030101010101" charset="-122"/>
              <a:cs typeface="方正大黑简体" panose="02010601030101010101" charset="-122"/>
              <a:sym typeface="MiSans Light" panose="00000400000000000000" charset="-122"/>
            </a:endParaRPr>
          </a:p>
        </p:txBody>
      </p:sp>
      <p:grpSp>
        <p:nvGrpSpPr>
          <p:cNvPr id="3" name="组合 2"/>
          <p:cNvGrpSpPr/>
          <p:nvPr/>
        </p:nvGrpSpPr>
        <p:grpSpPr>
          <a:xfrm>
            <a:off x="228600" y="250088"/>
            <a:ext cx="503626" cy="515823"/>
            <a:chOff x="2059691" y="1208362"/>
            <a:chExt cx="786448" cy="805495"/>
          </a:xfrm>
        </p:grpSpPr>
        <p:sp>
          <p:nvSpPr>
            <p:cNvPr id="4" name="任意多边形: 形状 3"/>
            <p:cNvSpPr/>
            <p:nvPr>
              <p:custDataLst>
                <p:tags r:id="rId4"/>
              </p:custDataLst>
            </p:nvPr>
          </p:nvSpPr>
          <p:spPr>
            <a:xfrm>
              <a:off x="2059691" y="1208362"/>
              <a:ext cx="786448" cy="805495"/>
            </a:xfrm>
            <a:custGeom>
              <a:avLst/>
              <a:gdLst>
                <a:gd name="connsiteX0" fmla="*/ 595044 w 1218222"/>
                <a:gd name="connsiteY0" fmla="*/ 0 h 1247725"/>
                <a:gd name="connsiteX1" fmla="*/ 940261 w 1218222"/>
                <a:gd name="connsiteY1" fmla="*/ 281360 h 1247725"/>
                <a:gd name="connsiteX2" fmla="*/ 943311 w 1218222"/>
                <a:gd name="connsiteY2" fmla="*/ 311615 h 1247725"/>
                <a:gd name="connsiteX3" fmla="*/ 1003007 w 1218222"/>
                <a:gd name="connsiteY3" fmla="*/ 330145 h 1247725"/>
                <a:gd name="connsiteX4" fmla="*/ 1218222 w 1218222"/>
                <a:gd name="connsiteY4" fmla="*/ 654830 h 1247725"/>
                <a:gd name="connsiteX5" fmla="*/ 936862 w 1218222"/>
                <a:gd name="connsiteY5" fmla="*/ 1000047 h 1247725"/>
                <a:gd name="connsiteX6" fmla="*/ 929578 w 1218222"/>
                <a:gd name="connsiteY6" fmla="*/ 1000781 h 1247725"/>
                <a:gd name="connsiteX7" fmla="*/ 919729 w 1218222"/>
                <a:gd name="connsiteY7" fmla="*/ 1032510 h 1247725"/>
                <a:gd name="connsiteX8" fmla="*/ 595044 w 1218222"/>
                <a:gd name="connsiteY8" fmla="*/ 1247725 h 1247725"/>
                <a:gd name="connsiteX9" fmla="*/ 270360 w 1218222"/>
                <a:gd name="connsiteY9" fmla="*/ 1032510 h 1247725"/>
                <a:gd name="connsiteX10" fmla="*/ 258035 w 1218222"/>
                <a:gd name="connsiteY10" fmla="*/ 992807 h 1247725"/>
                <a:gd name="connsiteX11" fmla="*/ 215215 w 1218222"/>
                <a:gd name="connsiteY11" fmla="*/ 979515 h 1247725"/>
                <a:gd name="connsiteX12" fmla="*/ 0 w 1218222"/>
                <a:gd name="connsiteY12" fmla="*/ 654830 h 1247725"/>
                <a:gd name="connsiteX13" fmla="*/ 215215 w 1218222"/>
                <a:gd name="connsiteY13" fmla="*/ 330145 h 1247725"/>
                <a:gd name="connsiteX14" fmla="*/ 245869 w 1218222"/>
                <a:gd name="connsiteY14" fmla="*/ 320630 h 1247725"/>
                <a:gd name="connsiteX15" fmla="*/ 249827 w 1218222"/>
                <a:gd name="connsiteY15" fmla="*/ 281360 h 1247725"/>
                <a:gd name="connsiteX16" fmla="*/ 595044 w 1218222"/>
                <a:gd name="connsiteY16" fmla="*/ 0 h 12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8222" h="1247725">
                  <a:moveTo>
                    <a:pt x="595044" y="0"/>
                  </a:moveTo>
                  <a:cubicBezTo>
                    <a:pt x="765330" y="0"/>
                    <a:pt x="907403" y="120788"/>
                    <a:pt x="940261" y="281360"/>
                  </a:cubicBezTo>
                  <a:lnTo>
                    <a:pt x="943311" y="311615"/>
                  </a:lnTo>
                  <a:lnTo>
                    <a:pt x="1003007" y="330145"/>
                  </a:lnTo>
                  <a:cubicBezTo>
                    <a:pt x="1129480" y="383639"/>
                    <a:pt x="1218222" y="508871"/>
                    <a:pt x="1218222" y="654830"/>
                  </a:cubicBezTo>
                  <a:cubicBezTo>
                    <a:pt x="1218222" y="825116"/>
                    <a:pt x="1097434" y="967189"/>
                    <a:pt x="936862" y="1000047"/>
                  </a:cubicBezTo>
                  <a:lnTo>
                    <a:pt x="929578" y="1000781"/>
                  </a:lnTo>
                  <a:lnTo>
                    <a:pt x="919729" y="1032510"/>
                  </a:lnTo>
                  <a:cubicBezTo>
                    <a:pt x="866235" y="1158983"/>
                    <a:pt x="741003" y="1247725"/>
                    <a:pt x="595044" y="1247725"/>
                  </a:cubicBezTo>
                  <a:cubicBezTo>
                    <a:pt x="449085" y="1247725"/>
                    <a:pt x="323853" y="1158983"/>
                    <a:pt x="270360" y="1032510"/>
                  </a:cubicBezTo>
                  <a:lnTo>
                    <a:pt x="258035" y="992807"/>
                  </a:lnTo>
                  <a:lnTo>
                    <a:pt x="215215" y="979515"/>
                  </a:lnTo>
                  <a:cubicBezTo>
                    <a:pt x="88742" y="926021"/>
                    <a:pt x="0" y="800789"/>
                    <a:pt x="0" y="654830"/>
                  </a:cubicBezTo>
                  <a:cubicBezTo>
                    <a:pt x="0" y="508871"/>
                    <a:pt x="88742" y="383639"/>
                    <a:pt x="215215" y="330145"/>
                  </a:cubicBezTo>
                  <a:lnTo>
                    <a:pt x="245869" y="320630"/>
                  </a:lnTo>
                  <a:lnTo>
                    <a:pt x="249827" y="281360"/>
                  </a:lnTo>
                  <a:cubicBezTo>
                    <a:pt x="282685" y="120788"/>
                    <a:pt x="424759" y="0"/>
                    <a:pt x="595044" y="0"/>
                  </a:cubicBezTo>
                  <a:close/>
                </a:path>
              </a:pathLst>
            </a:custGeom>
            <a:solidFill>
              <a:srgbClr val="4DC1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050"/>
            </a:p>
          </p:txBody>
        </p:sp>
        <p:sp>
          <p:nvSpPr>
            <p:cNvPr id="5" name="矩形 4"/>
            <p:cNvSpPr/>
            <p:nvPr>
              <p:custDataLst>
                <p:tags r:id="rId5"/>
              </p:custDataLst>
            </p:nvPr>
          </p:nvSpPr>
          <p:spPr>
            <a:xfrm>
              <a:off x="2134432" y="1362666"/>
              <a:ext cx="636963" cy="575127"/>
            </a:xfrm>
            <a:prstGeom prst="rect">
              <a:avLst/>
            </a:prstGeom>
          </p:spPr>
          <p:txBody>
            <a:bodyPr wrap="square">
              <a:spAutoFit/>
            </a:bodyPr>
            <a:p>
              <a:pPr algn="ctr"/>
              <a:r>
                <a:rPr lang="zh-CN" altLang="en-US" sz="1800">
                  <a:solidFill>
                    <a:schemeClr val="bg1"/>
                  </a:solidFill>
                  <a:latin typeface="+mj-ea"/>
                  <a:ea typeface="+mj-ea"/>
                  <a:cs typeface="+mn-ea"/>
                  <a:sym typeface="MiSans Light" panose="00000400000000000000" charset="-122"/>
                </a:rPr>
                <a:t>四</a:t>
              </a:r>
              <a:endParaRPr lang="zh-CN" altLang="en-US" sz="1800">
                <a:solidFill>
                  <a:schemeClr val="bg1"/>
                </a:solidFill>
                <a:latin typeface="+mj-ea"/>
                <a:ea typeface="+mj-ea"/>
                <a:cs typeface="+mn-ea"/>
                <a:sym typeface="MiSans Light" panose="00000400000000000000" charset="-122"/>
              </a:endParaRPr>
            </a:p>
          </p:txBody>
        </p:sp>
      </p:grpSp>
      <p:graphicFrame>
        <p:nvGraphicFramePr>
          <p:cNvPr id="7" name="表格 6"/>
          <p:cNvGraphicFramePr/>
          <p:nvPr>
            <p:custDataLst>
              <p:tags r:id="rId6"/>
            </p:custDataLst>
          </p:nvPr>
        </p:nvGraphicFramePr>
        <p:xfrm>
          <a:off x="913130" y="1039495"/>
          <a:ext cx="7340600" cy="2823210"/>
        </p:xfrm>
        <a:graphic>
          <a:graphicData uri="http://schemas.openxmlformats.org/drawingml/2006/table">
            <a:tbl>
              <a:tblPr/>
              <a:tblGrid>
                <a:gridCol w="513080"/>
                <a:gridCol w="516890"/>
                <a:gridCol w="500380"/>
                <a:gridCol w="490855"/>
                <a:gridCol w="384175"/>
                <a:gridCol w="541655"/>
                <a:gridCol w="539750"/>
                <a:gridCol w="542290"/>
                <a:gridCol w="529590"/>
                <a:gridCol w="353695"/>
                <a:gridCol w="542290"/>
                <a:gridCol w="542290"/>
                <a:gridCol w="541655"/>
                <a:gridCol w="462915"/>
                <a:gridCol w="339090"/>
              </a:tblGrid>
              <a:tr h="314325">
                <a:tc gridSpan="5">
                  <a:txBody>
                    <a:bodyPr/>
                    <a:p>
                      <a:pPr indent="0" algn="ctr">
                        <a:buNone/>
                      </a:pPr>
                      <a:r>
                        <a:rPr lang="en-US" sz="1000" b="1">
                          <a:latin typeface="黑体" panose="02010609060101010101" charset="-122"/>
                          <a:ea typeface="黑体" panose="02010609060101010101" charset="-122"/>
                          <a:cs typeface="黑体" panose="02010609060101010101" charset="-122"/>
                        </a:rPr>
                        <a:t>行政复议</a:t>
                      </a:r>
                      <a:endParaRPr lang="en-US" altLang="en-US" sz="1000" b="1">
                        <a:latin typeface="黑体" panose="02010609060101010101" charset="-122"/>
                        <a:ea typeface="黑体" panose="02010609060101010101" charset="-122"/>
                        <a:cs typeface="黑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10">
                  <a:txBody>
                    <a:bodyPr/>
                    <a:p>
                      <a:pPr indent="0" algn="ctr">
                        <a:buNone/>
                      </a:pPr>
                      <a:r>
                        <a:rPr lang="en-US" sz="1000" b="1">
                          <a:latin typeface="黑体" panose="02010609060101010101" charset="-122"/>
                          <a:ea typeface="黑体" panose="02010609060101010101" charset="-122"/>
                          <a:cs typeface="黑体" panose="02010609060101010101" charset="-122"/>
                        </a:rPr>
                        <a:t>行政诉讼</a:t>
                      </a:r>
                      <a:endParaRPr lang="en-US" altLang="en-US" sz="1000" b="1">
                        <a:latin typeface="黑体" panose="02010609060101010101" charset="-122"/>
                        <a:ea typeface="黑体" panose="02010609060101010101" charset="-122"/>
                        <a:cs typeface="黑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14960">
                <a:tc rowSpan="2">
                  <a:txBody>
                    <a:bodyPr/>
                    <a:p>
                      <a:pPr indent="0" algn="ctr">
                        <a:buNone/>
                      </a:pPr>
                      <a:r>
                        <a:rPr lang="en-US" sz="1000" b="1">
                          <a:latin typeface="黑体" panose="02010609060101010101" charset="-122"/>
                          <a:ea typeface="黑体" panose="02010609060101010101" charset="-122"/>
                          <a:cs typeface="黑体" panose="02010609060101010101" charset="-122"/>
                        </a:rPr>
                        <a:t>结果维持</a:t>
                      </a:r>
                      <a:endParaRPr lang="en-US" sz="1000" b="1">
                        <a:latin typeface="黑体" panose="02010609060101010101" charset="-122"/>
                        <a:ea typeface="黑体" panose="02010609060101010101" charset="-122"/>
                        <a:cs typeface="黑体" panose="02010609060101010101" charset="-122"/>
                      </a:endParaRPr>
                    </a:p>
                    <a:p>
                      <a:pPr indent="0">
                        <a:buNone/>
                      </a:pPr>
                      <a:r>
                        <a:rPr lang="en-US" altLang="zh-CN" sz="1000" b="1">
                          <a:latin typeface="黑体" panose="02010609060101010101" charset="-122"/>
                          <a:ea typeface="黑体" panose="02010609060101010101" charset="-122"/>
                        </a:rPr>
                        <a:t> </a:t>
                      </a:r>
                      <a:endParaRPr lang="en-US" sz="1000" b="1">
                        <a:latin typeface="黑体" panose="02010609060101010101" charset="-122"/>
                        <a:ea typeface="黑体" panose="02010609060101010101" charset="-122"/>
                        <a:cs typeface="黑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gn="ctr">
                        <a:buNone/>
                      </a:pPr>
                      <a:r>
                        <a:rPr lang="en-US" sz="1000" b="1">
                          <a:latin typeface="黑体" panose="02010609060101010101" charset="-122"/>
                          <a:ea typeface="黑体" panose="02010609060101010101" charset="-122"/>
                          <a:cs typeface="黑体" panose="02010609060101010101" charset="-122"/>
                        </a:rPr>
                        <a:t>结果纠正</a:t>
                      </a:r>
                      <a:endParaRPr lang="en-US" sz="1000" b="1">
                        <a:latin typeface="黑体" panose="02010609060101010101" charset="-122"/>
                        <a:ea typeface="黑体" panose="02010609060101010101" charset="-122"/>
                        <a:cs typeface="黑体" panose="02010609060101010101" charset="-122"/>
                      </a:endParaRPr>
                    </a:p>
                    <a:p>
                      <a:pPr indent="0">
                        <a:buNone/>
                      </a:pPr>
                      <a:r>
                        <a:rPr lang="en-US" altLang="zh-CN" sz="1000" b="1">
                          <a:latin typeface="黑体" panose="02010609060101010101" charset="-122"/>
                          <a:ea typeface="黑体" panose="02010609060101010101" charset="-122"/>
                        </a:rPr>
                        <a:t> </a:t>
                      </a:r>
                      <a:endParaRPr lang="en-US" sz="1000" b="1">
                        <a:latin typeface="黑体" panose="02010609060101010101" charset="-122"/>
                        <a:ea typeface="黑体" panose="02010609060101010101" charset="-122"/>
                        <a:cs typeface="黑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gn="ctr">
                        <a:buNone/>
                      </a:pPr>
                      <a:r>
                        <a:rPr lang="en-US" sz="1000" b="1">
                          <a:latin typeface="黑体" panose="02010609060101010101" charset="-122"/>
                          <a:ea typeface="黑体" panose="02010609060101010101" charset="-122"/>
                          <a:cs typeface="黑体" panose="02010609060101010101" charset="-122"/>
                        </a:rPr>
                        <a:t>其他结果</a:t>
                      </a:r>
                      <a:endParaRPr lang="en-US" sz="1000" b="1">
                        <a:latin typeface="黑体" panose="02010609060101010101" charset="-122"/>
                        <a:ea typeface="黑体" panose="02010609060101010101" charset="-122"/>
                        <a:cs typeface="黑体" panose="02010609060101010101" charset="-122"/>
                      </a:endParaRPr>
                    </a:p>
                    <a:p>
                      <a:pPr indent="0">
                        <a:buNone/>
                      </a:pPr>
                      <a:r>
                        <a:rPr lang="en-US" altLang="zh-CN" sz="1000" b="1">
                          <a:latin typeface="黑体" panose="02010609060101010101" charset="-122"/>
                          <a:ea typeface="黑体" panose="02010609060101010101" charset="-122"/>
                        </a:rPr>
                        <a:t> </a:t>
                      </a:r>
                      <a:endParaRPr lang="en-US" sz="1000" b="1">
                        <a:latin typeface="黑体" panose="02010609060101010101" charset="-122"/>
                        <a:ea typeface="黑体" panose="02010609060101010101" charset="-122"/>
                        <a:cs typeface="黑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gn="ctr">
                        <a:buNone/>
                      </a:pPr>
                      <a:r>
                        <a:rPr lang="en-US" sz="1000" b="1">
                          <a:latin typeface="黑体" panose="02010609060101010101" charset="-122"/>
                          <a:ea typeface="黑体" panose="02010609060101010101" charset="-122"/>
                          <a:cs typeface="黑体" panose="02010609060101010101" charset="-122"/>
                        </a:rPr>
                        <a:t>尚未审结</a:t>
                      </a:r>
                      <a:endParaRPr lang="en-US" sz="1000" b="1">
                        <a:latin typeface="黑体" panose="02010609060101010101" charset="-122"/>
                        <a:ea typeface="黑体" panose="02010609060101010101" charset="-122"/>
                        <a:cs typeface="黑体" panose="02010609060101010101" charset="-122"/>
                      </a:endParaRPr>
                    </a:p>
                    <a:p>
                      <a:pPr indent="0">
                        <a:buNone/>
                      </a:pPr>
                      <a:r>
                        <a:rPr lang="en-US" altLang="zh-CN" sz="1000" b="1">
                          <a:latin typeface="黑体" panose="02010609060101010101" charset="-122"/>
                          <a:ea typeface="黑体" panose="02010609060101010101" charset="-122"/>
                        </a:rPr>
                        <a:t> </a:t>
                      </a:r>
                      <a:endParaRPr lang="en-US" sz="1000" b="1">
                        <a:latin typeface="黑体" panose="02010609060101010101" charset="-122"/>
                        <a:ea typeface="黑体" panose="02010609060101010101" charset="-122"/>
                        <a:cs typeface="黑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gn="ctr">
                        <a:buNone/>
                      </a:pPr>
                      <a:r>
                        <a:rPr lang="en-US" sz="1000" b="1">
                          <a:latin typeface="黑体" panose="02010609060101010101" charset="-122"/>
                          <a:ea typeface="黑体" panose="02010609060101010101" charset="-122"/>
                          <a:cs typeface="黑体" panose="02010609060101010101" charset="-122"/>
                        </a:rPr>
                        <a:t>总计</a:t>
                      </a:r>
                      <a:endParaRPr lang="en-US" sz="1000" b="1">
                        <a:latin typeface="黑体" panose="02010609060101010101" charset="-122"/>
                        <a:ea typeface="黑体" panose="02010609060101010101" charset="-122"/>
                        <a:cs typeface="黑体" panose="02010609060101010101" charset="-122"/>
                      </a:endParaRPr>
                    </a:p>
                    <a:p>
                      <a:pPr indent="0">
                        <a:buNone/>
                      </a:pPr>
                      <a:r>
                        <a:rPr lang="en-US" altLang="zh-CN" sz="1000" b="1">
                          <a:latin typeface="黑体" panose="02010609060101010101" charset="-122"/>
                          <a:ea typeface="黑体" panose="02010609060101010101" charset="-122"/>
                        </a:rPr>
                        <a:t> </a:t>
                      </a:r>
                      <a:endParaRPr lang="en-US" sz="1000" b="1">
                        <a:latin typeface="黑体" panose="02010609060101010101" charset="-122"/>
                        <a:ea typeface="黑体" panose="02010609060101010101" charset="-122"/>
                        <a:cs typeface="黑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5">
                  <a:txBody>
                    <a:bodyPr/>
                    <a:p>
                      <a:pPr indent="0" algn="ctr">
                        <a:buNone/>
                      </a:pPr>
                      <a:r>
                        <a:rPr lang="en-US" sz="1000" b="1">
                          <a:latin typeface="黑体" panose="02010609060101010101" charset="-122"/>
                          <a:ea typeface="黑体" panose="02010609060101010101" charset="-122"/>
                          <a:cs typeface="黑体" panose="02010609060101010101" charset="-122"/>
                        </a:rPr>
                        <a:t>未经复议直接起诉</a:t>
                      </a:r>
                      <a:endParaRPr lang="en-US" altLang="en-US" sz="1000" b="1">
                        <a:latin typeface="黑体" panose="02010609060101010101" charset="-122"/>
                        <a:ea typeface="黑体" panose="02010609060101010101" charset="-122"/>
                        <a:cs typeface="黑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5">
                  <a:txBody>
                    <a:bodyPr/>
                    <a:p>
                      <a:pPr indent="0" algn="ctr">
                        <a:buNone/>
                      </a:pPr>
                      <a:r>
                        <a:rPr lang="en-US" sz="1000" b="1">
                          <a:latin typeface="黑体" panose="02010609060101010101" charset="-122"/>
                          <a:ea typeface="黑体" panose="02010609060101010101" charset="-122"/>
                          <a:cs typeface="黑体" panose="02010609060101010101" charset="-122"/>
                        </a:rPr>
                        <a:t>复议后起诉</a:t>
                      </a:r>
                      <a:endParaRPr lang="en-US" altLang="en-US" sz="1000" b="1">
                        <a:latin typeface="黑体" panose="02010609060101010101" charset="-122"/>
                        <a:ea typeface="黑体" panose="02010609060101010101" charset="-122"/>
                        <a:cs typeface="黑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216025">
                <a:tc vMerge="1">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000" b="1">
                          <a:latin typeface="黑体" panose="02010609060101010101" charset="-122"/>
                          <a:ea typeface="黑体" panose="02010609060101010101" charset="-122"/>
                          <a:cs typeface="黑体" panose="02010609060101010101" charset="-122"/>
                        </a:rPr>
                        <a:t>结果维持</a:t>
                      </a:r>
                      <a:endParaRPr lang="en-US" altLang="en-US" sz="1000" b="1">
                        <a:latin typeface="黑体" panose="02010609060101010101" charset="-122"/>
                        <a:ea typeface="黑体" panose="02010609060101010101" charset="-122"/>
                        <a:cs typeface="黑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黑体" panose="02010609060101010101" charset="-122"/>
                          <a:ea typeface="黑体" panose="02010609060101010101" charset="-122"/>
                          <a:cs typeface="黑体" panose="02010609060101010101" charset="-122"/>
                        </a:rPr>
                        <a:t>结果纠正</a:t>
                      </a:r>
                      <a:endParaRPr lang="en-US" altLang="en-US" sz="1000" b="1">
                        <a:latin typeface="黑体" panose="02010609060101010101" charset="-122"/>
                        <a:ea typeface="黑体" panose="02010609060101010101" charset="-122"/>
                        <a:cs typeface="黑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黑体" panose="02010609060101010101" charset="-122"/>
                          <a:ea typeface="黑体" panose="02010609060101010101" charset="-122"/>
                          <a:cs typeface="黑体" panose="02010609060101010101" charset="-122"/>
                        </a:rPr>
                        <a:t>其他结果</a:t>
                      </a:r>
                      <a:endParaRPr lang="en-US" altLang="en-US" sz="1000" b="1">
                        <a:latin typeface="黑体" panose="02010609060101010101" charset="-122"/>
                        <a:ea typeface="黑体" panose="02010609060101010101" charset="-122"/>
                        <a:cs typeface="黑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黑体" panose="02010609060101010101" charset="-122"/>
                          <a:ea typeface="黑体" panose="02010609060101010101" charset="-122"/>
                          <a:cs typeface="黑体" panose="02010609060101010101" charset="-122"/>
                        </a:rPr>
                        <a:t>尚未审结</a:t>
                      </a:r>
                      <a:endParaRPr lang="en-US" altLang="en-US" sz="1000" b="1">
                        <a:latin typeface="黑体" panose="02010609060101010101" charset="-122"/>
                        <a:ea typeface="黑体" panose="02010609060101010101" charset="-122"/>
                        <a:cs typeface="黑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黑体" panose="02010609060101010101" charset="-122"/>
                          <a:ea typeface="黑体" panose="02010609060101010101" charset="-122"/>
                          <a:cs typeface="黑体" panose="02010609060101010101" charset="-122"/>
                        </a:rPr>
                        <a:t>总计</a:t>
                      </a:r>
                      <a:endParaRPr lang="en-US" altLang="en-US" sz="1000" b="1">
                        <a:latin typeface="黑体" panose="02010609060101010101" charset="-122"/>
                        <a:ea typeface="黑体" panose="02010609060101010101" charset="-122"/>
                        <a:cs typeface="黑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黑体" panose="02010609060101010101" charset="-122"/>
                          <a:ea typeface="黑体" panose="02010609060101010101" charset="-122"/>
                          <a:cs typeface="黑体" panose="02010609060101010101" charset="-122"/>
                        </a:rPr>
                        <a:t>结果维持</a:t>
                      </a:r>
                      <a:endParaRPr lang="en-US" altLang="en-US" sz="1000" b="1">
                        <a:latin typeface="黑体" panose="02010609060101010101" charset="-122"/>
                        <a:ea typeface="黑体" panose="02010609060101010101" charset="-122"/>
                        <a:cs typeface="黑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黑体" panose="02010609060101010101" charset="-122"/>
                          <a:ea typeface="黑体" panose="02010609060101010101" charset="-122"/>
                          <a:cs typeface="黑体" panose="02010609060101010101" charset="-122"/>
                        </a:rPr>
                        <a:t>结果纠正</a:t>
                      </a:r>
                      <a:endParaRPr lang="en-US" altLang="en-US" sz="1000" b="1">
                        <a:latin typeface="黑体" panose="02010609060101010101" charset="-122"/>
                        <a:ea typeface="黑体" panose="02010609060101010101" charset="-122"/>
                        <a:cs typeface="黑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黑体" panose="02010609060101010101" charset="-122"/>
                          <a:ea typeface="黑体" panose="02010609060101010101" charset="-122"/>
                          <a:cs typeface="黑体" panose="02010609060101010101" charset="-122"/>
                        </a:rPr>
                        <a:t>其他结果</a:t>
                      </a:r>
                      <a:endParaRPr lang="en-US" altLang="en-US" sz="1000" b="1">
                        <a:latin typeface="黑体" panose="02010609060101010101" charset="-122"/>
                        <a:ea typeface="黑体" panose="02010609060101010101" charset="-122"/>
                        <a:cs typeface="黑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黑体" panose="02010609060101010101" charset="-122"/>
                          <a:ea typeface="黑体" panose="02010609060101010101" charset="-122"/>
                          <a:cs typeface="黑体" panose="02010609060101010101" charset="-122"/>
                        </a:rPr>
                        <a:t>尚未审结</a:t>
                      </a:r>
                      <a:endParaRPr lang="en-US" altLang="en-US" sz="1000" b="1">
                        <a:latin typeface="黑体" panose="02010609060101010101" charset="-122"/>
                        <a:ea typeface="黑体" panose="02010609060101010101" charset="-122"/>
                        <a:cs typeface="黑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黑体" panose="02010609060101010101" charset="-122"/>
                          <a:ea typeface="黑体" panose="02010609060101010101" charset="-122"/>
                          <a:cs typeface="黑体" panose="02010609060101010101" charset="-122"/>
                        </a:rPr>
                        <a:t>总计</a:t>
                      </a:r>
                      <a:endParaRPr lang="en-US" altLang="en-US" sz="1000" b="1">
                        <a:latin typeface="黑体" panose="02010609060101010101" charset="-122"/>
                        <a:ea typeface="黑体" panose="02010609060101010101" charset="-122"/>
                        <a:cs typeface="黑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35660">
                <a:tc>
                  <a:txBody>
                    <a:bodyPr/>
                    <a:p>
                      <a:pPr indent="0" algn="ctr">
                        <a:buNone/>
                      </a:pPr>
                      <a:r>
                        <a:rPr lang="en-US" sz="1000" b="1">
                          <a:latin typeface="黑体" panose="02010609060101010101" charset="-122"/>
                          <a:ea typeface="黑体" panose="02010609060101010101" charset="-122"/>
                          <a:cs typeface="黑体" panose="02010609060101010101" charset="-122"/>
                        </a:rPr>
                        <a:t>0</a:t>
                      </a:r>
                      <a:endParaRPr lang="en-US" altLang="en-US" sz="1000" b="1">
                        <a:latin typeface="黑体" panose="02010609060101010101" charset="-122"/>
                        <a:ea typeface="黑体" panose="02010609060101010101" charset="-122"/>
                        <a:cs typeface="黑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黑体" panose="02010609060101010101" charset="-122"/>
                          <a:ea typeface="黑体" panose="02010609060101010101" charset="-122"/>
                          <a:cs typeface="黑体" panose="02010609060101010101" charset="-122"/>
                        </a:rPr>
                        <a:t>0</a:t>
                      </a:r>
                      <a:endParaRPr lang="en-US" altLang="en-US" sz="1000" b="1">
                        <a:latin typeface="黑体" panose="02010609060101010101" charset="-122"/>
                        <a:ea typeface="黑体" panose="02010609060101010101" charset="-122"/>
                        <a:cs typeface="黑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黑体" panose="02010609060101010101" charset="-122"/>
                          <a:ea typeface="黑体" panose="02010609060101010101" charset="-122"/>
                          <a:cs typeface="黑体" panose="02010609060101010101" charset="-122"/>
                        </a:rPr>
                        <a:t>0</a:t>
                      </a:r>
                      <a:endParaRPr lang="en-US" altLang="en-US" sz="1000" b="1">
                        <a:latin typeface="黑体" panose="02010609060101010101" charset="-122"/>
                        <a:ea typeface="黑体" panose="02010609060101010101" charset="-122"/>
                        <a:cs typeface="黑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黑体" panose="02010609060101010101" charset="-122"/>
                          <a:ea typeface="黑体" panose="02010609060101010101" charset="-122"/>
                          <a:cs typeface="黑体" panose="02010609060101010101" charset="-122"/>
                        </a:rPr>
                        <a:t>0</a:t>
                      </a:r>
                      <a:endParaRPr lang="en-US" altLang="en-US" sz="1000" b="1">
                        <a:latin typeface="黑体" panose="02010609060101010101" charset="-122"/>
                        <a:ea typeface="黑体" panose="02010609060101010101" charset="-122"/>
                        <a:cs typeface="黑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黑体" panose="02010609060101010101" charset="-122"/>
                          <a:ea typeface="黑体" panose="02010609060101010101" charset="-122"/>
                          <a:cs typeface="黑体" panose="02010609060101010101" charset="-122"/>
                        </a:rPr>
                        <a:t>0</a:t>
                      </a:r>
                      <a:endParaRPr lang="en-US" altLang="en-US" sz="1000" b="1">
                        <a:latin typeface="黑体" panose="02010609060101010101" charset="-122"/>
                        <a:ea typeface="黑体" panose="02010609060101010101" charset="-122"/>
                        <a:cs typeface="黑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黑体" panose="02010609060101010101" charset="-122"/>
                          <a:ea typeface="黑体" panose="02010609060101010101" charset="-122"/>
                          <a:cs typeface="黑体" panose="02010609060101010101" charset="-122"/>
                        </a:rPr>
                        <a:t>0</a:t>
                      </a:r>
                      <a:endParaRPr lang="en-US" altLang="en-US" sz="1000" b="1">
                        <a:latin typeface="黑体" panose="02010609060101010101" charset="-122"/>
                        <a:ea typeface="黑体" panose="02010609060101010101" charset="-122"/>
                        <a:cs typeface="黑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黑体" panose="02010609060101010101" charset="-122"/>
                          <a:ea typeface="黑体" panose="02010609060101010101" charset="-122"/>
                          <a:cs typeface="黑体" panose="02010609060101010101" charset="-122"/>
                        </a:rPr>
                        <a:t>0</a:t>
                      </a:r>
                      <a:endParaRPr lang="en-US" altLang="en-US" sz="1000" b="1">
                        <a:latin typeface="黑体" panose="02010609060101010101" charset="-122"/>
                        <a:ea typeface="黑体" panose="02010609060101010101" charset="-122"/>
                        <a:cs typeface="黑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黑体" panose="02010609060101010101" charset="-122"/>
                          <a:ea typeface="黑体" panose="02010609060101010101" charset="-122"/>
                          <a:cs typeface="黑体" panose="02010609060101010101" charset="-122"/>
                        </a:rPr>
                        <a:t>0</a:t>
                      </a:r>
                      <a:endParaRPr lang="en-US" altLang="en-US" sz="1000" b="1">
                        <a:latin typeface="黑体" panose="02010609060101010101" charset="-122"/>
                        <a:ea typeface="黑体" panose="02010609060101010101" charset="-122"/>
                        <a:cs typeface="黑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黑体" panose="02010609060101010101" charset="-122"/>
                          <a:ea typeface="黑体" panose="02010609060101010101" charset="-122"/>
                          <a:cs typeface="黑体" panose="02010609060101010101" charset="-122"/>
                        </a:rPr>
                        <a:t>0</a:t>
                      </a:r>
                      <a:endParaRPr lang="en-US" altLang="en-US" sz="1000" b="1">
                        <a:latin typeface="黑体" panose="02010609060101010101" charset="-122"/>
                        <a:ea typeface="黑体" panose="02010609060101010101" charset="-122"/>
                        <a:cs typeface="黑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黑体" panose="02010609060101010101" charset="-122"/>
                          <a:ea typeface="黑体" panose="02010609060101010101" charset="-122"/>
                          <a:cs typeface="黑体" panose="02010609060101010101" charset="-122"/>
                        </a:rPr>
                        <a:t>0</a:t>
                      </a:r>
                      <a:endParaRPr lang="en-US" altLang="en-US" sz="1000" b="1">
                        <a:latin typeface="黑体" panose="02010609060101010101" charset="-122"/>
                        <a:ea typeface="黑体" panose="02010609060101010101" charset="-122"/>
                        <a:cs typeface="黑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黑体" panose="02010609060101010101" charset="-122"/>
                          <a:ea typeface="黑体" panose="02010609060101010101" charset="-122"/>
                          <a:cs typeface="黑体" panose="02010609060101010101" charset="-122"/>
                        </a:rPr>
                        <a:t>0</a:t>
                      </a:r>
                      <a:endParaRPr lang="en-US" altLang="en-US" sz="1000" b="1">
                        <a:latin typeface="黑体" panose="02010609060101010101" charset="-122"/>
                        <a:ea typeface="黑体" panose="02010609060101010101" charset="-122"/>
                        <a:cs typeface="黑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黑体" panose="02010609060101010101" charset="-122"/>
                          <a:ea typeface="黑体" panose="02010609060101010101" charset="-122"/>
                          <a:cs typeface="黑体" panose="02010609060101010101" charset="-122"/>
                        </a:rPr>
                        <a:t>0</a:t>
                      </a:r>
                      <a:endParaRPr lang="en-US" altLang="en-US" sz="1000" b="1">
                        <a:latin typeface="黑体" panose="02010609060101010101" charset="-122"/>
                        <a:ea typeface="黑体" panose="02010609060101010101" charset="-122"/>
                        <a:cs typeface="黑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黑体" panose="02010609060101010101" charset="-122"/>
                          <a:ea typeface="黑体" panose="02010609060101010101" charset="-122"/>
                          <a:cs typeface="黑体" panose="02010609060101010101" charset="-122"/>
                        </a:rPr>
                        <a:t>0</a:t>
                      </a:r>
                      <a:endParaRPr lang="en-US" altLang="en-US" sz="1000" b="1">
                        <a:latin typeface="黑体" panose="02010609060101010101" charset="-122"/>
                        <a:ea typeface="黑体" panose="02010609060101010101" charset="-122"/>
                        <a:cs typeface="黑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黑体" panose="02010609060101010101" charset="-122"/>
                          <a:ea typeface="黑体" panose="02010609060101010101" charset="-122"/>
                          <a:cs typeface="黑体" panose="02010609060101010101" charset="-122"/>
                        </a:rPr>
                        <a:t>0</a:t>
                      </a:r>
                      <a:endParaRPr lang="en-US" altLang="en-US" sz="1000" b="1">
                        <a:latin typeface="黑体" panose="02010609060101010101" charset="-122"/>
                        <a:ea typeface="黑体" panose="02010609060101010101" charset="-122"/>
                        <a:cs typeface="黑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黑体" panose="02010609060101010101" charset="-122"/>
                          <a:ea typeface="黑体" panose="02010609060101010101" charset="-122"/>
                          <a:cs typeface="黑体" panose="02010609060101010101" charset="-122"/>
                        </a:rPr>
                        <a:t>0</a:t>
                      </a:r>
                      <a:endParaRPr lang="en-US" altLang="en-US" sz="1000" b="1">
                        <a:latin typeface="黑体" panose="02010609060101010101" charset="-122"/>
                        <a:ea typeface="黑体" panose="02010609060101010101" charset="-122"/>
                        <a:cs typeface="黑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100000">
              <a:srgbClr val="FFFFFF"/>
            </a:gs>
            <a:gs pos="0">
              <a:srgbClr val="AED8FE"/>
            </a:gs>
          </a:gsLst>
          <a:lin ang="5400000" scaled="1"/>
        </a:gradFill>
        <a:effectLst/>
      </p:bgPr>
    </p:bg>
    <p:spTree>
      <p:nvGrpSpPr>
        <p:cNvPr id="1" name=""/>
        <p:cNvGrpSpPr/>
        <p:nvPr/>
      </p:nvGrpSpPr>
      <p:grpSpPr>
        <a:xfrm>
          <a:off x="0" y="0"/>
          <a:ext cx="0" cy="0"/>
          <a:chOff x="0" y="0"/>
          <a:chExt cx="0" cy="0"/>
        </a:xfrm>
      </p:grpSpPr>
      <p:sp>
        <p:nvSpPr>
          <p:cNvPr id="30" name="矩形 29"/>
          <p:cNvSpPr/>
          <p:nvPr>
            <p:custDataLst>
              <p:tags r:id="rId1"/>
            </p:custDataLst>
          </p:nvPr>
        </p:nvSpPr>
        <p:spPr>
          <a:xfrm>
            <a:off x="635" y="0"/>
            <a:ext cx="179705" cy="5143500"/>
          </a:xfrm>
          <a:prstGeom prst="rect">
            <a:avLst/>
          </a:prstGeom>
          <a:solidFill>
            <a:srgbClr val="4DC156"/>
          </a:solidFill>
          <a:ln>
            <a:solidFill>
              <a:srgbClr val="4DC15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5" name="矩形 14"/>
          <p:cNvSpPr/>
          <p:nvPr>
            <p:custDataLst>
              <p:tags r:id="rId2"/>
            </p:custDataLst>
          </p:nvPr>
        </p:nvSpPr>
        <p:spPr>
          <a:xfrm>
            <a:off x="8983980" y="0"/>
            <a:ext cx="179705" cy="5143500"/>
          </a:xfrm>
          <a:prstGeom prst="rect">
            <a:avLst/>
          </a:prstGeom>
          <a:solidFill>
            <a:srgbClr val="4DC156"/>
          </a:solidFill>
          <a:ln>
            <a:solidFill>
              <a:srgbClr val="4DC15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 name="文本框 1"/>
          <p:cNvSpPr txBox="1"/>
          <p:nvPr>
            <p:custDataLst>
              <p:tags r:id="rId3"/>
            </p:custDataLst>
          </p:nvPr>
        </p:nvSpPr>
        <p:spPr>
          <a:xfrm>
            <a:off x="322580" y="459105"/>
            <a:ext cx="8498840" cy="2403475"/>
          </a:xfrm>
          <a:prstGeom prst="rect">
            <a:avLst/>
          </a:prstGeom>
          <a:noFill/>
        </p:spPr>
        <p:txBody>
          <a:bodyPr wrap="square" rtlCol="0">
            <a:noAutofit/>
          </a:bodyPr>
          <a:p>
            <a:pPr indent="0" algn="l" fontAlgn="auto">
              <a:lnSpc>
                <a:spcPts val="3000"/>
              </a:lnSpc>
            </a:pPr>
            <a:r>
              <a:rPr lang="en-US" altLang="zh-CN" sz="1800">
                <a:latin typeface="方正大黑简体" panose="02010601030101010101" charset="-122"/>
                <a:ea typeface="方正大黑简体" panose="02010601030101010101" charset="-122"/>
                <a:cs typeface="方正大黑简体" panose="02010601030101010101" charset="-122"/>
              </a:rPr>
              <a:t>   </a:t>
            </a:r>
            <a:r>
              <a:t>针对2023年我局政务公开工作存在的行政处罚部分信息更新不及时，政府信息公开工作业务培训效果有待提高不足，2024年我局进行了以下整改：一是严格按照专职科室牵头负责，信息产生的职能科室积极配合的工作原则，局办公室、执法大队切实加强工作牵头和督导作用，及时联系行政执法责任科室提供行政处罚决定，第一时间上传公开落实。二是增加培训次数，召开各科室业务骨干培训会，做好信息公开工作业务培训。同时采用多元化、创新化采用线上集中培训、网络学习、线下部门交流等方式，提升各科室工作人员对政务公开工作的重视度，切实提高政府信息公开工作总体水平。</a:t>
            </a:r>
          </a:p>
          <a:p>
            <a:pPr indent="0" algn="l" fontAlgn="auto">
              <a:lnSpc>
                <a:spcPts val="3000"/>
              </a:lnSpc>
            </a:pPr>
            <a:r>
              <a:t>      总结2024年我局政务公开工作，主要存在以下问题：一是部分科室对政务公开工作制度和省市县要求的理解不透、研究不够，常态化公开的主动性、及时性不够。二是信息发布条目重复、不便查找等问题仍存在，政务公开标准化、规范化程度仍有差距。</a:t>
            </a:r>
          </a:p>
          <a:p>
            <a:pPr indent="0" algn="l" fontAlgn="auto">
              <a:lnSpc>
                <a:spcPts val="3000"/>
              </a:lnSpc>
            </a:pPr>
            <a:r>
              <a:t>      针对存在的问题，下步打算：一是及时主动公开生态环境领域重要信息，增强政府公信力和执行力。二是树立创新思维和争先创优意识，不断丰富信息公开形式。三是加大培训力度，加强对各科室人员的培训，全面提升政务公开工作队伍能力和水平。</a:t>
            </a:r>
          </a:p>
        </p:txBody>
      </p:sp>
      <p:sp>
        <p:nvSpPr>
          <p:cNvPr id="6" name="矩形 5"/>
          <p:cNvSpPr/>
          <p:nvPr>
            <p:custDataLst>
              <p:tags r:id="rId4"/>
            </p:custDataLst>
          </p:nvPr>
        </p:nvSpPr>
        <p:spPr bwMode="auto">
          <a:xfrm>
            <a:off x="732155" y="85725"/>
            <a:ext cx="5624195" cy="460375"/>
          </a:xfrm>
          <a:prstGeom prst="rect">
            <a:avLst/>
          </a:prstGeom>
          <a:noFill/>
          <a:ln>
            <a:noFill/>
          </a:ln>
        </p:spPr>
        <p:txBody>
          <a:bodyPr wrap="square" rtlCol="0">
            <a:spAutoFit/>
          </a:bodyPr>
          <a:p>
            <a:pPr defTabSz="457200"/>
            <a:r>
              <a:rPr lang="zh-CN" altLang="en-US" sz="2400" b="1">
                <a:ln w="38100">
                  <a:noFill/>
                </a:ln>
                <a:solidFill>
                  <a:srgbClr val="004E42"/>
                </a:solidFill>
                <a:latin typeface="方正大黑简体" panose="02010601030101010101" charset="-122"/>
                <a:ea typeface="方正大黑简体" panose="02010601030101010101" charset="-122"/>
                <a:cs typeface="方正大黑简体" panose="02010601030101010101" charset="-122"/>
                <a:sym typeface="MiSans Light" panose="00000400000000000000" charset="-122"/>
              </a:rPr>
              <a:t>存在的主要问题及改进情况</a:t>
            </a:r>
            <a:endParaRPr lang="zh-CN" altLang="en-US" sz="2400" b="1">
              <a:ln w="38100">
                <a:noFill/>
              </a:ln>
              <a:solidFill>
                <a:srgbClr val="004E42"/>
              </a:solidFill>
              <a:latin typeface="方正大黑简体" panose="02010601030101010101" charset="-122"/>
              <a:ea typeface="方正大黑简体" panose="02010601030101010101" charset="-122"/>
              <a:cs typeface="方正大黑简体" panose="02010601030101010101" charset="-122"/>
              <a:sym typeface="MiSans Light" panose="00000400000000000000" charset="-122"/>
            </a:endParaRPr>
          </a:p>
        </p:txBody>
      </p:sp>
      <p:grpSp>
        <p:nvGrpSpPr>
          <p:cNvPr id="3" name="组合 2"/>
          <p:cNvGrpSpPr/>
          <p:nvPr/>
        </p:nvGrpSpPr>
        <p:grpSpPr>
          <a:xfrm>
            <a:off x="274955" y="79273"/>
            <a:ext cx="503626" cy="515823"/>
            <a:chOff x="2059691" y="1208362"/>
            <a:chExt cx="786448" cy="805495"/>
          </a:xfrm>
        </p:grpSpPr>
        <p:sp>
          <p:nvSpPr>
            <p:cNvPr id="4" name="任意多边形: 形状 3"/>
            <p:cNvSpPr/>
            <p:nvPr>
              <p:custDataLst>
                <p:tags r:id="rId5"/>
              </p:custDataLst>
            </p:nvPr>
          </p:nvSpPr>
          <p:spPr>
            <a:xfrm>
              <a:off x="2059691" y="1208362"/>
              <a:ext cx="786448" cy="805495"/>
            </a:xfrm>
            <a:custGeom>
              <a:avLst/>
              <a:gdLst>
                <a:gd name="connsiteX0" fmla="*/ 595044 w 1218222"/>
                <a:gd name="connsiteY0" fmla="*/ 0 h 1247725"/>
                <a:gd name="connsiteX1" fmla="*/ 940261 w 1218222"/>
                <a:gd name="connsiteY1" fmla="*/ 281360 h 1247725"/>
                <a:gd name="connsiteX2" fmla="*/ 943311 w 1218222"/>
                <a:gd name="connsiteY2" fmla="*/ 311615 h 1247725"/>
                <a:gd name="connsiteX3" fmla="*/ 1003007 w 1218222"/>
                <a:gd name="connsiteY3" fmla="*/ 330145 h 1247725"/>
                <a:gd name="connsiteX4" fmla="*/ 1218222 w 1218222"/>
                <a:gd name="connsiteY4" fmla="*/ 654830 h 1247725"/>
                <a:gd name="connsiteX5" fmla="*/ 936862 w 1218222"/>
                <a:gd name="connsiteY5" fmla="*/ 1000047 h 1247725"/>
                <a:gd name="connsiteX6" fmla="*/ 929578 w 1218222"/>
                <a:gd name="connsiteY6" fmla="*/ 1000781 h 1247725"/>
                <a:gd name="connsiteX7" fmla="*/ 919729 w 1218222"/>
                <a:gd name="connsiteY7" fmla="*/ 1032510 h 1247725"/>
                <a:gd name="connsiteX8" fmla="*/ 595044 w 1218222"/>
                <a:gd name="connsiteY8" fmla="*/ 1247725 h 1247725"/>
                <a:gd name="connsiteX9" fmla="*/ 270360 w 1218222"/>
                <a:gd name="connsiteY9" fmla="*/ 1032510 h 1247725"/>
                <a:gd name="connsiteX10" fmla="*/ 258035 w 1218222"/>
                <a:gd name="connsiteY10" fmla="*/ 992807 h 1247725"/>
                <a:gd name="connsiteX11" fmla="*/ 215215 w 1218222"/>
                <a:gd name="connsiteY11" fmla="*/ 979515 h 1247725"/>
                <a:gd name="connsiteX12" fmla="*/ 0 w 1218222"/>
                <a:gd name="connsiteY12" fmla="*/ 654830 h 1247725"/>
                <a:gd name="connsiteX13" fmla="*/ 215215 w 1218222"/>
                <a:gd name="connsiteY13" fmla="*/ 330145 h 1247725"/>
                <a:gd name="connsiteX14" fmla="*/ 245869 w 1218222"/>
                <a:gd name="connsiteY14" fmla="*/ 320630 h 1247725"/>
                <a:gd name="connsiteX15" fmla="*/ 249827 w 1218222"/>
                <a:gd name="connsiteY15" fmla="*/ 281360 h 1247725"/>
                <a:gd name="connsiteX16" fmla="*/ 595044 w 1218222"/>
                <a:gd name="connsiteY16" fmla="*/ 0 h 12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8222" h="1247725">
                  <a:moveTo>
                    <a:pt x="595044" y="0"/>
                  </a:moveTo>
                  <a:cubicBezTo>
                    <a:pt x="765330" y="0"/>
                    <a:pt x="907403" y="120788"/>
                    <a:pt x="940261" y="281360"/>
                  </a:cubicBezTo>
                  <a:lnTo>
                    <a:pt x="943311" y="311615"/>
                  </a:lnTo>
                  <a:lnTo>
                    <a:pt x="1003007" y="330145"/>
                  </a:lnTo>
                  <a:cubicBezTo>
                    <a:pt x="1129480" y="383639"/>
                    <a:pt x="1218222" y="508871"/>
                    <a:pt x="1218222" y="654830"/>
                  </a:cubicBezTo>
                  <a:cubicBezTo>
                    <a:pt x="1218222" y="825116"/>
                    <a:pt x="1097434" y="967189"/>
                    <a:pt x="936862" y="1000047"/>
                  </a:cubicBezTo>
                  <a:lnTo>
                    <a:pt x="929578" y="1000781"/>
                  </a:lnTo>
                  <a:lnTo>
                    <a:pt x="919729" y="1032510"/>
                  </a:lnTo>
                  <a:cubicBezTo>
                    <a:pt x="866235" y="1158983"/>
                    <a:pt x="741003" y="1247725"/>
                    <a:pt x="595044" y="1247725"/>
                  </a:cubicBezTo>
                  <a:cubicBezTo>
                    <a:pt x="449085" y="1247725"/>
                    <a:pt x="323853" y="1158983"/>
                    <a:pt x="270360" y="1032510"/>
                  </a:cubicBezTo>
                  <a:lnTo>
                    <a:pt x="258035" y="992807"/>
                  </a:lnTo>
                  <a:lnTo>
                    <a:pt x="215215" y="979515"/>
                  </a:lnTo>
                  <a:cubicBezTo>
                    <a:pt x="88742" y="926021"/>
                    <a:pt x="0" y="800789"/>
                    <a:pt x="0" y="654830"/>
                  </a:cubicBezTo>
                  <a:cubicBezTo>
                    <a:pt x="0" y="508871"/>
                    <a:pt x="88742" y="383639"/>
                    <a:pt x="215215" y="330145"/>
                  </a:cubicBezTo>
                  <a:lnTo>
                    <a:pt x="245869" y="320630"/>
                  </a:lnTo>
                  <a:lnTo>
                    <a:pt x="249827" y="281360"/>
                  </a:lnTo>
                  <a:cubicBezTo>
                    <a:pt x="282685" y="120788"/>
                    <a:pt x="424759" y="0"/>
                    <a:pt x="595044" y="0"/>
                  </a:cubicBezTo>
                  <a:close/>
                </a:path>
              </a:pathLst>
            </a:custGeom>
            <a:solidFill>
              <a:srgbClr val="4DC1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050"/>
            </a:p>
          </p:txBody>
        </p:sp>
        <p:sp>
          <p:nvSpPr>
            <p:cNvPr id="5" name="矩形 4"/>
            <p:cNvSpPr/>
            <p:nvPr>
              <p:custDataLst>
                <p:tags r:id="rId6"/>
              </p:custDataLst>
            </p:nvPr>
          </p:nvSpPr>
          <p:spPr>
            <a:xfrm>
              <a:off x="2134432" y="1362666"/>
              <a:ext cx="636963" cy="575127"/>
            </a:xfrm>
            <a:prstGeom prst="rect">
              <a:avLst/>
            </a:prstGeom>
          </p:spPr>
          <p:txBody>
            <a:bodyPr wrap="square">
              <a:spAutoFit/>
            </a:bodyPr>
            <a:p>
              <a:pPr algn="ctr"/>
              <a:r>
                <a:rPr lang="zh-CN" altLang="en-US" sz="1800">
                  <a:solidFill>
                    <a:schemeClr val="bg1"/>
                  </a:solidFill>
                  <a:latin typeface="+mj-ea"/>
                  <a:ea typeface="+mj-ea"/>
                  <a:cs typeface="+mn-ea"/>
                  <a:sym typeface="MiSans Light" panose="00000400000000000000" charset="-122"/>
                </a:rPr>
                <a:t>五</a:t>
              </a:r>
              <a:endParaRPr lang="zh-CN" altLang="en-US" sz="1800">
                <a:solidFill>
                  <a:schemeClr val="bg1"/>
                </a:solidFill>
                <a:latin typeface="+mj-ea"/>
                <a:ea typeface="+mj-ea"/>
                <a:cs typeface="+mn-ea"/>
                <a:sym typeface="MiSans Light" panose="00000400000000000000" charset="-122"/>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100000">
              <a:srgbClr val="FFFFFF"/>
            </a:gs>
            <a:gs pos="0">
              <a:srgbClr val="AED8FE"/>
            </a:gs>
          </a:gsLst>
          <a:lin ang="5400000" scaled="1"/>
        </a:gradFill>
        <a:effectLst/>
      </p:bgPr>
    </p:bg>
    <p:spTree>
      <p:nvGrpSpPr>
        <p:cNvPr id="1" name=""/>
        <p:cNvGrpSpPr/>
        <p:nvPr/>
      </p:nvGrpSpPr>
      <p:grpSpPr>
        <a:xfrm>
          <a:off x="0" y="0"/>
          <a:ext cx="0" cy="0"/>
          <a:chOff x="0" y="0"/>
          <a:chExt cx="0" cy="0"/>
        </a:xfrm>
      </p:grpSpPr>
      <p:sp>
        <p:nvSpPr>
          <p:cNvPr id="30" name="矩形 29"/>
          <p:cNvSpPr/>
          <p:nvPr>
            <p:custDataLst>
              <p:tags r:id="rId1"/>
            </p:custDataLst>
          </p:nvPr>
        </p:nvSpPr>
        <p:spPr>
          <a:xfrm>
            <a:off x="635" y="0"/>
            <a:ext cx="179705" cy="5143500"/>
          </a:xfrm>
          <a:prstGeom prst="rect">
            <a:avLst/>
          </a:prstGeom>
          <a:solidFill>
            <a:srgbClr val="4DC156"/>
          </a:solidFill>
          <a:ln>
            <a:solidFill>
              <a:srgbClr val="4DC15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5" name="矩形 14"/>
          <p:cNvSpPr/>
          <p:nvPr>
            <p:custDataLst>
              <p:tags r:id="rId2"/>
            </p:custDataLst>
          </p:nvPr>
        </p:nvSpPr>
        <p:spPr>
          <a:xfrm>
            <a:off x="8983980" y="0"/>
            <a:ext cx="179705" cy="5143500"/>
          </a:xfrm>
          <a:prstGeom prst="rect">
            <a:avLst/>
          </a:prstGeom>
          <a:solidFill>
            <a:srgbClr val="4DC156"/>
          </a:solidFill>
          <a:ln>
            <a:solidFill>
              <a:srgbClr val="4DC15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矩形 5"/>
          <p:cNvSpPr/>
          <p:nvPr>
            <p:custDataLst>
              <p:tags r:id="rId3"/>
            </p:custDataLst>
          </p:nvPr>
        </p:nvSpPr>
        <p:spPr bwMode="auto">
          <a:xfrm>
            <a:off x="751840" y="307975"/>
            <a:ext cx="5624195" cy="460375"/>
          </a:xfrm>
          <a:prstGeom prst="rect">
            <a:avLst/>
          </a:prstGeom>
          <a:noFill/>
          <a:ln>
            <a:noFill/>
          </a:ln>
        </p:spPr>
        <p:txBody>
          <a:bodyPr wrap="square" rtlCol="0">
            <a:spAutoFit/>
          </a:bodyPr>
          <a:p>
            <a:pPr defTabSz="457200"/>
            <a:r>
              <a:rPr lang="zh-CN" altLang="en-US" sz="2400" b="1">
                <a:ln w="38100">
                  <a:noFill/>
                </a:ln>
                <a:solidFill>
                  <a:srgbClr val="004E42"/>
                </a:solidFill>
                <a:latin typeface="方正大黑简体" panose="02010601030101010101" charset="-122"/>
                <a:ea typeface="方正大黑简体" panose="02010601030101010101" charset="-122"/>
                <a:cs typeface="方正大黑简体" panose="02010601030101010101" charset="-122"/>
                <a:sym typeface="MiSans Light" panose="00000400000000000000" charset="-122"/>
              </a:rPr>
              <a:t>其他需要报告的事项</a:t>
            </a:r>
            <a:endParaRPr lang="zh-CN" altLang="en-US" sz="2400" b="1">
              <a:ln w="38100">
                <a:noFill/>
              </a:ln>
              <a:solidFill>
                <a:srgbClr val="004E42"/>
              </a:solidFill>
              <a:latin typeface="方正大黑简体" panose="02010601030101010101" charset="-122"/>
              <a:ea typeface="方正大黑简体" panose="02010601030101010101" charset="-122"/>
              <a:cs typeface="方正大黑简体" panose="02010601030101010101" charset="-122"/>
              <a:sym typeface="MiSans Light" panose="00000400000000000000" charset="-122"/>
            </a:endParaRPr>
          </a:p>
        </p:txBody>
      </p:sp>
      <p:grpSp>
        <p:nvGrpSpPr>
          <p:cNvPr id="3" name="组合 2"/>
          <p:cNvGrpSpPr/>
          <p:nvPr/>
        </p:nvGrpSpPr>
        <p:grpSpPr>
          <a:xfrm>
            <a:off x="228600" y="250088"/>
            <a:ext cx="503626" cy="515823"/>
            <a:chOff x="2059691" y="1208362"/>
            <a:chExt cx="786448" cy="805495"/>
          </a:xfrm>
        </p:grpSpPr>
        <p:sp>
          <p:nvSpPr>
            <p:cNvPr id="4" name="任意多边形: 形状 3"/>
            <p:cNvSpPr/>
            <p:nvPr>
              <p:custDataLst>
                <p:tags r:id="rId4"/>
              </p:custDataLst>
            </p:nvPr>
          </p:nvSpPr>
          <p:spPr>
            <a:xfrm>
              <a:off x="2059691" y="1208362"/>
              <a:ext cx="786448" cy="805495"/>
            </a:xfrm>
            <a:custGeom>
              <a:avLst/>
              <a:gdLst>
                <a:gd name="connsiteX0" fmla="*/ 595044 w 1218222"/>
                <a:gd name="connsiteY0" fmla="*/ 0 h 1247725"/>
                <a:gd name="connsiteX1" fmla="*/ 940261 w 1218222"/>
                <a:gd name="connsiteY1" fmla="*/ 281360 h 1247725"/>
                <a:gd name="connsiteX2" fmla="*/ 943311 w 1218222"/>
                <a:gd name="connsiteY2" fmla="*/ 311615 h 1247725"/>
                <a:gd name="connsiteX3" fmla="*/ 1003007 w 1218222"/>
                <a:gd name="connsiteY3" fmla="*/ 330145 h 1247725"/>
                <a:gd name="connsiteX4" fmla="*/ 1218222 w 1218222"/>
                <a:gd name="connsiteY4" fmla="*/ 654830 h 1247725"/>
                <a:gd name="connsiteX5" fmla="*/ 936862 w 1218222"/>
                <a:gd name="connsiteY5" fmla="*/ 1000047 h 1247725"/>
                <a:gd name="connsiteX6" fmla="*/ 929578 w 1218222"/>
                <a:gd name="connsiteY6" fmla="*/ 1000781 h 1247725"/>
                <a:gd name="connsiteX7" fmla="*/ 919729 w 1218222"/>
                <a:gd name="connsiteY7" fmla="*/ 1032510 h 1247725"/>
                <a:gd name="connsiteX8" fmla="*/ 595044 w 1218222"/>
                <a:gd name="connsiteY8" fmla="*/ 1247725 h 1247725"/>
                <a:gd name="connsiteX9" fmla="*/ 270360 w 1218222"/>
                <a:gd name="connsiteY9" fmla="*/ 1032510 h 1247725"/>
                <a:gd name="connsiteX10" fmla="*/ 258035 w 1218222"/>
                <a:gd name="connsiteY10" fmla="*/ 992807 h 1247725"/>
                <a:gd name="connsiteX11" fmla="*/ 215215 w 1218222"/>
                <a:gd name="connsiteY11" fmla="*/ 979515 h 1247725"/>
                <a:gd name="connsiteX12" fmla="*/ 0 w 1218222"/>
                <a:gd name="connsiteY12" fmla="*/ 654830 h 1247725"/>
                <a:gd name="connsiteX13" fmla="*/ 215215 w 1218222"/>
                <a:gd name="connsiteY13" fmla="*/ 330145 h 1247725"/>
                <a:gd name="connsiteX14" fmla="*/ 245869 w 1218222"/>
                <a:gd name="connsiteY14" fmla="*/ 320630 h 1247725"/>
                <a:gd name="connsiteX15" fmla="*/ 249827 w 1218222"/>
                <a:gd name="connsiteY15" fmla="*/ 281360 h 1247725"/>
                <a:gd name="connsiteX16" fmla="*/ 595044 w 1218222"/>
                <a:gd name="connsiteY16" fmla="*/ 0 h 12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8222" h="1247725">
                  <a:moveTo>
                    <a:pt x="595044" y="0"/>
                  </a:moveTo>
                  <a:cubicBezTo>
                    <a:pt x="765330" y="0"/>
                    <a:pt x="907403" y="120788"/>
                    <a:pt x="940261" y="281360"/>
                  </a:cubicBezTo>
                  <a:lnTo>
                    <a:pt x="943311" y="311615"/>
                  </a:lnTo>
                  <a:lnTo>
                    <a:pt x="1003007" y="330145"/>
                  </a:lnTo>
                  <a:cubicBezTo>
                    <a:pt x="1129480" y="383639"/>
                    <a:pt x="1218222" y="508871"/>
                    <a:pt x="1218222" y="654830"/>
                  </a:cubicBezTo>
                  <a:cubicBezTo>
                    <a:pt x="1218222" y="825116"/>
                    <a:pt x="1097434" y="967189"/>
                    <a:pt x="936862" y="1000047"/>
                  </a:cubicBezTo>
                  <a:lnTo>
                    <a:pt x="929578" y="1000781"/>
                  </a:lnTo>
                  <a:lnTo>
                    <a:pt x="919729" y="1032510"/>
                  </a:lnTo>
                  <a:cubicBezTo>
                    <a:pt x="866235" y="1158983"/>
                    <a:pt x="741003" y="1247725"/>
                    <a:pt x="595044" y="1247725"/>
                  </a:cubicBezTo>
                  <a:cubicBezTo>
                    <a:pt x="449085" y="1247725"/>
                    <a:pt x="323853" y="1158983"/>
                    <a:pt x="270360" y="1032510"/>
                  </a:cubicBezTo>
                  <a:lnTo>
                    <a:pt x="258035" y="992807"/>
                  </a:lnTo>
                  <a:lnTo>
                    <a:pt x="215215" y="979515"/>
                  </a:lnTo>
                  <a:cubicBezTo>
                    <a:pt x="88742" y="926021"/>
                    <a:pt x="0" y="800789"/>
                    <a:pt x="0" y="654830"/>
                  </a:cubicBezTo>
                  <a:cubicBezTo>
                    <a:pt x="0" y="508871"/>
                    <a:pt x="88742" y="383639"/>
                    <a:pt x="215215" y="330145"/>
                  </a:cubicBezTo>
                  <a:lnTo>
                    <a:pt x="245869" y="320630"/>
                  </a:lnTo>
                  <a:lnTo>
                    <a:pt x="249827" y="281360"/>
                  </a:lnTo>
                  <a:cubicBezTo>
                    <a:pt x="282685" y="120788"/>
                    <a:pt x="424759" y="0"/>
                    <a:pt x="595044" y="0"/>
                  </a:cubicBezTo>
                  <a:close/>
                </a:path>
              </a:pathLst>
            </a:custGeom>
            <a:solidFill>
              <a:srgbClr val="4DC1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050"/>
            </a:p>
          </p:txBody>
        </p:sp>
        <p:sp>
          <p:nvSpPr>
            <p:cNvPr id="5" name="矩形 4"/>
            <p:cNvSpPr/>
            <p:nvPr>
              <p:custDataLst>
                <p:tags r:id="rId5"/>
              </p:custDataLst>
            </p:nvPr>
          </p:nvSpPr>
          <p:spPr>
            <a:xfrm>
              <a:off x="2134432" y="1362666"/>
              <a:ext cx="636963" cy="575127"/>
            </a:xfrm>
            <a:prstGeom prst="rect">
              <a:avLst/>
            </a:prstGeom>
          </p:spPr>
          <p:txBody>
            <a:bodyPr wrap="square">
              <a:spAutoFit/>
            </a:bodyPr>
            <a:p>
              <a:pPr algn="ctr"/>
              <a:r>
                <a:rPr lang="zh-CN" altLang="en-US" sz="1800">
                  <a:solidFill>
                    <a:schemeClr val="bg1"/>
                  </a:solidFill>
                  <a:latin typeface="+mj-ea"/>
                  <a:ea typeface="+mj-ea"/>
                  <a:cs typeface="+mn-ea"/>
                  <a:sym typeface="MiSans Light" panose="00000400000000000000" charset="-122"/>
                </a:rPr>
                <a:t>六</a:t>
              </a:r>
              <a:endParaRPr lang="zh-CN" altLang="en-US" sz="1800">
                <a:solidFill>
                  <a:schemeClr val="bg1"/>
                </a:solidFill>
                <a:latin typeface="+mj-ea"/>
                <a:ea typeface="+mj-ea"/>
                <a:cs typeface="+mn-ea"/>
                <a:sym typeface="MiSans Light" panose="00000400000000000000" charset="-122"/>
              </a:endParaRPr>
            </a:p>
          </p:txBody>
        </p:sp>
      </p:grpSp>
      <p:sp>
        <p:nvSpPr>
          <p:cNvPr id="7" name="文本框 6"/>
          <p:cNvSpPr txBox="1"/>
          <p:nvPr>
            <p:custDataLst>
              <p:tags r:id="rId6"/>
            </p:custDataLst>
          </p:nvPr>
        </p:nvSpPr>
        <p:spPr>
          <a:xfrm>
            <a:off x="424815" y="826135"/>
            <a:ext cx="8409305" cy="4031615"/>
          </a:xfrm>
          <a:prstGeom prst="rect">
            <a:avLst/>
          </a:prstGeom>
          <a:noFill/>
        </p:spPr>
        <p:txBody>
          <a:bodyPr wrap="square" rtlCol="0">
            <a:noAutofit/>
          </a:bodyPr>
          <a:p>
            <a:pPr indent="0" algn="l" fontAlgn="auto">
              <a:lnSpc>
                <a:spcPts val="3000"/>
              </a:lnSpc>
            </a:pPr>
            <a:r>
              <a:rPr lang="en-US" altLang="zh-CN" sz="1400">
                <a:solidFill>
                  <a:srgbClr val="004E42"/>
                </a:solidFill>
                <a:latin typeface="黑体" panose="02010609060101010101" charset="-122"/>
                <a:ea typeface="黑体" panose="02010609060101010101" charset="-122"/>
                <a:cs typeface="黑体" panose="02010609060101010101" charset="-122"/>
              </a:rPr>
              <a:t>   </a:t>
            </a:r>
            <a:r>
              <a:rPr lang="zh-CN" altLang="en-US" sz="1400">
                <a:solidFill>
                  <a:srgbClr val="004E42"/>
                </a:solidFill>
                <a:latin typeface="黑体" panose="02010609060101010101" charset="-122"/>
                <a:ea typeface="黑体" panose="02010609060101010101" charset="-122"/>
                <a:cs typeface="黑体" panose="02010609060101010101" charset="-122"/>
              </a:rPr>
              <a:t>（一）依据《政府信息公开信息处理费管理办法》收取信息处理费的情况需在此专门报告。我局本年度没有产生信息公开处理费。</a:t>
            </a:r>
            <a:endParaRPr lang="zh-CN" altLang="en-US" sz="1400">
              <a:solidFill>
                <a:srgbClr val="004E42"/>
              </a:solidFill>
              <a:latin typeface="黑体" panose="02010609060101010101" charset="-122"/>
              <a:ea typeface="黑体" panose="02010609060101010101" charset="-122"/>
              <a:cs typeface="黑体" panose="02010609060101010101" charset="-122"/>
            </a:endParaRPr>
          </a:p>
          <a:p>
            <a:pPr indent="0" algn="l" fontAlgn="auto">
              <a:lnSpc>
                <a:spcPts val="3000"/>
              </a:lnSpc>
            </a:pPr>
            <a:r>
              <a:rPr lang="zh-CN" altLang="en-US" sz="1400">
                <a:solidFill>
                  <a:srgbClr val="004E42"/>
                </a:solidFill>
                <a:latin typeface="黑体" panose="02010609060101010101" charset="-122"/>
                <a:ea typeface="黑体" panose="02010609060101010101" charset="-122"/>
                <a:cs typeface="黑体" panose="02010609060101010101" charset="-122"/>
              </a:rPr>
              <a:t>   （二）落实上级年度政务公开工作要点情况。我局高度重视政务公开工作，严格落实县委县政府工作要求，开拓信息公开内容，完善公开制度，创新方式、强化解读，政务公开工作取得实效。按照政务公开要求，及时发布环境质量信息和环境执法行政处罚结果月度公示、行政强制结果信息公示。加强政务公开宣传和培训工作，营造良好的公开氛围。</a:t>
            </a:r>
            <a:endParaRPr lang="zh-CN" altLang="en-US" sz="1400">
              <a:solidFill>
                <a:srgbClr val="004E42"/>
              </a:solidFill>
              <a:latin typeface="黑体" panose="02010609060101010101" charset="-122"/>
              <a:ea typeface="黑体" panose="02010609060101010101" charset="-122"/>
              <a:cs typeface="黑体" panose="02010609060101010101" charset="-122"/>
            </a:endParaRPr>
          </a:p>
          <a:p>
            <a:pPr indent="0" algn="l" fontAlgn="auto">
              <a:lnSpc>
                <a:spcPts val="3000"/>
              </a:lnSpc>
            </a:pPr>
            <a:r>
              <a:rPr lang="zh-CN" altLang="en-US" sz="1400">
                <a:solidFill>
                  <a:srgbClr val="004E42"/>
                </a:solidFill>
                <a:latin typeface="黑体" panose="02010609060101010101" charset="-122"/>
                <a:ea typeface="黑体" panose="02010609060101010101" charset="-122"/>
                <a:cs typeface="黑体" panose="02010609060101010101" charset="-122"/>
              </a:rPr>
              <a:t>   （三）人大代表建议和政提案办理结果公开情况。2024年，我局共承办人大代表建议和政协委员提案0件。其中：县人大代表建议0件；县政协委员提案0件；2024年本单位未承办省级、市级人大代表建议和政协委员提案。</a:t>
            </a:r>
            <a:endParaRPr lang="zh-CN" altLang="en-US" sz="1400">
              <a:solidFill>
                <a:srgbClr val="004E42"/>
              </a:solidFill>
              <a:latin typeface="黑体" panose="02010609060101010101" charset="-122"/>
              <a:ea typeface="黑体" panose="02010609060101010101" charset="-122"/>
              <a:cs typeface="黑体" panose="02010609060101010101" charset="-122"/>
            </a:endParaRPr>
          </a:p>
          <a:p>
            <a:pPr indent="0" algn="l" fontAlgn="auto">
              <a:lnSpc>
                <a:spcPts val="3000"/>
              </a:lnSpc>
            </a:pPr>
            <a:r>
              <a:rPr lang="zh-CN" altLang="en-US" sz="1400">
                <a:solidFill>
                  <a:srgbClr val="004E42"/>
                </a:solidFill>
                <a:latin typeface="黑体" panose="02010609060101010101" charset="-122"/>
                <a:ea typeface="黑体" panose="02010609060101010101" charset="-122"/>
                <a:cs typeface="黑体" panose="02010609060101010101" charset="-122"/>
              </a:rPr>
              <a:t>   （四）本行政机关年度政务公开工作创新情况。我局本年度无政务公开工作创新情况。</a:t>
            </a:r>
            <a:endParaRPr lang="zh-CN" altLang="en-US" sz="1400">
              <a:solidFill>
                <a:srgbClr val="004E42"/>
              </a:solidFill>
              <a:latin typeface="黑体" panose="02010609060101010101" charset="-122"/>
              <a:ea typeface="黑体" panose="02010609060101010101" charset="-122"/>
              <a:cs typeface="黑体" panose="02010609060101010101" charset="-122"/>
            </a:endParaRPr>
          </a:p>
          <a:p>
            <a:pPr indent="0" algn="l" fontAlgn="auto">
              <a:lnSpc>
                <a:spcPts val="3000"/>
              </a:lnSpc>
            </a:pPr>
            <a:endParaRPr lang="zh-CN" altLang="en-US" sz="1400">
              <a:solidFill>
                <a:srgbClr val="004E42"/>
              </a:solidFill>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00">
              <a:srgbClr val="FFFFFF"/>
            </a:gs>
            <a:gs pos="0">
              <a:srgbClr val="AED8FE"/>
            </a:gs>
          </a:gsLst>
          <a:lin ang="5400000" scaled="1"/>
        </a:gradFill>
        <a:effectLst/>
      </p:bgPr>
    </p:bg>
    <p:spTree>
      <p:nvGrpSpPr>
        <p:cNvPr id="1" name=""/>
        <p:cNvGrpSpPr/>
        <p:nvPr/>
      </p:nvGrpSpPr>
      <p:grpSpPr>
        <a:xfrm>
          <a:off x="0" y="0"/>
          <a:ext cx="0" cy="0"/>
          <a:chOff x="0" y="0"/>
          <a:chExt cx="0" cy="0"/>
        </a:xfrm>
      </p:grpSpPr>
      <p:sp>
        <p:nvSpPr>
          <p:cNvPr id="30" name="矩形 29"/>
          <p:cNvSpPr/>
          <p:nvPr>
            <p:custDataLst>
              <p:tags r:id="rId1"/>
            </p:custDataLst>
          </p:nvPr>
        </p:nvSpPr>
        <p:spPr>
          <a:xfrm>
            <a:off x="635" y="0"/>
            <a:ext cx="179705" cy="5143500"/>
          </a:xfrm>
          <a:prstGeom prst="rect">
            <a:avLst/>
          </a:prstGeom>
          <a:solidFill>
            <a:srgbClr val="4DC156"/>
          </a:solidFill>
          <a:ln>
            <a:solidFill>
              <a:srgbClr val="4DC15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5" name="矩形 14"/>
          <p:cNvSpPr/>
          <p:nvPr>
            <p:custDataLst>
              <p:tags r:id="rId2"/>
            </p:custDataLst>
          </p:nvPr>
        </p:nvSpPr>
        <p:spPr>
          <a:xfrm>
            <a:off x="8983980" y="0"/>
            <a:ext cx="179705" cy="5143500"/>
          </a:xfrm>
          <a:prstGeom prst="rect">
            <a:avLst/>
          </a:prstGeom>
          <a:solidFill>
            <a:srgbClr val="4DC156"/>
          </a:solidFill>
          <a:ln>
            <a:solidFill>
              <a:srgbClr val="4DC15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文本框 7"/>
          <p:cNvSpPr txBox="1"/>
          <p:nvPr>
            <p:custDataLst>
              <p:tags r:id="rId3"/>
            </p:custDataLst>
          </p:nvPr>
        </p:nvSpPr>
        <p:spPr>
          <a:xfrm>
            <a:off x="1144270" y="286385"/>
            <a:ext cx="6581140" cy="2403475"/>
          </a:xfrm>
          <a:prstGeom prst="rect">
            <a:avLst/>
          </a:prstGeom>
          <a:noFill/>
        </p:spPr>
        <p:txBody>
          <a:bodyPr wrap="square" rtlCol="0">
            <a:noAutofit/>
          </a:bodyPr>
          <a:p>
            <a:pPr indent="0" algn="l" fontAlgn="auto">
              <a:lnSpc>
                <a:spcPts val="3000"/>
              </a:lnSpc>
            </a:pPr>
            <a:r>
              <a:rPr lang="en-US" altLang="zh-CN" sz="1400">
                <a:solidFill>
                  <a:srgbClr val="004E42"/>
                </a:solidFill>
                <a:latin typeface="黑体" panose="02010609060101010101" charset="-122"/>
                <a:ea typeface="黑体" panose="02010609060101010101" charset="-122"/>
                <a:cs typeface="黑体" panose="02010609060101010101" charset="-122"/>
              </a:rPr>
              <a:t>     本报告由济宁市生态环境局汶上县分局按照《中华人民共和国政府信息公开条例》（以下简称《条例》）和《中华人民共和国政府信息公开工作年度报告格式》（国办公开办函〔2021〕30号）要求编制。</a:t>
            </a:r>
            <a:endParaRPr lang="en-US" altLang="zh-CN" sz="1400">
              <a:solidFill>
                <a:srgbClr val="004E42"/>
              </a:solidFill>
              <a:latin typeface="黑体" panose="02010609060101010101" charset="-122"/>
              <a:ea typeface="黑体" panose="02010609060101010101" charset="-122"/>
              <a:cs typeface="黑体" panose="02010609060101010101" charset="-122"/>
            </a:endParaRPr>
          </a:p>
          <a:p>
            <a:pPr indent="0" algn="l" fontAlgn="auto">
              <a:lnSpc>
                <a:spcPts val="3000"/>
              </a:lnSpc>
            </a:pPr>
            <a:r>
              <a:rPr lang="zh-CN" altLang="en-US" sz="1400">
                <a:solidFill>
                  <a:srgbClr val="004E42"/>
                </a:solidFill>
                <a:latin typeface="黑体" panose="02010609060101010101" charset="-122"/>
                <a:ea typeface="黑体" panose="02010609060101010101" charset="-122"/>
                <a:cs typeface="黑体" panose="02010609060101010101" charset="-122"/>
              </a:rPr>
              <a:t>    本报告内容包括总体情况、主动公开政府信息情况、收到和处理政府信息公开申请情况、政府信息公开行政复议和行政诉讼情况、存在的主要问题及改进情况、其他需要报告的事项等六部分内容。</a:t>
            </a:r>
            <a:endParaRPr lang="zh-CN" altLang="en-US" sz="1400">
              <a:solidFill>
                <a:srgbClr val="004E42"/>
              </a:solidFill>
              <a:latin typeface="黑体" panose="02010609060101010101" charset="-122"/>
              <a:ea typeface="黑体" panose="02010609060101010101" charset="-122"/>
              <a:cs typeface="黑体" panose="02010609060101010101" charset="-122"/>
            </a:endParaRPr>
          </a:p>
          <a:p>
            <a:pPr indent="0" algn="l" fontAlgn="auto">
              <a:lnSpc>
                <a:spcPts val="3000"/>
              </a:lnSpc>
            </a:pPr>
            <a:r>
              <a:rPr lang="zh-CN" altLang="en-US" sz="1400">
                <a:solidFill>
                  <a:srgbClr val="004E42"/>
                </a:solidFill>
                <a:latin typeface="黑体" panose="02010609060101010101" charset="-122"/>
                <a:ea typeface="黑体" panose="02010609060101010101" charset="-122"/>
                <a:cs typeface="黑体" panose="02010609060101010101" charset="-122"/>
              </a:rPr>
              <a:t>    本报告所列数据的统计期限自2024年1月1日起至2024年12月31日止。本报告电子版可在“中国·汶上”政府门户网站（具体网址）查阅或下载。如对本报告有疑问，请与济宁市生态环境局汶上县分局联系（地址：汶上县中都街道明星路2280号709室，联系电话：0537-3231209）。</a:t>
            </a:r>
            <a:endParaRPr lang="zh-CN" altLang="en-US" sz="1400">
              <a:solidFill>
                <a:srgbClr val="004E42"/>
              </a:solidFill>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00">
              <a:srgbClr val="FFFFFF"/>
            </a:gs>
            <a:gs pos="0">
              <a:srgbClr val="AED8FE"/>
            </a:gs>
          </a:gsLst>
          <a:lin ang="5400000" scaled="1"/>
        </a:gradFill>
        <a:effectLst/>
      </p:bgPr>
    </p:bg>
    <p:spTree>
      <p:nvGrpSpPr>
        <p:cNvPr id="1" name=""/>
        <p:cNvGrpSpPr/>
        <p:nvPr/>
      </p:nvGrpSpPr>
      <p:grpSpPr>
        <a:xfrm>
          <a:off x="0" y="0"/>
          <a:ext cx="0" cy="0"/>
          <a:chOff x="0" y="0"/>
          <a:chExt cx="0" cy="0"/>
        </a:xfrm>
      </p:grpSpPr>
      <p:sp>
        <p:nvSpPr>
          <p:cNvPr id="30" name="矩形 29"/>
          <p:cNvSpPr/>
          <p:nvPr>
            <p:custDataLst>
              <p:tags r:id="rId1"/>
            </p:custDataLst>
          </p:nvPr>
        </p:nvSpPr>
        <p:spPr>
          <a:xfrm>
            <a:off x="635" y="0"/>
            <a:ext cx="179705" cy="5143500"/>
          </a:xfrm>
          <a:prstGeom prst="rect">
            <a:avLst/>
          </a:prstGeom>
          <a:solidFill>
            <a:srgbClr val="4DC156"/>
          </a:solidFill>
          <a:ln>
            <a:solidFill>
              <a:srgbClr val="4DC15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5" name="矩形 14"/>
          <p:cNvSpPr/>
          <p:nvPr>
            <p:custDataLst>
              <p:tags r:id="rId2"/>
            </p:custDataLst>
          </p:nvPr>
        </p:nvSpPr>
        <p:spPr>
          <a:xfrm>
            <a:off x="8983980" y="0"/>
            <a:ext cx="179705" cy="5143500"/>
          </a:xfrm>
          <a:prstGeom prst="rect">
            <a:avLst/>
          </a:prstGeom>
          <a:solidFill>
            <a:srgbClr val="4DC156"/>
          </a:solidFill>
          <a:ln>
            <a:solidFill>
              <a:srgbClr val="4DC15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 name="文本框 1"/>
          <p:cNvSpPr txBox="1"/>
          <p:nvPr>
            <p:custDataLst>
              <p:tags r:id="rId3"/>
            </p:custDataLst>
          </p:nvPr>
        </p:nvSpPr>
        <p:spPr>
          <a:xfrm>
            <a:off x="1282700" y="1379220"/>
            <a:ext cx="6581140" cy="2403475"/>
          </a:xfrm>
          <a:prstGeom prst="rect">
            <a:avLst/>
          </a:prstGeom>
          <a:noFill/>
        </p:spPr>
        <p:txBody>
          <a:bodyPr wrap="square" rtlCol="0">
            <a:noAutofit/>
          </a:bodyPr>
          <a:p>
            <a:pPr indent="0" algn="l" fontAlgn="auto">
              <a:lnSpc>
                <a:spcPts val="3000"/>
              </a:lnSpc>
            </a:pPr>
            <a:r>
              <a:rPr lang="en-US" altLang="zh-CN" sz="1800">
                <a:latin typeface="方正大黑简体" panose="02010601030101010101" charset="-122"/>
                <a:ea typeface="方正大黑简体" panose="02010601030101010101" charset="-122"/>
                <a:cs typeface="方正大黑简体" panose="02010601030101010101" charset="-122"/>
              </a:rPr>
              <a:t>   </a:t>
            </a:r>
            <a:r>
              <a:rPr lang="zh-CN" altLang="en-US" sz="1400">
                <a:solidFill>
                  <a:srgbClr val="004E42"/>
                </a:solidFill>
                <a:latin typeface="黑体" panose="02010609060101010101" charset="-122"/>
                <a:ea typeface="黑体" panose="02010609060101010101" charset="-122"/>
                <a:cs typeface="黑体" panose="02010609060101010101" charset="-122"/>
              </a:rPr>
              <a:t>本年度，济宁市生态环境局汶上县分局在县委县政府的坚强领导下，紧紧围绕我县生态文明建设和生态环境保护工作，认真贯彻落实市、县政务公开相关决策部署，以生态环境质量持续改善为核心，深入宣传我县生态文明建设。根据《条例》文件要求，认真做好政务公开工作，推动全年政务公开工作有序开展，更好发挥生态环境保护职能作用。</a:t>
            </a:r>
            <a:endParaRPr lang="zh-CN" altLang="en-US" sz="1400">
              <a:solidFill>
                <a:srgbClr val="004E42"/>
              </a:solidFill>
              <a:latin typeface="黑体" panose="02010609060101010101" charset="-122"/>
              <a:ea typeface="黑体" panose="02010609060101010101" charset="-122"/>
              <a:cs typeface="黑体" panose="02010609060101010101" charset="-122"/>
            </a:endParaRPr>
          </a:p>
        </p:txBody>
      </p:sp>
      <p:sp>
        <p:nvSpPr>
          <p:cNvPr id="6" name="矩形 5"/>
          <p:cNvSpPr/>
          <p:nvPr>
            <p:custDataLst>
              <p:tags r:id="rId4"/>
            </p:custDataLst>
          </p:nvPr>
        </p:nvSpPr>
        <p:spPr bwMode="auto">
          <a:xfrm>
            <a:off x="751840" y="307975"/>
            <a:ext cx="2741930" cy="460375"/>
          </a:xfrm>
          <a:prstGeom prst="rect">
            <a:avLst/>
          </a:prstGeom>
          <a:noFill/>
          <a:ln>
            <a:noFill/>
          </a:ln>
        </p:spPr>
        <p:txBody>
          <a:bodyPr wrap="square" rtlCol="0">
            <a:spAutoFit/>
          </a:bodyPr>
          <a:p>
            <a:pPr defTabSz="457200"/>
            <a:r>
              <a:rPr lang="zh-CN" altLang="en-US" sz="2400" b="1">
                <a:ln w="38100">
                  <a:noFill/>
                </a:ln>
                <a:solidFill>
                  <a:srgbClr val="004E42"/>
                </a:solidFill>
                <a:latin typeface="方正大黑简体" panose="02010601030101010101" charset="-122"/>
                <a:ea typeface="方正大黑简体" panose="02010601030101010101" charset="-122"/>
                <a:cs typeface="方正大黑简体" panose="02010601030101010101" charset="-122"/>
                <a:sym typeface="MiSans Light" panose="00000400000000000000" charset="-122"/>
              </a:rPr>
              <a:t>总体情况</a:t>
            </a:r>
            <a:endParaRPr lang="zh-CN" altLang="en-US" sz="2400" b="1">
              <a:ln w="38100">
                <a:noFill/>
              </a:ln>
              <a:solidFill>
                <a:schemeClr val="tx1">
                  <a:lumMod val="95000"/>
                  <a:lumOff val="5000"/>
                </a:schemeClr>
              </a:solidFill>
              <a:latin typeface="字制区喜脉体" panose="02000603000000000000" pitchFamily="2" charset="-122"/>
              <a:ea typeface="字制区喜脉体" panose="02000603000000000000" pitchFamily="2" charset="-122"/>
              <a:sym typeface="MiSans Light" panose="00000400000000000000" charset="-122"/>
            </a:endParaRPr>
          </a:p>
        </p:txBody>
      </p:sp>
      <p:grpSp>
        <p:nvGrpSpPr>
          <p:cNvPr id="3" name="组合 2"/>
          <p:cNvGrpSpPr/>
          <p:nvPr/>
        </p:nvGrpSpPr>
        <p:grpSpPr>
          <a:xfrm>
            <a:off x="228600" y="250088"/>
            <a:ext cx="503626" cy="515823"/>
            <a:chOff x="2059691" y="1208362"/>
            <a:chExt cx="786448" cy="805495"/>
          </a:xfrm>
        </p:grpSpPr>
        <p:sp>
          <p:nvSpPr>
            <p:cNvPr id="4" name="任意多边形: 形状 3"/>
            <p:cNvSpPr/>
            <p:nvPr>
              <p:custDataLst>
                <p:tags r:id="rId5"/>
              </p:custDataLst>
            </p:nvPr>
          </p:nvSpPr>
          <p:spPr>
            <a:xfrm>
              <a:off x="2059691" y="1208362"/>
              <a:ext cx="786448" cy="805495"/>
            </a:xfrm>
            <a:custGeom>
              <a:avLst/>
              <a:gdLst>
                <a:gd name="connsiteX0" fmla="*/ 595044 w 1218222"/>
                <a:gd name="connsiteY0" fmla="*/ 0 h 1247725"/>
                <a:gd name="connsiteX1" fmla="*/ 940261 w 1218222"/>
                <a:gd name="connsiteY1" fmla="*/ 281360 h 1247725"/>
                <a:gd name="connsiteX2" fmla="*/ 943311 w 1218222"/>
                <a:gd name="connsiteY2" fmla="*/ 311615 h 1247725"/>
                <a:gd name="connsiteX3" fmla="*/ 1003007 w 1218222"/>
                <a:gd name="connsiteY3" fmla="*/ 330145 h 1247725"/>
                <a:gd name="connsiteX4" fmla="*/ 1218222 w 1218222"/>
                <a:gd name="connsiteY4" fmla="*/ 654830 h 1247725"/>
                <a:gd name="connsiteX5" fmla="*/ 936862 w 1218222"/>
                <a:gd name="connsiteY5" fmla="*/ 1000047 h 1247725"/>
                <a:gd name="connsiteX6" fmla="*/ 929578 w 1218222"/>
                <a:gd name="connsiteY6" fmla="*/ 1000781 h 1247725"/>
                <a:gd name="connsiteX7" fmla="*/ 919729 w 1218222"/>
                <a:gd name="connsiteY7" fmla="*/ 1032510 h 1247725"/>
                <a:gd name="connsiteX8" fmla="*/ 595044 w 1218222"/>
                <a:gd name="connsiteY8" fmla="*/ 1247725 h 1247725"/>
                <a:gd name="connsiteX9" fmla="*/ 270360 w 1218222"/>
                <a:gd name="connsiteY9" fmla="*/ 1032510 h 1247725"/>
                <a:gd name="connsiteX10" fmla="*/ 258035 w 1218222"/>
                <a:gd name="connsiteY10" fmla="*/ 992807 h 1247725"/>
                <a:gd name="connsiteX11" fmla="*/ 215215 w 1218222"/>
                <a:gd name="connsiteY11" fmla="*/ 979515 h 1247725"/>
                <a:gd name="connsiteX12" fmla="*/ 0 w 1218222"/>
                <a:gd name="connsiteY12" fmla="*/ 654830 h 1247725"/>
                <a:gd name="connsiteX13" fmla="*/ 215215 w 1218222"/>
                <a:gd name="connsiteY13" fmla="*/ 330145 h 1247725"/>
                <a:gd name="connsiteX14" fmla="*/ 245869 w 1218222"/>
                <a:gd name="connsiteY14" fmla="*/ 320630 h 1247725"/>
                <a:gd name="connsiteX15" fmla="*/ 249827 w 1218222"/>
                <a:gd name="connsiteY15" fmla="*/ 281360 h 1247725"/>
                <a:gd name="connsiteX16" fmla="*/ 595044 w 1218222"/>
                <a:gd name="connsiteY16" fmla="*/ 0 h 12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8222" h="1247725">
                  <a:moveTo>
                    <a:pt x="595044" y="0"/>
                  </a:moveTo>
                  <a:cubicBezTo>
                    <a:pt x="765330" y="0"/>
                    <a:pt x="907403" y="120788"/>
                    <a:pt x="940261" y="281360"/>
                  </a:cubicBezTo>
                  <a:lnTo>
                    <a:pt x="943311" y="311615"/>
                  </a:lnTo>
                  <a:lnTo>
                    <a:pt x="1003007" y="330145"/>
                  </a:lnTo>
                  <a:cubicBezTo>
                    <a:pt x="1129480" y="383639"/>
                    <a:pt x="1218222" y="508871"/>
                    <a:pt x="1218222" y="654830"/>
                  </a:cubicBezTo>
                  <a:cubicBezTo>
                    <a:pt x="1218222" y="825116"/>
                    <a:pt x="1097434" y="967189"/>
                    <a:pt x="936862" y="1000047"/>
                  </a:cubicBezTo>
                  <a:lnTo>
                    <a:pt x="929578" y="1000781"/>
                  </a:lnTo>
                  <a:lnTo>
                    <a:pt x="919729" y="1032510"/>
                  </a:lnTo>
                  <a:cubicBezTo>
                    <a:pt x="866235" y="1158983"/>
                    <a:pt x="741003" y="1247725"/>
                    <a:pt x="595044" y="1247725"/>
                  </a:cubicBezTo>
                  <a:cubicBezTo>
                    <a:pt x="449085" y="1247725"/>
                    <a:pt x="323853" y="1158983"/>
                    <a:pt x="270360" y="1032510"/>
                  </a:cubicBezTo>
                  <a:lnTo>
                    <a:pt x="258035" y="992807"/>
                  </a:lnTo>
                  <a:lnTo>
                    <a:pt x="215215" y="979515"/>
                  </a:lnTo>
                  <a:cubicBezTo>
                    <a:pt x="88742" y="926021"/>
                    <a:pt x="0" y="800789"/>
                    <a:pt x="0" y="654830"/>
                  </a:cubicBezTo>
                  <a:cubicBezTo>
                    <a:pt x="0" y="508871"/>
                    <a:pt x="88742" y="383639"/>
                    <a:pt x="215215" y="330145"/>
                  </a:cubicBezTo>
                  <a:lnTo>
                    <a:pt x="245869" y="320630"/>
                  </a:lnTo>
                  <a:lnTo>
                    <a:pt x="249827" y="281360"/>
                  </a:lnTo>
                  <a:cubicBezTo>
                    <a:pt x="282685" y="120788"/>
                    <a:pt x="424759" y="0"/>
                    <a:pt x="595044" y="0"/>
                  </a:cubicBezTo>
                  <a:close/>
                </a:path>
              </a:pathLst>
            </a:custGeom>
            <a:solidFill>
              <a:srgbClr val="4DC1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050"/>
            </a:p>
          </p:txBody>
        </p:sp>
        <p:sp>
          <p:nvSpPr>
            <p:cNvPr id="5" name="矩形 4"/>
            <p:cNvSpPr/>
            <p:nvPr>
              <p:custDataLst>
                <p:tags r:id="rId6"/>
              </p:custDataLst>
            </p:nvPr>
          </p:nvSpPr>
          <p:spPr>
            <a:xfrm>
              <a:off x="2134432" y="1362666"/>
              <a:ext cx="636963" cy="575127"/>
            </a:xfrm>
            <a:prstGeom prst="rect">
              <a:avLst/>
            </a:prstGeom>
          </p:spPr>
          <p:txBody>
            <a:bodyPr wrap="square">
              <a:spAutoFit/>
            </a:bodyPr>
            <a:p>
              <a:pPr algn="ctr"/>
              <a:r>
                <a:rPr lang="zh-CN" altLang="en-US" sz="1800">
                  <a:solidFill>
                    <a:schemeClr val="bg1"/>
                  </a:solidFill>
                  <a:latin typeface="+mj-ea"/>
                  <a:ea typeface="+mj-ea"/>
                  <a:cs typeface="+mn-ea"/>
                  <a:sym typeface="MiSans Light" panose="00000400000000000000" charset="-122"/>
                </a:rPr>
                <a:t>一</a:t>
              </a:r>
              <a:endParaRPr lang="en-US" altLang="zh-CN" sz="1800">
                <a:solidFill>
                  <a:schemeClr val="bg1"/>
                </a:solidFill>
                <a:latin typeface="+mj-ea"/>
                <a:ea typeface="+mj-ea"/>
                <a:cs typeface="+mn-ea"/>
                <a:sym typeface="MiSans Light" panose="00000400000000000000" charset="-122"/>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00">
              <a:srgbClr val="FFFFFF"/>
            </a:gs>
            <a:gs pos="0">
              <a:srgbClr val="AED8FE"/>
            </a:gs>
          </a:gsLst>
          <a:lin ang="5400000" scaled="1"/>
        </a:gradFill>
        <a:effectLst/>
      </p:bgPr>
    </p:bg>
    <p:spTree>
      <p:nvGrpSpPr>
        <p:cNvPr id="1" name=""/>
        <p:cNvGrpSpPr/>
        <p:nvPr/>
      </p:nvGrpSpPr>
      <p:grpSpPr>
        <a:xfrm>
          <a:off x="0" y="0"/>
          <a:ext cx="0" cy="0"/>
          <a:chOff x="0" y="0"/>
          <a:chExt cx="0" cy="0"/>
        </a:xfrm>
      </p:grpSpPr>
      <p:sp>
        <p:nvSpPr>
          <p:cNvPr id="30" name="矩形 29"/>
          <p:cNvSpPr/>
          <p:nvPr>
            <p:custDataLst>
              <p:tags r:id="rId1"/>
            </p:custDataLst>
          </p:nvPr>
        </p:nvSpPr>
        <p:spPr>
          <a:xfrm>
            <a:off x="635" y="0"/>
            <a:ext cx="179705" cy="5143500"/>
          </a:xfrm>
          <a:prstGeom prst="rect">
            <a:avLst/>
          </a:prstGeom>
          <a:solidFill>
            <a:srgbClr val="4DC156"/>
          </a:solidFill>
          <a:ln>
            <a:solidFill>
              <a:srgbClr val="4DC15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5" name="矩形 14"/>
          <p:cNvSpPr/>
          <p:nvPr>
            <p:custDataLst>
              <p:tags r:id="rId2"/>
            </p:custDataLst>
          </p:nvPr>
        </p:nvSpPr>
        <p:spPr>
          <a:xfrm>
            <a:off x="8983980" y="0"/>
            <a:ext cx="179705" cy="5143500"/>
          </a:xfrm>
          <a:prstGeom prst="rect">
            <a:avLst/>
          </a:prstGeom>
          <a:solidFill>
            <a:srgbClr val="4DC156"/>
          </a:solidFill>
          <a:ln>
            <a:solidFill>
              <a:srgbClr val="4DC15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 name="文本框 1"/>
          <p:cNvSpPr txBox="1"/>
          <p:nvPr>
            <p:custDataLst>
              <p:tags r:id="rId3"/>
            </p:custDataLst>
          </p:nvPr>
        </p:nvSpPr>
        <p:spPr>
          <a:xfrm>
            <a:off x="287655" y="114300"/>
            <a:ext cx="8696325" cy="2403475"/>
          </a:xfrm>
          <a:prstGeom prst="rect">
            <a:avLst/>
          </a:prstGeom>
          <a:noFill/>
        </p:spPr>
        <p:txBody>
          <a:bodyPr wrap="square" rtlCol="0">
            <a:noAutofit/>
          </a:bodyPr>
          <a:p>
            <a:pPr indent="0" fontAlgn="auto">
              <a:lnSpc>
                <a:spcPts val="3000"/>
              </a:lnSpc>
            </a:pPr>
            <a:r>
              <a:rPr lang="en-US" altLang="zh-CN" sz="1800">
                <a:latin typeface="方正大黑简体" panose="02010601030101010101" charset="-122"/>
                <a:ea typeface="方正大黑简体" panose="02010601030101010101" charset="-122"/>
                <a:cs typeface="方正大黑简体" panose="02010601030101010101" charset="-122"/>
              </a:rPr>
              <a:t>     </a:t>
            </a:r>
            <a:endParaRPr lang="zh-CN" altLang="en-US" sz="1400">
              <a:solidFill>
                <a:srgbClr val="004E42"/>
              </a:solidFill>
              <a:latin typeface="黑体" panose="02010609060101010101" charset="-122"/>
              <a:ea typeface="黑体" panose="02010609060101010101" charset="-122"/>
              <a:cs typeface="黑体" panose="02010609060101010101" charset="-122"/>
            </a:endParaRPr>
          </a:p>
          <a:p>
            <a:pPr indent="0" fontAlgn="auto">
              <a:lnSpc>
                <a:spcPts val="3000"/>
              </a:lnSpc>
            </a:pPr>
            <a:r>
              <a:rPr lang="en-US" altLang="zh-CN" sz="1400">
                <a:solidFill>
                  <a:srgbClr val="004E42"/>
                </a:solidFill>
                <a:latin typeface="黑体" panose="02010609060101010101" charset="-122"/>
                <a:ea typeface="黑体" panose="02010609060101010101" charset="-122"/>
                <a:cs typeface="黑体" panose="02010609060101010101" charset="-122"/>
              </a:rPr>
              <a:t>    </a:t>
            </a:r>
            <a:r>
              <a:rPr lang="zh-CN" altLang="en-US" sz="1400">
                <a:solidFill>
                  <a:srgbClr val="004E42"/>
                </a:solidFill>
                <a:latin typeface="黑体" panose="02010609060101010101" charset="-122"/>
                <a:ea typeface="黑体" panose="02010609060101010101" charset="-122"/>
                <a:cs typeface="黑体" panose="02010609060101010101" charset="-122"/>
              </a:rPr>
              <a:t>对照《政府信息公开条例》规定的主动公开要求，为更好地开展主动公开工作，进一步扩大重要政府信息发布范围。2024年，济宁市生态环境局汶上县分局在汶上县人民政府网站发布或更新各类动态信息共计103条，其中包含发布集中生活饮用水水源监测信息4条、重污染天气应急响应信息6条、工作动态28条、行政处罚结果月度公示12条、行政强制结果信息公示1条、其他公开事项52条。</a:t>
            </a:r>
            <a:endParaRPr lang="zh-CN" altLang="en-US" sz="1400">
              <a:solidFill>
                <a:srgbClr val="004E42"/>
              </a:solidFill>
              <a:latin typeface="黑体" panose="02010609060101010101" charset="-122"/>
              <a:ea typeface="黑体" panose="02010609060101010101" charset="-122"/>
              <a:cs typeface="黑体" panose="02010609060101010101" charset="-122"/>
            </a:endParaRPr>
          </a:p>
        </p:txBody>
      </p:sp>
      <p:sp>
        <p:nvSpPr>
          <p:cNvPr id="6" name="矩形 5"/>
          <p:cNvSpPr/>
          <p:nvPr>
            <p:custDataLst>
              <p:tags r:id="rId4"/>
            </p:custDataLst>
          </p:nvPr>
        </p:nvSpPr>
        <p:spPr bwMode="auto">
          <a:xfrm>
            <a:off x="287655" y="179705"/>
            <a:ext cx="2881630" cy="398780"/>
          </a:xfrm>
          <a:prstGeom prst="rect">
            <a:avLst/>
          </a:prstGeom>
          <a:noFill/>
          <a:ln>
            <a:noFill/>
          </a:ln>
        </p:spPr>
        <p:txBody>
          <a:bodyPr wrap="square" rtlCol="0">
            <a:spAutoFit/>
          </a:bodyPr>
          <a:p>
            <a:pPr algn="l" defTabSz="457200"/>
            <a:r>
              <a:rPr lang="zh-CN" altLang="en-US" sz="2000">
                <a:ln w="38100">
                  <a:noFill/>
                </a:ln>
                <a:solidFill>
                  <a:srgbClr val="004E42"/>
                </a:solidFill>
                <a:latin typeface="方正大黑简体" panose="02010601030101010101" charset="-122"/>
                <a:ea typeface="方正大黑简体" panose="02010601030101010101" charset="-122"/>
                <a:cs typeface="方正大黑简体" panose="02010601030101010101" charset="-122"/>
                <a:sym typeface="MiSans Light" panose="00000400000000000000" charset="-122"/>
              </a:rPr>
              <a:t>（一）主动公开情况</a:t>
            </a:r>
            <a:endParaRPr lang="zh-CN" altLang="en-US" sz="2000">
              <a:ln w="38100">
                <a:noFill/>
              </a:ln>
              <a:solidFill>
                <a:schemeClr val="tx1">
                  <a:lumMod val="95000"/>
                  <a:lumOff val="5000"/>
                </a:schemeClr>
              </a:solidFill>
              <a:latin typeface="字制区喜脉体" panose="02000603000000000000" pitchFamily="2" charset="-122"/>
              <a:ea typeface="字制区喜脉体" panose="02000603000000000000" pitchFamily="2" charset="-122"/>
              <a:sym typeface="MiSans Light" panose="00000400000000000000" charset="-122"/>
            </a:endParaRPr>
          </a:p>
        </p:txBody>
      </p:sp>
      <p:pic>
        <p:nvPicPr>
          <p:cNvPr id="-2147482622" name="图片 -2147482623"/>
          <p:cNvPicPr/>
          <p:nvPr/>
        </p:nvPicPr>
        <p:blipFill>
          <a:blip r:embed="rId5"/>
          <a:stretch>
            <a:fillRect/>
          </a:stretch>
        </p:blipFill>
        <p:spPr>
          <a:xfrm>
            <a:off x="2758758" y="2414270"/>
            <a:ext cx="3753485" cy="2353310"/>
          </a:xfrm>
          <a:prstGeom prst="rect">
            <a:avLst/>
          </a:prstGeom>
          <a:noFill/>
          <a:ln w="9525">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00">
              <a:srgbClr val="FFFFFF"/>
            </a:gs>
            <a:gs pos="0">
              <a:srgbClr val="AED8FE"/>
            </a:gs>
          </a:gsLst>
          <a:lin ang="5400000" scaled="1"/>
        </a:gradFill>
        <a:effectLst/>
      </p:bgPr>
    </p:bg>
    <p:spTree>
      <p:nvGrpSpPr>
        <p:cNvPr id="1" name=""/>
        <p:cNvGrpSpPr/>
        <p:nvPr/>
      </p:nvGrpSpPr>
      <p:grpSpPr>
        <a:xfrm>
          <a:off x="0" y="0"/>
          <a:ext cx="0" cy="0"/>
          <a:chOff x="0" y="0"/>
          <a:chExt cx="0" cy="0"/>
        </a:xfrm>
      </p:grpSpPr>
      <p:sp>
        <p:nvSpPr>
          <p:cNvPr id="30" name="矩形 29"/>
          <p:cNvSpPr/>
          <p:nvPr>
            <p:custDataLst>
              <p:tags r:id="rId1"/>
            </p:custDataLst>
          </p:nvPr>
        </p:nvSpPr>
        <p:spPr>
          <a:xfrm>
            <a:off x="635" y="0"/>
            <a:ext cx="179705" cy="5143500"/>
          </a:xfrm>
          <a:prstGeom prst="rect">
            <a:avLst/>
          </a:prstGeom>
          <a:solidFill>
            <a:srgbClr val="4DC156"/>
          </a:solidFill>
          <a:ln>
            <a:solidFill>
              <a:srgbClr val="4DC15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5" name="矩形 14"/>
          <p:cNvSpPr/>
          <p:nvPr>
            <p:custDataLst>
              <p:tags r:id="rId2"/>
            </p:custDataLst>
          </p:nvPr>
        </p:nvSpPr>
        <p:spPr>
          <a:xfrm>
            <a:off x="8983980" y="0"/>
            <a:ext cx="179705" cy="5143500"/>
          </a:xfrm>
          <a:prstGeom prst="rect">
            <a:avLst/>
          </a:prstGeom>
          <a:solidFill>
            <a:srgbClr val="4DC156"/>
          </a:solidFill>
          <a:ln>
            <a:solidFill>
              <a:srgbClr val="4DC15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矩形 2"/>
          <p:cNvSpPr/>
          <p:nvPr>
            <p:custDataLst>
              <p:tags r:id="rId3"/>
            </p:custDataLst>
          </p:nvPr>
        </p:nvSpPr>
        <p:spPr bwMode="auto">
          <a:xfrm>
            <a:off x="234315" y="122555"/>
            <a:ext cx="2881630" cy="398780"/>
          </a:xfrm>
          <a:prstGeom prst="rect">
            <a:avLst/>
          </a:prstGeom>
          <a:noFill/>
          <a:ln>
            <a:noFill/>
          </a:ln>
        </p:spPr>
        <p:txBody>
          <a:bodyPr wrap="square" rtlCol="0">
            <a:spAutoFit/>
          </a:bodyPr>
          <a:p>
            <a:pPr algn="l" defTabSz="457200"/>
            <a:r>
              <a:rPr lang="zh-CN" altLang="en-US" sz="2000">
                <a:ln w="38100">
                  <a:noFill/>
                </a:ln>
                <a:solidFill>
                  <a:srgbClr val="004E42"/>
                </a:solidFill>
                <a:latin typeface="方正大黑简体" panose="02010601030101010101" charset="-122"/>
                <a:ea typeface="方正大黑简体" panose="02010601030101010101" charset="-122"/>
                <a:cs typeface="方正大黑简体" panose="02010601030101010101" charset="-122"/>
                <a:sym typeface="MiSans Light" panose="00000400000000000000" charset="-122"/>
              </a:rPr>
              <a:t>（二）依申请公开情况</a:t>
            </a:r>
            <a:endParaRPr lang="zh-CN" altLang="en-US" sz="2000">
              <a:ln w="38100">
                <a:noFill/>
              </a:ln>
              <a:solidFill>
                <a:schemeClr val="tx1">
                  <a:lumMod val="95000"/>
                  <a:lumOff val="5000"/>
                </a:schemeClr>
              </a:solidFill>
              <a:latin typeface="字制区喜脉体" panose="02000603000000000000" pitchFamily="2" charset="-122"/>
              <a:ea typeface="字制区喜脉体" panose="02000603000000000000" pitchFamily="2" charset="-122"/>
              <a:sym typeface="MiSans Light" panose="00000400000000000000" charset="-122"/>
            </a:endParaRPr>
          </a:p>
        </p:txBody>
      </p:sp>
      <p:sp>
        <p:nvSpPr>
          <p:cNvPr id="4" name="文本框 3"/>
          <p:cNvSpPr txBox="1"/>
          <p:nvPr>
            <p:custDataLst>
              <p:tags r:id="rId4"/>
            </p:custDataLst>
          </p:nvPr>
        </p:nvSpPr>
        <p:spPr>
          <a:xfrm>
            <a:off x="287655" y="179705"/>
            <a:ext cx="8696325" cy="2061845"/>
          </a:xfrm>
          <a:prstGeom prst="rect">
            <a:avLst/>
          </a:prstGeom>
          <a:noFill/>
        </p:spPr>
        <p:txBody>
          <a:bodyPr wrap="square" rtlCol="0">
            <a:noAutofit/>
          </a:bodyPr>
          <a:p>
            <a:pPr indent="0" algn="l" fontAlgn="auto">
              <a:lnSpc>
                <a:spcPts val="3000"/>
              </a:lnSpc>
            </a:pPr>
            <a:r>
              <a:rPr lang="en-US" altLang="zh-CN" sz="1800">
                <a:latin typeface="方正大黑简体" panose="02010601030101010101" charset="-122"/>
                <a:ea typeface="方正大黑简体" panose="02010601030101010101" charset="-122"/>
                <a:cs typeface="方正大黑简体" panose="02010601030101010101" charset="-122"/>
              </a:rPr>
              <a:t>     </a:t>
            </a:r>
            <a:endParaRPr lang="zh-CN" altLang="en-US" sz="1400">
              <a:solidFill>
                <a:srgbClr val="004E42"/>
              </a:solidFill>
              <a:latin typeface="黑体" panose="02010609060101010101" charset="-122"/>
              <a:ea typeface="黑体" panose="02010609060101010101" charset="-122"/>
              <a:cs typeface="黑体" panose="02010609060101010101" charset="-122"/>
            </a:endParaRPr>
          </a:p>
          <a:p>
            <a:pPr indent="0" algn="l" fontAlgn="auto">
              <a:lnSpc>
                <a:spcPts val="3000"/>
              </a:lnSpc>
            </a:pPr>
            <a:r>
              <a:rPr lang="en-US" altLang="zh-CN" sz="1400">
                <a:solidFill>
                  <a:srgbClr val="004E42"/>
                </a:solidFill>
                <a:latin typeface="黑体" panose="02010609060101010101" charset="-122"/>
                <a:ea typeface="黑体" panose="02010609060101010101" charset="-122"/>
                <a:cs typeface="黑体" panose="02010609060101010101" charset="-122"/>
              </a:rPr>
              <a:t>    </a:t>
            </a:r>
            <a:r>
              <a:rPr sz="1400">
                <a:solidFill>
                  <a:srgbClr val="004E42"/>
                </a:solidFill>
                <a:latin typeface="黑体" panose="02010609060101010101" charset="-122"/>
                <a:ea typeface="黑体" panose="02010609060101010101" charset="-122"/>
                <a:cs typeface="黑体" panose="02010609060101010101" charset="-122"/>
                <a:sym typeface="+mn-ea"/>
              </a:rPr>
              <a:t>2024年，济宁市生态环境局汶上县分局收到依申请公开事项2件，已在法定期限内予以答复，本年度未向申请人收取任何信息公开费用。</a:t>
            </a:r>
            <a:endParaRPr sz="1400">
              <a:solidFill>
                <a:srgbClr val="004E42"/>
              </a:solidFill>
              <a:latin typeface="黑体" panose="02010609060101010101" charset="-122"/>
              <a:ea typeface="黑体" panose="02010609060101010101" charset="-122"/>
              <a:cs typeface="黑体" panose="02010609060101010101" charset="-122"/>
              <a:sym typeface="+mn-ea"/>
            </a:endParaRPr>
          </a:p>
          <a:p>
            <a:pPr indent="0" algn="l" fontAlgn="auto">
              <a:lnSpc>
                <a:spcPts val="3000"/>
              </a:lnSpc>
            </a:pPr>
            <a:r>
              <a:rPr sz="1400">
                <a:solidFill>
                  <a:srgbClr val="004E42"/>
                </a:solidFill>
                <a:latin typeface="黑体" panose="02010609060101010101" charset="-122"/>
                <a:ea typeface="黑体" panose="02010609060101010101" charset="-122"/>
                <a:cs typeface="黑体" panose="02010609060101010101" charset="-122"/>
                <a:sym typeface="+mn-ea"/>
              </a:rPr>
              <a:t>    申请内容情况：政府信息公开申请的内容主要涉及项目环评信息2件。我局保持依申请公开的正常渠道，对每件依申请公开信息，均本着实事求是的原则予以答复。</a:t>
            </a:r>
            <a:endParaRPr sz="1400">
              <a:solidFill>
                <a:srgbClr val="004E42"/>
              </a:solidFill>
              <a:latin typeface="黑体" panose="02010609060101010101" charset="-122"/>
              <a:ea typeface="黑体" panose="02010609060101010101" charset="-122"/>
              <a:cs typeface="黑体" panose="02010609060101010101" charset="-122"/>
              <a:sym typeface="+mn-ea"/>
            </a:endParaRPr>
          </a:p>
          <a:p>
            <a:pPr indent="0" algn="l" fontAlgn="auto">
              <a:lnSpc>
                <a:spcPts val="3000"/>
              </a:lnSpc>
            </a:pPr>
            <a:r>
              <a:rPr sz="1400">
                <a:solidFill>
                  <a:srgbClr val="004E42"/>
                </a:solidFill>
                <a:latin typeface="黑体" panose="02010609060101010101" charset="-122"/>
                <a:ea typeface="黑体" panose="02010609060101010101" charset="-122"/>
                <a:cs typeface="黑体" panose="02010609060101010101" charset="-122"/>
                <a:sym typeface="+mn-ea"/>
              </a:rPr>
              <a:t>    申请处理情况：无法提供2件，本机关不掌握相关政府信息，占100%。</a:t>
            </a:r>
            <a:endParaRPr sz="1400">
              <a:solidFill>
                <a:srgbClr val="004E42"/>
              </a:solidFill>
              <a:latin typeface="黑体" panose="02010609060101010101" charset="-122"/>
              <a:ea typeface="黑体" panose="02010609060101010101" charset="-122"/>
              <a:cs typeface="黑体" panose="02010609060101010101" charset="-122"/>
              <a:sym typeface="+mn-ea"/>
            </a:endParaRPr>
          </a:p>
        </p:txBody>
      </p:sp>
      <p:sp>
        <p:nvSpPr>
          <p:cNvPr id="5" name="矩形 4"/>
          <p:cNvSpPr/>
          <p:nvPr>
            <p:custDataLst>
              <p:tags r:id="rId5"/>
            </p:custDataLst>
          </p:nvPr>
        </p:nvSpPr>
        <p:spPr bwMode="auto">
          <a:xfrm>
            <a:off x="180340" y="2691765"/>
            <a:ext cx="3354070" cy="398780"/>
          </a:xfrm>
          <a:prstGeom prst="rect">
            <a:avLst/>
          </a:prstGeom>
          <a:noFill/>
          <a:ln>
            <a:noFill/>
          </a:ln>
        </p:spPr>
        <p:txBody>
          <a:bodyPr wrap="square" rtlCol="0">
            <a:spAutoFit/>
          </a:bodyPr>
          <a:p>
            <a:pPr algn="l" defTabSz="457200"/>
            <a:r>
              <a:rPr lang="zh-CN" altLang="en-US" sz="2000">
                <a:ln w="38100">
                  <a:noFill/>
                </a:ln>
                <a:solidFill>
                  <a:srgbClr val="004E42"/>
                </a:solidFill>
                <a:latin typeface="方正大黑简体" panose="02010601030101010101" charset="-122"/>
                <a:ea typeface="方正大黑简体" panose="02010601030101010101" charset="-122"/>
                <a:cs typeface="方正大黑简体" panose="02010601030101010101" charset="-122"/>
                <a:sym typeface="MiSans Light" panose="00000400000000000000" charset="-122"/>
              </a:rPr>
              <a:t>（三）</a:t>
            </a:r>
            <a:r>
              <a:rPr lang="zh-CN" altLang="en-US" sz="2000">
                <a:ln w="38100">
                  <a:noFill/>
                </a:ln>
                <a:solidFill>
                  <a:srgbClr val="004E42"/>
                </a:solidFill>
                <a:latin typeface="方正大黑简体" panose="02010601030101010101" charset="-122"/>
                <a:ea typeface="方正大黑简体" panose="02010601030101010101" charset="-122"/>
                <a:cs typeface="方正大黑简体" panose="02010601030101010101" charset="-122"/>
                <a:sym typeface="MiSans Light" panose="00000400000000000000" charset="-122"/>
              </a:rPr>
              <a:t>政府信息管理情况</a:t>
            </a:r>
            <a:endParaRPr lang="zh-CN" altLang="en-US" sz="2000">
              <a:ln w="38100">
                <a:noFill/>
              </a:ln>
              <a:solidFill>
                <a:schemeClr val="tx1">
                  <a:lumMod val="95000"/>
                  <a:lumOff val="5000"/>
                </a:schemeClr>
              </a:solidFill>
              <a:latin typeface="字制区喜脉体" panose="02000603000000000000" pitchFamily="2" charset="-122"/>
              <a:ea typeface="字制区喜脉体" panose="02000603000000000000" pitchFamily="2" charset="-122"/>
              <a:sym typeface="MiSans Light" panose="00000400000000000000" charset="-122"/>
            </a:endParaRPr>
          </a:p>
        </p:txBody>
      </p:sp>
      <p:sp>
        <p:nvSpPr>
          <p:cNvPr id="7" name="文本框 6"/>
          <p:cNvSpPr txBox="1"/>
          <p:nvPr>
            <p:custDataLst>
              <p:tags r:id="rId6"/>
            </p:custDataLst>
          </p:nvPr>
        </p:nvSpPr>
        <p:spPr>
          <a:xfrm>
            <a:off x="234315" y="2691765"/>
            <a:ext cx="8696325" cy="1749425"/>
          </a:xfrm>
          <a:prstGeom prst="rect">
            <a:avLst/>
          </a:prstGeom>
          <a:noFill/>
        </p:spPr>
        <p:txBody>
          <a:bodyPr wrap="square" rtlCol="0">
            <a:noAutofit/>
          </a:bodyPr>
          <a:p>
            <a:pPr indent="0" algn="l" fontAlgn="auto">
              <a:lnSpc>
                <a:spcPts val="3000"/>
              </a:lnSpc>
            </a:pPr>
            <a:r>
              <a:rPr lang="en-US" altLang="zh-CN" sz="1800">
                <a:latin typeface="方正大黑简体" panose="02010601030101010101" charset="-122"/>
                <a:ea typeface="方正大黑简体" panose="02010601030101010101" charset="-122"/>
                <a:cs typeface="方正大黑简体" panose="02010601030101010101" charset="-122"/>
              </a:rPr>
              <a:t>     </a:t>
            </a:r>
            <a:endParaRPr lang="zh-CN" altLang="en-US" sz="1400">
              <a:solidFill>
                <a:srgbClr val="004E42"/>
              </a:solidFill>
              <a:latin typeface="黑体" panose="02010609060101010101" charset="-122"/>
              <a:ea typeface="黑体" panose="02010609060101010101" charset="-122"/>
              <a:cs typeface="黑体" panose="02010609060101010101" charset="-122"/>
            </a:endParaRPr>
          </a:p>
          <a:p>
            <a:pPr indent="0" fontAlgn="auto">
              <a:lnSpc>
                <a:spcPts val="3000"/>
              </a:lnSpc>
            </a:pPr>
            <a:r>
              <a:rPr lang="en-US" altLang="zh-CN" sz="1400">
                <a:solidFill>
                  <a:srgbClr val="004E42"/>
                </a:solidFill>
                <a:latin typeface="黑体" panose="02010609060101010101" charset="-122"/>
                <a:ea typeface="黑体" panose="02010609060101010101" charset="-122"/>
                <a:cs typeface="黑体" panose="02010609060101010101" charset="-122"/>
              </a:rPr>
              <a:t>    </a:t>
            </a:r>
            <a:r>
              <a:rPr lang="zh-CN" altLang="en-US" sz="1400">
                <a:solidFill>
                  <a:srgbClr val="004E42"/>
                </a:solidFill>
                <a:latin typeface="黑体" panose="02010609060101010101" charset="-122"/>
                <a:ea typeface="黑体" panose="02010609060101010101" charset="-122"/>
                <a:cs typeface="黑体" panose="02010609060101010101" charset="-122"/>
                <a:sym typeface="+mn-ea"/>
              </a:rPr>
              <a:t>一是加强组织领导，专项推进落实。建立了以局长为组长，副书记为副组长，各科室科长为组员的政务公开领导小组，统筹推进我局信息管理的各项工作。二是严格落实审核制度。建立信息公开“三审三校”制度，由科室负责人、办公室负责人、承办科室分管领导层层审核把关，确保信息发布的权威性和准确性。三是加强信息内容的检查抽查。不定期对网站内容进行检查抽查，发现问题及时改正，确保网站安全正常运行。2024年，我局未发生因政府信息公开审查不当而引起的失泄密情况。</a:t>
            </a:r>
            <a:endParaRPr lang="zh-CN" altLang="en-US" sz="1400">
              <a:solidFill>
                <a:srgbClr val="004E42"/>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00">
              <a:srgbClr val="FFFFFF"/>
            </a:gs>
            <a:gs pos="0">
              <a:srgbClr val="AED8FE"/>
            </a:gs>
          </a:gsLst>
          <a:lin ang="5400000" scaled="1"/>
        </a:gradFill>
        <a:effectLst/>
      </p:bgPr>
    </p:bg>
    <p:spTree>
      <p:nvGrpSpPr>
        <p:cNvPr id="1" name=""/>
        <p:cNvGrpSpPr/>
        <p:nvPr/>
      </p:nvGrpSpPr>
      <p:grpSpPr>
        <a:xfrm>
          <a:off x="0" y="0"/>
          <a:ext cx="0" cy="0"/>
          <a:chOff x="0" y="0"/>
          <a:chExt cx="0" cy="0"/>
        </a:xfrm>
      </p:grpSpPr>
      <p:sp>
        <p:nvSpPr>
          <p:cNvPr id="30" name="矩形 29"/>
          <p:cNvSpPr/>
          <p:nvPr>
            <p:custDataLst>
              <p:tags r:id="rId1"/>
            </p:custDataLst>
          </p:nvPr>
        </p:nvSpPr>
        <p:spPr>
          <a:xfrm>
            <a:off x="635" y="0"/>
            <a:ext cx="179705" cy="5143500"/>
          </a:xfrm>
          <a:prstGeom prst="rect">
            <a:avLst/>
          </a:prstGeom>
          <a:solidFill>
            <a:srgbClr val="4DC156"/>
          </a:solidFill>
          <a:ln>
            <a:solidFill>
              <a:srgbClr val="4DC15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5" name="矩形 14"/>
          <p:cNvSpPr/>
          <p:nvPr>
            <p:custDataLst>
              <p:tags r:id="rId2"/>
            </p:custDataLst>
          </p:nvPr>
        </p:nvSpPr>
        <p:spPr>
          <a:xfrm>
            <a:off x="8983980" y="0"/>
            <a:ext cx="179705" cy="5143500"/>
          </a:xfrm>
          <a:prstGeom prst="rect">
            <a:avLst/>
          </a:prstGeom>
          <a:solidFill>
            <a:srgbClr val="4DC156"/>
          </a:solidFill>
          <a:ln>
            <a:solidFill>
              <a:srgbClr val="4DC15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 name="文本框 1"/>
          <p:cNvSpPr txBox="1"/>
          <p:nvPr>
            <p:custDataLst>
              <p:tags r:id="rId3"/>
            </p:custDataLst>
          </p:nvPr>
        </p:nvSpPr>
        <p:spPr>
          <a:xfrm>
            <a:off x="267335" y="183515"/>
            <a:ext cx="8609965" cy="3714750"/>
          </a:xfrm>
          <a:prstGeom prst="rect">
            <a:avLst/>
          </a:prstGeom>
          <a:noFill/>
        </p:spPr>
        <p:txBody>
          <a:bodyPr wrap="square" rtlCol="0">
            <a:noAutofit/>
          </a:bodyPr>
          <a:p>
            <a:pPr indent="0" fontAlgn="auto">
              <a:lnSpc>
                <a:spcPts val="3000"/>
              </a:lnSpc>
            </a:pPr>
            <a:r>
              <a:rPr lang="en-US" altLang="zh-CN" sz="1800">
                <a:latin typeface="方正大黑简体" panose="02010601030101010101" charset="-122"/>
                <a:ea typeface="方正大黑简体" panose="02010601030101010101" charset="-122"/>
                <a:cs typeface="方正大黑简体" panose="02010601030101010101" charset="-122"/>
              </a:rPr>
              <a:t>     </a:t>
            </a:r>
            <a:endParaRPr lang="zh-CN" altLang="en-US" sz="1400">
              <a:solidFill>
                <a:srgbClr val="004E42"/>
              </a:solidFill>
              <a:latin typeface="黑体" panose="02010609060101010101" charset="-122"/>
              <a:ea typeface="黑体" panose="02010609060101010101" charset="-122"/>
              <a:cs typeface="黑体" panose="02010609060101010101" charset="-122"/>
            </a:endParaRPr>
          </a:p>
          <a:p>
            <a:pPr indent="0" fontAlgn="auto">
              <a:lnSpc>
                <a:spcPts val="3000"/>
              </a:lnSpc>
            </a:pPr>
            <a:r>
              <a:rPr lang="en-US" altLang="zh-CN" sz="1400">
                <a:solidFill>
                  <a:srgbClr val="004E42"/>
                </a:solidFill>
                <a:latin typeface="黑体" panose="02010609060101010101" charset="-122"/>
                <a:ea typeface="黑体" panose="02010609060101010101" charset="-122"/>
                <a:cs typeface="黑体" panose="02010609060101010101" charset="-122"/>
              </a:rPr>
              <a:t>    </a:t>
            </a:r>
            <a:r>
              <a:rPr lang="zh-CN" altLang="en-US" sz="1400">
                <a:solidFill>
                  <a:srgbClr val="004E42"/>
                </a:solidFill>
                <a:latin typeface="黑体" panose="02010609060101010101" charset="-122"/>
                <a:ea typeface="黑体" panose="02010609060101010101" charset="-122"/>
                <a:cs typeface="黑体" panose="02010609060101010101" charset="-122"/>
                <a:sym typeface="+mn-ea"/>
              </a:rPr>
              <a:t>积极搭建平台，持续拓宽渠道，我局从以下两种方式开展政府信息公开：</a:t>
            </a:r>
            <a:endParaRPr lang="zh-CN" altLang="en-US" sz="1400">
              <a:solidFill>
                <a:srgbClr val="004E42"/>
              </a:solidFill>
              <a:latin typeface="黑体" panose="02010609060101010101" charset="-122"/>
              <a:ea typeface="黑体" panose="02010609060101010101" charset="-122"/>
              <a:cs typeface="黑体" panose="02010609060101010101" charset="-122"/>
              <a:sym typeface="+mn-ea"/>
            </a:endParaRPr>
          </a:p>
          <a:p>
            <a:pPr indent="0" fontAlgn="auto">
              <a:lnSpc>
                <a:spcPts val="3000"/>
              </a:lnSpc>
            </a:pPr>
            <a:r>
              <a:rPr lang="zh-CN" altLang="en-US" sz="1400">
                <a:solidFill>
                  <a:srgbClr val="004E42"/>
                </a:solidFill>
                <a:latin typeface="黑体" panose="02010609060101010101" charset="-122"/>
                <a:ea typeface="黑体" panose="02010609060101010101" charset="-122"/>
                <a:cs typeface="黑体" panose="02010609060101010101" charset="-122"/>
                <a:sym typeface="+mn-ea"/>
              </a:rPr>
              <a:t>    1、政府网站。济宁市生态环境局汶上县分局政府信息公开主要依托汶上县人民政府门户网站进行全文电子化公开，公众通过县委县政府门户网站可查阅主动公开的政府信息。</a:t>
            </a:r>
            <a:endParaRPr lang="zh-CN" altLang="en-US" sz="1400">
              <a:solidFill>
                <a:srgbClr val="004E42"/>
              </a:solidFill>
              <a:latin typeface="黑体" panose="02010609060101010101" charset="-122"/>
              <a:ea typeface="黑体" panose="02010609060101010101" charset="-122"/>
              <a:cs typeface="黑体" panose="02010609060101010101" charset="-122"/>
              <a:sym typeface="+mn-ea"/>
            </a:endParaRPr>
          </a:p>
          <a:p>
            <a:pPr indent="0" fontAlgn="auto">
              <a:lnSpc>
                <a:spcPts val="3000"/>
              </a:lnSpc>
            </a:pPr>
            <a:r>
              <a:rPr lang="zh-CN" altLang="en-US" sz="1400">
                <a:solidFill>
                  <a:srgbClr val="004E42"/>
                </a:solidFill>
                <a:latin typeface="黑体" panose="02010609060101010101" charset="-122"/>
                <a:ea typeface="黑体" panose="02010609060101010101" charset="-122"/>
                <a:cs typeface="黑体" panose="02010609060101010101" charset="-122"/>
                <a:sym typeface="+mn-ea"/>
              </a:rPr>
              <a:t>    2、从其他载体公开。根据工作需要，我局依托智慧汶上APP政务号--《汶上生态环境》、报刊电视等载体，及时宣传报道各类环保动态及环境相关工作重要文件，宣传环保督察工作的开展等情况，发布或更新各类信息共计58条。</a:t>
            </a:r>
            <a:endParaRPr lang="zh-CN" altLang="en-US" sz="1400">
              <a:solidFill>
                <a:srgbClr val="004E42"/>
              </a:solidFill>
              <a:latin typeface="黑体" panose="02010609060101010101" charset="-122"/>
              <a:ea typeface="黑体" panose="02010609060101010101" charset="-122"/>
              <a:cs typeface="黑体" panose="02010609060101010101" charset="-122"/>
              <a:sym typeface="+mn-ea"/>
            </a:endParaRPr>
          </a:p>
        </p:txBody>
      </p:sp>
      <p:sp>
        <p:nvSpPr>
          <p:cNvPr id="6" name="矩形 5"/>
          <p:cNvSpPr/>
          <p:nvPr>
            <p:custDataLst>
              <p:tags r:id="rId4"/>
            </p:custDataLst>
          </p:nvPr>
        </p:nvSpPr>
        <p:spPr bwMode="auto">
          <a:xfrm>
            <a:off x="180340" y="183515"/>
            <a:ext cx="4387215" cy="706755"/>
          </a:xfrm>
          <a:prstGeom prst="rect">
            <a:avLst/>
          </a:prstGeom>
          <a:noFill/>
          <a:ln>
            <a:noFill/>
          </a:ln>
        </p:spPr>
        <p:txBody>
          <a:bodyPr wrap="square" rtlCol="0">
            <a:spAutoFit/>
          </a:bodyPr>
          <a:p>
            <a:pPr algn="l" defTabSz="457200"/>
            <a:r>
              <a:rPr lang="zh-CN" altLang="en-US" sz="2000">
                <a:ln w="38100">
                  <a:noFill/>
                </a:ln>
                <a:solidFill>
                  <a:srgbClr val="004E42"/>
                </a:solidFill>
                <a:latin typeface="方正大黑简体" panose="02010601030101010101" charset="-122"/>
                <a:ea typeface="方正大黑简体" panose="02010601030101010101" charset="-122"/>
                <a:cs typeface="方正大黑简体" panose="02010601030101010101" charset="-122"/>
                <a:sym typeface="MiSans Light" panose="00000400000000000000" charset="-122"/>
              </a:rPr>
              <a:t>（四）</a:t>
            </a:r>
            <a:r>
              <a:rPr lang="zh-CN" altLang="en-US" sz="2000">
                <a:ln w="38100">
                  <a:noFill/>
                </a:ln>
                <a:solidFill>
                  <a:srgbClr val="004E42"/>
                </a:solidFill>
                <a:latin typeface="方正大黑简体" panose="02010601030101010101" charset="-122"/>
                <a:ea typeface="方正大黑简体" panose="02010601030101010101" charset="-122"/>
                <a:cs typeface="方正大黑简体" panose="02010601030101010101" charset="-122"/>
                <a:sym typeface="MiSans Light" panose="00000400000000000000" charset="-122"/>
              </a:rPr>
              <a:t>政府信息公开平台建设情况</a:t>
            </a:r>
            <a:endParaRPr lang="zh-CN" altLang="en-US" sz="2000">
              <a:ln w="38100">
                <a:noFill/>
              </a:ln>
              <a:solidFill>
                <a:schemeClr val="tx1">
                  <a:lumMod val="95000"/>
                  <a:lumOff val="5000"/>
                </a:schemeClr>
              </a:solidFill>
              <a:latin typeface="字制区喜脉体" panose="02000603000000000000" pitchFamily="2" charset="-122"/>
              <a:ea typeface="字制区喜脉体" panose="02000603000000000000" pitchFamily="2" charset="-122"/>
              <a:sym typeface="MiSans Light" panose="00000400000000000000" charset="-122"/>
            </a:endParaRPr>
          </a:p>
          <a:p>
            <a:pPr algn="l" defTabSz="457200"/>
            <a:endParaRPr lang="zh-CN" altLang="en-US" sz="2000">
              <a:ln w="38100">
                <a:noFill/>
              </a:ln>
              <a:solidFill>
                <a:schemeClr val="tx1">
                  <a:lumMod val="95000"/>
                  <a:lumOff val="5000"/>
                </a:schemeClr>
              </a:solidFill>
              <a:latin typeface="字制区喜脉体" panose="02000603000000000000" pitchFamily="2" charset="-122"/>
              <a:ea typeface="字制区喜脉体" panose="02000603000000000000" pitchFamily="2" charset="-122"/>
              <a:sym typeface="MiSans Light" panose="00000400000000000000" charset="-122"/>
            </a:endParaRPr>
          </a:p>
        </p:txBody>
      </p:sp>
      <p:sp>
        <p:nvSpPr>
          <p:cNvPr id="4" name="矩形 3"/>
          <p:cNvSpPr/>
          <p:nvPr>
            <p:custDataLst>
              <p:tags r:id="rId5"/>
            </p:custDataLst>
          </p:nvPr>
        </p:nvSpPr>
        <p:spPr bwMode="auto">
          <a:xfrm>
            <a:off x="180340" y="3022600"/>
            <a:ext cx="2881630" cy="398780"/>
          </a:xfrm>
          <a:prstGeom prst="rect">
            <a:avLst/>
          </a:prstGeom>
          <a:noFill/>
          <a:ln>
            <a:noFill/>
          </a:ln>
        </p:spPr>
        <p:txBody>
          <a:bodyPr wrap="square" rtlCol="0">
            <a:spAutoFit/>
          </a:bodyPr>
          <a:p>
            <a:pPr algn="l" defTabSz="457200"/>
            <a:r>
              <a:rPr lang="zh-CN" altLang="en-US" sz="2000">
                <a:ln w="38100">
                  <a:noFill/>
                </a:ln>
                <a:solidFill>
                  <a:srgbClr val="004E42"/>
                </a:solidFill>
                <a:latin typeface="方正大黑简体" panose="02010601030101010101" charset="-122"/>
                <a:ea typeface="方正大黑简体" panose="02010601030101010101" charset="-122"/>
                <a:cs typeface="方正大黑简体" panose="02010601030101010101" charset="-122"/>
                <a:sym typeface="MiSans Light" panose="00000400000000000000" charset="-122"/>
              </a:rPr>
              <a:t>（五）监督保障情况</a:t>
            </a:r>
            <a:endParaRPr lang="zh-CN" altLang="en-US" sz="2000">
              <a:ln w="38100">
                <a:noFill/>
              </a:ln>
              <a:solidFill>
                <a:schemeClr val="tx1">
                  <a:lumMod val="95000"/>
                  <a:lumOff val="5000"/>
                </a:schemeClr>
              </a:solidFill>
              <a:latin typeface="字制区喜脉体" panose="02000603000000000000" pitchFamily="2" charset="-122"/>
              <a:ea typeface="字制区喜脉体" panose="02000603000000000000" pitchFamily="2" charset="-122"/>
              <a:sym typeface="MiSans Light" panose="00000400000000000000" charset="-122"/>
            </a:endParaRPr>
          </a:p>
        </p:txBody>
      </p:sp>
      <p:sp>
        <p:nvSpPr>
          <p:cNvPr id="5" name="文本框 4"/>
          <p:cNvSpPr txBox="1"/>
          <p:nvPr>
            <p:custDataLst>
              <p:tags r:id="rId6"/>
            </p:custDataLst>
          </p:nvPr>
        </p:nvSpPr>
        <p:spPr>
          <a:xfrm>
            <a:off x="180340" y="3022600"/>
            <a:ext cx="8609965" cy="3714750"/>
          </a:xfrm>
          <a:prstGeom prst="rect">
            <a:avLst/>
          </a:prstGeom>
          <a:noFill/>
        </p:spPr>
        <p:txBody>
          <a:bodyPr wrap="square" rtlCol="0">
            <a:noAutofit/>
          </a:bodyPr>
          <a:p>
            <a:pPr indent="0" fontAlgn="auto">
              <a:lnSpc>
                <a:spcPts val="3000"/>
              </a:lnSpc>
            </a:pPr>
            <a:r>
              <a:rPr lang="en-US" altLang="zh-CN" sz="1800">
                <a:latin typeface="方正大黑简体" panose="02010601030101010101" charset="-122"/>
                <a:ea typeface="方正大黑简体" panose="02010601030101010101" charset="-122"/>
                <a:cs typeface="方正大黑简体" panose="02010601030101010101" charset="-122"/>
              </a:rPr>
              <a:t>     </a:t>
            </a:r>
            <a:endParaRPr lang="zh-CN" altLang="en-US" sz="1400">
              <a:solidFill>
                <a:srgbClr val="004E42"/>
              </a:solidFill>
              <a:latin typeface="黑体" panose="02010609060101010101" charset="-122"/>
              <a:ea typeface="黑体" panose="02010609060101010101" charset="-122"/>
              <a:cs typeface="黑体" panose="02010609060101010101" charset="-122"/>
            </a:endParaRPr>
          </a:p>
          <a:p>
            <a:pPr indent="0" fontAlgn="auto">
              <a:lnSpc>
                <a:spcPts val="3000"/>
              </a:lnSpc>
            </a:pPr>
            <a:r>
              <a:rPr lang="en-US" altLang="zh-CN" sz="1400">
                <a:solidFill>
                  <a:srgbClr val="004E42"/>
                </a:solidFill>
                <a:latin typeface="黑体" panose="02010609060101010101" charset="-122"/>
                <a:ea typeface="黑体" panose="02010609060101010101" charset="-122"/>
                <a:cs typeface="黑体" panose="02010609060101010101" charset="-122"/>
              </a:rPr>
              <a:t>    </a:t>
            </a:r>
            <a:r>
              <a:rPr lang="zh-CN" altLang="en-US" sz="1400">
                <a:solidFill>
                  <a:srgbClr val="004E42"/>
                </a:solidFill>
                <a:latin typeface="黑体" panose="02010609060101010101" charset="-122"/>
                <a:ea typeface="黑体" panose="02010609060101010101" charset="-122"/>
                <a:cs typeface="黑体" panose="02010609060101010101" charset="-122"/>
                <a:sym typeface="+mn-ea"/>
              </a:rPr>
              <a:t>一是从严落实要求。严格按照《中华人民共和国政府信息公开条例》的规定，实现定期公开常规性工作，及时公开临时性工作，持续公开固定性工作。二是进一步完善政务公开工作领导机制，建立健全局主要领导亲自抓、分管领导具体抓，相关责任科室密切配合的工作机制。2024年，我局组织全体人员接受政务公开工作培训，落实具体责任，确保政务公开信息安全准确。</a:t>
            </a:r>
            <a:endParaRPr lang="zh-CN" altLang="en-US" sz="1400">
              <a:solidFill>
                <a:srgbClr val="004E42"/>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00">
              <a:srgbClr val="FFFFFF"/>
            </a:gs>
            <a:gs pos="0">
              <a:srgbClr val="AED8FE"/>
            </a:gs>
          </a:gsLst>
          <a:lin ang="5400000" scaled="1"/>
        </a:gradFill>
        <a:effectLst/>
      </p:bgPr>
    </p:bg>
    <p:spTree>
      <p:nvGrpSpPr>
        <p:cNvPr id="1" name=""/>
        <p:cNvGrpSpPr/>
        <p:nvPr/>
      </p:nvGrpSpPr>
      <p:grpSpPr>
        <a:xfrm>
          <a:off x="0" y="0"/>
          <a:ext cx="0" cy="0"/>
          <a:chOff x="0" y="0"/>
          <a:chExt cx="0" cy="0"/>
        </a:xfrm>
      </p:grpSpPr>
      <p:sp>
        <p:nvSpPr>
          <p:cNvPr id="30" name="矩形 29"/>
          <p:cNvSpPr/>
          <p:nvPr>
            <p:custDataLst>
              <p:tags r:id="rId1"/>
            </p:custDataLst>
          </p:nvPr>
        </p:nvSpPr>
        <p:spPr>
          <a:xfrm>
            <a:off x="635" y="0"/>
            <a:ext cx="179705" cy="5143500"/>
          </a:xfrm>
          <a:prstGeom prst="rect">
            <a:avLst/>
          </a:prstGeom>
          <a:solidFill>
            <a:srgbClr val="4DC156"/>
          </a:solidFill>
          <a:ln>
            <a:solidFill>
              <a:srgbClr val="4DC15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5" name="矩形 14"/>
          <p:cNvSpPr/>
          <p:nvPr>
            <p:custDataLst>
              <p:tags r:id="rId2"/>
            </p:custDataLst>
          </p:nvPr>
        </p:nvSpPr>
        <p:spPr>
          <a:xfrm>
            <a:off x="8983980" y="0"/>
            <a:ext cx="179705" cy="5143500"/>
          </a:xfrm>
          <a:prstGeom prst="rect">
            <a:avLst/>
          </a:prstGeom>
          <a:solidFill>
            <a:srgbClr val="4DC156"/>
          </a:solidFill>
          <a:ln>
            <a:solidFill>
              <a:srgbClr val="4DC15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矩形 5"/>
          <p:cNvSpPr/>
          <p:nvPr>
            <p:custDataLst>
              <p:tags r:id="rId3"/>
            </p:custDataLst>
          </p:nvPr>
        </p:nvSpPr>
        <p:spPr bwMode="auto">
          <a:xfrm>
            <a:off x="751840" y="307975"/>
            <a:ext cx="3357880" cy="460375"/>
          </a:xfrm>
          <a:prstGeom prst="rect">
            <a:avLst/>
          </a:prstGeom>
          <a:noFill/>
          <a:ln>
            <a:noFill/>
          </a:ln>
        </p:spPr>
        <p:txBody>
          <a:bodyPr wrap="square" rtlCol="0">
            <a:spAutoFit/>
          </a:bodyPr>
          <a:p>
            <a:pPr defTabSz="457200"/>
            <a:r>
              <a:rPr lang="zh-CN" altLang="en-US" sz="2400" b="1">
                <a:ln w="38100">
                  <a:noFill/>
                </a:ln>
                <a:solidFill>
                  <a:srgbClr val="004E42"/>
                </a:solidFill>
                <a:latin typeface="方正大黑简体" panose="02010601030101010101" charset="-122"/>
                <a:ea typeface="方正大黑简体" panose="02010601030101010101" charset="-122"/>
                <a:cs typeface="方正大黑简体" panose="02010601030101010101" charset="-122"/>
                <a:sym typeface="MiSans Light" panose="00000400000000000000" charset="-122"/>
              </a:rPr>
              <a:t>主动公开政府信息情况</a:t>
            </a:r>
            <a:endParaRPr lang="zh-CN" altLang="en-US" sz="2400" b="1">
              <a:ln w="38100">
                <a:noFill/>
              </a:ln>
              <a:solidFill>
                <a:schemeClr val="tx1">
                  <a:lumMod val="95000"/>
                  <a:lumOff val="5000"/>
                </a:schemeClr>
              </a:solidFill>
              <a:latin typeface="字制区喜脉体" panose="02000603000000000000" pitchFamily="2" charset="-122"/>
              <a:ea typeface="字制区喜脉体" panose="02000603000000000000" pitchFamily="2" charset="-122"/>
              <a:sym typeface="MiSans Light" panose="00000400000000000000" charset="-122"/>
            </a:endParaRPr>
          </a:p>
        </p:txBody>
      </p:sp>
      <p:grpSp>
        <p:nvGrpSpPr>
          <p:cNvPr id="3" name="组合 2"/>
          <p:cNvGrpSpPr/>
          <p:nvPr/>
        </p:nvGrpSpPr>
        <p:grpSpPr>
          <a:xfrm>
            <a:off x="228600" y="250088"/>
            <a:ext cx="503626" cy="515823"/>
            <a:chOff x="2059691" y="1208362"/>
            <a:chExt cx="786448" cy="805495"/>
          </a:xfrm>
        </p:grpSpPr>
        <p:sp>
          <p:nvSpPr>
            <p:cNvPr id="4" name="任意多边形: 形状 3"/>
            <p:cNvSpPr/>
            <p:nvPr>
              <p:custDataLst>
                <p:tags r:id="rId4"/>
              </p:custDataLst>
            </p:nvPr>
          </p:nvSpPr>
          <p:spPr>
            <a:xfrm>
              <a:off x="2059691" y="1208362"/>
              <a:ext cx="786448" cy="805495"/>
            </a:xfrm>
            <a:custGeom>
              <a:avLst/>
              <a:gdLst>
                <a:gd name="connsiteX0" fmla="*/ 595044 w 1218222"/>
                <a:gd name="connsiteY0" fmla="*/ 0 h 1247725"/>
                <a:gd name="connsiteX1" fmla="*/ 940261 w 1218222"/>
                <a:gd name="connsiteY1" fmla="*/ 281360 h 1247725"/>
                <a:gd name="connsiteX2" fmla="*/ 943311 w 1218222"/>
                <a:gd name="connsiteY2" fmla="*/ 311615 h 1247725"/>
                <a:gd name="connsiteX3" fmla="*/ 1003007 w 1218222"/>
                <a:gd name="connsiteY3" fmla="*/ 330145 h 1247725"/>
                <a:gd name="connsiteX4" fmla="*/ 1218222 w 1218222"/>
                <a:gd name="connsiteY4" fmla="*/ 654830 h 1247725"/>
                <a:gd name="connsiteX5" fmla="*/ 936862 w 1218222"/>
                <a:gd name="connsiteY5" fmla="*/ 1000047 h 1247725"/>
                <a:gd name="connsiteX6" fmla="*/ 929578 w 1218222"/>
                <a:gd name="connsiteY6" fmla="*/ 1000781 h 1247725"/>
                <a:gd name="connsiteX7" fmla="*/ 919729 w 1218222"/>
                <a:gd name="connsiteY7" fmla="*/ 1032510 h 1247725"/>
                <a:gd name="connsiteX8" fmla="*/ 595044 w 1218222"/>
                <a:gd name="connsiteY8" fmla="*/ 1247725 h 1247725"/>
                <a:gd name="connsiteX9" fmla="*/ 270360 w 1218222"/>
                <a:gd name="connsiteY9" fmla="*/ 1032510 h 1247725"/>
                <a:gd name="connsiteX10" fmla="*/ 258035 w 1218222"/>
                <a:gd name="connsiteY10" fmla="*/ 992807 h 1247725"/>
                <a:gd name="connsiteX11" fmla="*/ 215215 w 1218222"/>
                <a:gd name="connsiteY11" fmla="*/ 979515 h 1247725"/>
                <a:gd name="connsiteX12" fmla="*/ 0 w 1218222"/>
                <a:gd name="connsiteY12" fmla="*/ 654830 h 1247725"/>
                <a:gd name="connsiteX13" fmla="*/ 215215 w 1218222"/>
                <a:gd name="connsiteY13" fmla="*/ 330145 h 1247725"/>
                <a:gd name="connsiteX14" fmla="*/ 245869 w 1218222"/>
                <a:gd name="connsiteY14" fmla="*/ 320630 h 1247725"/>
                <a:gd name="connsiteX15" fmla="*/ 249827 w 1218222"/>
                <a:gd name="connsiteY15" fmla="*/ 281360 h 1247725"/>
                <a:gd name="connsiteX16" fmla="*/ 595044 w 1218222"/>
                <a:gd name="connsiteY16" fmla="*/ 0 h 12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8222" h="1247725">
                  <a:moveTo>
                    <a:pt x="595044" y="0"/>
                  </a:moveTo>
                  <a:cubicBezTo>
                    <a:pt x="765330" y="0"/>
                    <a:pt x="907403" y="120788"/>
                    <a:pt x="940261" y="281360"/>
                  </a:cubicBezTo>
                  <a:lnTo>
                    <a:pt x="943311" y="311615"/>
                  </a:lnTo>
                  <a:lnTo>
                    <a:pt x="1003007" y="330145"/>
                  </a:lnTo>
                  <a:cubicBezTo>
                    <a:pt x="1129480" y="383639"/>
                    <a:pt x="1218222" y="508871"/>
                    <a:pt x="1218222" y="654830"/>
                  </a:cubicBezTo>
                  <a:cubicBezTo>
                    <a:pt x="1218222" y="825116"/>
                    <a:pt x="1097434" y="967189"/>
                    <a:pt x="936862" y="1000047"/>
                  </a:cubicBezTo>
                  <a:lnTo>
                    <a:pt x="929578" y="1000781"/>
                  </a:lnTo>
                  <a:lnTo>
                    <a:pt x="919729" y="1032510"/>
                  </a:lnTo>
                  <a:cubicBezTo>
                    <a:pt x="866235" y="1158983"/>
                    <a:pt x="741003" y="1247725"/>
                    <a:pt x="595044" y="1247725"/>
                  </a:cubicBezTo>
                  <a:cubicBezTo>
                    <a:pt x="449085" y="1247725"/>
                    <a:pt x="323853" y="1158983"/>
                    <a:pt x="270360" y="1032510"/>
                  </a:cubicBezTo>
                  <a:lnTo>
                    <a:pt x="258035" y="992807"/>
                  </a:lnTo>
                  <a:lnTo>
                    <a:pt x="215215" y="979515"/>
                  </a:lnTo>
                  <a:cubicBezTo>
                    <a:pt x="88742" y="926021"/>
                    <a:pt x="0" y="800789"/>
                    <a:pt x="0" y="654830"/>
                  </a:cubicBezTo>
                  <a:cubicBezTo>
                    <a:pt x="0" y="508871"/>
                    <a:pt x="88742" y="383639"/>
                    <a:pt x="215215" y="330145"/>
                  </a:cubicBezTo>
                  <a:lnTo>
                    <a:pt x="245869" y="320630"/>
                  </a:lnTo>
                  <a:lnTo>
                    <a:pt x="249827" y="281360"/>
                  </a:lnTo>
                  <a:cubicBezTo>
                    <a:pt x="282685" y="120788"/>
                    <a:pt x="424759" y="0"/>
                    <a:pt x="595044" y="0"/>
                  </a:cubicBezTo>
                  <a:close/>
                </a:path>
              </a:pathLst>
            </a:custGeom>
            <a:solidFill>
              <a:srgbClr val="4DC1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050"/>
            </a:p>
          </p:txBody>
        </p:sp>
        <p:sp>
          <p:nvSpPr>
            <p:cNvPr id="5" name="矩形 4"/>
            <p:cNvSpPr/>
            <p:nvPr>
              <p:custDataLst>
                <p:tags r:id="rId5"/>
              </p:custDataLst>
            </p:nvPr>
          </p:nvSpPr>
          <p:spPr>
            <a:xfrm>
              <a:off x="2134432" y="1362666"/>
              <a:ext cx="636963" cy="575127"/>
            </a:xfrm>
            <a:prstGeom prst="rect">
              <a:avLst/>
            </a:prstGeom>
          </p:spPr>
          <p:txBody>
            <a:bodyPr wrap="square">
              <a:spAutoFit/>
            </a:bodyPr>
            <a:p>
              <a:pPr algn="ctr"/>
              <a:r>
                <a:rPr lang="zh-CN" altLang="en-US" sz="1800">
                  <a:solidFill>
                    <a:schemeClr val="bg1"/>
                  </a:solidFill>
                  <a:latin typeface="+mj-ea"/>
                  <a:ea typeface="+mj-ea"/>
                  <a:cs typeface="+mn-ea"/>
                  <a:sym typeface="MiSans Light" panose="00000400000000000000" charset="-122"/>
                </a:rPr>
                <a:t>二</a:t>
              </a:r>
              <a:endParaRPr lang="zh-CN" altLang="en-US" sz="1800">
                <a:solidFill>
                  <a:schemeClr val="bg1"/>
                </a:solidFill>
                <a:latin typeface="+mj-ea"/>
                <a:ea typeface="+mj-ea"/>
                <a:cs typeface="+mn-ea"/>
                <a:sym typeface="MiSans Light" panose="00000400000000000000" charset="-122"/>
              </a:endParaRPr>
            </a:p>
          </p:txBody>
        </p:sp>
      </p:grpSp>
      <p:graphicFrame>
        <p:nvGraphicFramePr>
          <p:cNvPr id="2" name="表格 1"/>
          <p:cNvGraphicFramePr/>
          <p:nvPr/>
        </p:nvGraphicFramePr>
        <p:xfrm>
          <a:off x="683895" y="850265"/>
          <a:ext cx="8037195" cy="4170045"/>
        </p:xfrm>
        <a:graphic>
          <a:graphicData uri="http://schemas.openxmlformats.org/drawingml/2006/table">
            <a:tbl>
              <a:tblPr firstRow="1" bandRow="1">
                <a:tableStyleId>{5940675A-B579-460E-94D1-54222C63F5DA}</a:tableStyleId>
              </a:tblPr>
              <a:tblGrid>
                <a:gridCol w="2230755"/>
                <a:gridCol w="1954530"/>
                <a:gridCol w="2030730"/>
                <a:gridCol w="1821180"/>
              </a:tblGrid>
              <a:tr h="182880">
                <a:tc gridSpan="4">
                  <a:txBody>
                    <a:bodyPr/>
                    <a:p>
                      <a:pPr indent="0" algn="ctr">
                        <a:buNone/>
                      </a:pPr>
                      <a:r>
                        <a:rPr lang="en-US" sz="1200" b="1">
                          <a:latin typeface="黑体" panose="02010609060101010101" charset="-122"/>
                          <a:ea typeface="黑体" panose="02010609060101010101" charset="-122"/>
                          <a:cs typeface="黑体" panose="02010609060101010101" charset="-122"/>
                        </a:rPr>
                        <a:t>第二十条第（一）项</a:t>
                      </a:r>
                      <a:endParaRPr lang="en-US" altLang="en-US" sz="1200" b="1">
                        <a:latin typeface="黑体" panose="02010609060101010101" charset="-122"/>
                        <a:ea typeface="黑体" panose="02010609060101010101" charset="-122"/>
                        <a:cs typeface="黑体" panose="02010609060101010101" charset="-122"/>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06705">
                <a:tc>
                  <a:txBody>
                    <a:bodyPr/>
                    <a:p>
                      <a:pPr indent="0" algn="ctr">
                        <a:buNone/>
                      </a:pPr>
                      <a:r>
                        <a:rPr lang="en-US" sz="1200" b="1">
                          <a:latin typeface="仿宋_GB2312" charset="0"/>
                          <a:cs typeface="仿宋_GB2312" charset="0"/>
                        </a:rPr>
                        <a:t>信息内容</a:t>
                      </a:r>
                      <a:endParaRPr lang="en-US" altLang="en-US" sz="12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仿宋_GB2312" charset="0"/>
                          <a:cs typeface="仿宋_GB2312" charset="0"/>
                        </a:rPr>
                        <a:t>本年制发件数</a:t>
                      </a:r>
                      <a:endParaRPr lang="en-US" altLang="en-US" sz="12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仿宋_GB2312" charset="0"/>
                          <a:cs typeface="仿宋_GB2312" charset="0"/>
                        </a:rPr>
                        <a:t>本年废止件数</a:t>
                      </a:r>
                      <a:endParaRPr lang="en-US" altLang="en-US" sz="12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仿宋_GB2312" charset="0"/>
                          <a:cs typeface="仿宋_GB2312" charset="0"/>
                        </a:rPr>
                        <a:t>现行有效件数</a:t>
                      </a:r>
                      <a:endParaRPr lang="en-US" altLang="en-US" sz="12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6705">
                <a:tc>
                  <a:txBody>
                    <a:bodyPr/>
                    <a:p>
                      <a:pPr indent="0">
                        <a:buNone/>
                      </a:pPr>
                      <a:r>
                        <a:rPr lang="en-US" sz="1200" b="1">
                          <a:latin typeface="仿宋_GB2312" charset="0"/>
                          <a:cs typeface="仿宋_GB2312" charset="0"/>
                        </a:rPr>
                        <a:t>规章</a:t>
                      </a:r>
                      <a:endParaRPr lang="en-US" altLang="en-US" sz="12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仿宋_GB2312" charset="0"/>
                          <a:cs typeface="仿宋_GB2312" charset="0"/>
                        </a:rPr>
                        <a:t>0</a:t>
                      </a:r>
                      <a:endParaRPr lang="en-US" altLang="en-US" sz="12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仿宋_GB2312" charset="0"/>
                          <a:cs typeface="仿宋_GB2312" charset="0"/>
                        </a:rPr>
                        <a:t>0</a:t>
                      </a:r>
                      <a:endParaRPr lang="en-US" altLang="en-US" sz="12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仿宋_GB2312" charset="0"/>
                          <a:cs typeface="仿宋_GB2312" charset="0"/>
                        </a:rPr>
                        <a:t>0</a:t>
                      </a:r>
                      <a:endParaRPr lang="en-US" altLang="en-US" sz="12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6705">
                <a:tc>
                  <a:txBody>
                    <a:bodyPr/>
                    <a:p>
                      <a:pPr indent="0">
                        <a:buNone/>
                      </a:pPr>
                      <a:r>
                        <a:rPr lang="en-US" sz="1200" b="1">
                          <a:latin typeface="仿宋_GB2312" charset="0"/>
                          <a:cs typeface="仿宋_GB2312" charset="0"/>
                        </a:rPr>
                        <a:t>行政规范性文件</a:t>
                      </a:r>
                      <a:endParaRPr lang="en-US" altLang="en-US" sz="12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仿宋_GB2312" charset="0"/>
                          <a:cs typeface="仿宋_GB2312" charset="0"/>
                        </a:rPr>
                        <a:t>0</a:t>
                      </a:r>
                      <a:endParaRPr lang="en-US" altLang="en-US" sz="12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仿宋_GB2312" charset="0"/>
                          <a:cs typeface="仿宋_GB2312" charset="0"/>
                        </a:rPr>
                        <a:t>0</a:t>
                      </a:r>
                      <a:endParaRPr lang="en-US" altLang="en-US" sz="12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仿宋_GB2312" charset="0"/>
                          <a:cs typeface="仿宋_GB2312" charset="0"/>
                        </a:rPr>
                        <a:t>0</a:t>
                      </a:r>
                      <a:endParaRPr lang="en-US" altLang="en-US" sz="12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6705">
                <a:tc gridSpan="4">
                  <a:txBody>
                    <a:bodyPr/>
                    <a:p>
                      <a:pPr indent="0" algn="ctr">
                        <a:buNone/>
                      </a:pPr>
                      <a:r>
                        <a:rPr lang="en-US" sz="1200" b="1">
                          <a:latin typeface="黑体" panose="02010609060101010101" charset="-122"/>
                          <a:ea typeface="黑体" panose="02010609060101010101" charset="-122"/>
                          <a:cs typeface="黑体" panose="02010609060101010101" charset="-122"/>
                        </a:rPr>
                        <a:t>第二十条第（五）项</a:t>
                      </a:r>
                      <a:endParaRPr lang="en-US" altLang="en-US" sz="1200" b="1">
                        <a:latin typeface="黑体" panose="02010609060101010101" charset="-122"/>
                        <a:ea typeface="黑体" panose="02010609060101010101" charset="-122"/>
                        <a:cs typeface="黑体" panose="02010609060101010101" charset="-122"/>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06705">
                <a:tc>
                  <a:txBody>
                    <a:bodyPr/>
                    <a:p>
                      <a:pPr indent="0" algn="ctr">
                        <a:buNone/>
                      </a:pPr>
                      <a:r>
                        <a:rPr lang="en-US" sz="1200" b="1">
                          <a:latin typeface="仿宋_GB2312" charset="0"/>
                          <a:cs typeface="仿宋_GB2312" charset="0"/>
                        </a:rPr>
                        <a:t>信息内容</a:t>
                      </a:r>
                      <a:endParaRPr lang="en-US" altLang="en-US" sz="12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indent="0" algn="ctr">
                        <a:buNone/>
                      </a:pPr>
                      <a:r>
                        <a:rPr lang="en-US" sz="1200" b="1">
                          <a:latin typeface="仿宋_GB2312" charset="0"/>
                          <a:cs typeface="仿宋_GB2312" charset="0"/>
                        </a:rPr>
                        <a:t>本年处理决定数量</a:t>
                      </a:r>
                      <a:endParaRPr lang="en-US" altLang="en-US" sz="12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06705">
                <a:tc>
                  <a:txBody>
                    <a:bodyPr/>
                    <a:p>
                      <a:pPr indent="0">
                        <a:buNone/>
                      </a:pPr>
                      <a:r>
                        <a:rPr lang="en-US" sz="1200" b="1">
                          <a:latin typeface="仿宋_GB2312" charset="0"/>
                          <a:cs typeface="仿宋_GB2312" charset="0"/>
                        </a:rPr>
                        <a:t>行政许可</a:t>
                      </a:r>
                      <a:endParaRPr lang="en-US" altLang="en-US" sz="12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indent="0" algn="ctr">
                        <a:buNone/>
                      </a:pPr>
                      <a:r>
                        <a:rPr lang="en-US" sz="1200" b="1">
                          <a:latin typeface="仿宋_GB2312" charset="0"/>
                          <a:cs typeface="仿宋_GB2312" charset="0"/>
                        </a:rPr>
                        <a:t>48</a:t>
                      </a:r>
                      <a:endParaRPr lang="en-US" altLang="en-US" sz="12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06705">
                <a:tc gridSpan="4">
                  <a:txBody>
                    <a:bodyPr/>
                    <a:p>
                      <a:pPr indent="0" algn="ctr">
                        <a:buNone/>
                      </a:pPr>
                      <a:r>
                        <a:rPr lang="en-US" sz="1200" b="1">
                          <a:latin typeface="黑体" panose="02010609060101010101" charset="-122"/>
                          <a:ea typeface="黑体" panose="02010609060101010101" charset="-122"/>
                          <a:cs typeface="黑体" panose="02010609060101010101" charset="-122"/>
                        </a:rPr>
                        <a:t>第二十条第（六）项</a:t>
                      </a:r>
                      <a:endParaRPr lang="en-US" altLang="en-US" sz="1200" b="1">
                        <a:latin typeface="黑体" panose="02010609060101010101" charset="-122"/>
                        <a:ea typeface="黑体" panose="02010609060101010101" charset="-122"/>
                        <a:cs typeface="黑体" panose="02010609060101010101" charset="-122"/>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06705">
                <a:tc>
                  <a:txBody>
                    <a:bodyPr/>
                    <a:p>
                      <a:pPr indent="0" algn="ctr">
                        <a:buNone/>
                      </a:pPr>
                      <a:r>
                        <a:rPr lang="en-US" sz="1200" b="1">
                          <a:latin typeface="仿宋_GB2312" charset="0"/>
                          <a:cs typeface="仿宋_GB2312" charset="0"/>
                        </a:rPr>
                        <a:t>信息内容</a:t>
                      </a:r>
                      <a:endParaRPr lang="en-US" altLang="en-US" sz="12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indent="0" algn="ctr">
                        <a:buNone/>
                      </a:pPr>
                      <a:r>
                        <a:rPr lang="en-US" sz="1200" b="1">
                          <a:latin typeface="仿宋_GB2312" charset="0"/>
                          <a:cs typeface="仿宋_GB2312" charset="0"/>
                        </a:rPr>
                        <a:t>本年处理决定数量</a:t>
                      </a:r>
                      <a:endParaRPr lang="en-US" altLang="en-US" sz="12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06705">
                <a:tc>
                  <a:txBody>
                    <a:bodyPr/>
                    <a:p>
                      <a:pPr indent="0">
                        <a:buNone/>
                      </a:pPr>
                      <a:r>
                        <a:rPr lang="en-US" sz="1200" b="1">
                          <a:latin typeface="仿宋_GB2312" charset="0"/>
                          <a:cs typeface="仿宋_GB2312" charset="0"/>
                        </a:rPr>
                        <a:t>行政处罚</a:t>
                      </a:r>
                      <a:endParaRPr lang="en-US" altLang="en-US" sz="12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indent="0" algn="ctr">
                        <a:buNone/>
                      </a:pPr>
                      <a:r>
                        <a:rPr lang="en-US" sz="1200" b="1">
                          <a:latin typeface="仿宋_GB2312" charset="0"/>
                          <a:cs typeface="仿宋_GB2312" charset="0"/>
                        </a:rPr>
                        <a:t>18</a:t>
                      </a:r>
                      <a:endParaRPr lang="en-US" altLang="en-US" sz="12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06705">
                <a:tc>
                  <a:txBody>
                    <a:bodyPr/>
                    <a:p>
                      <a:pPr indent="0">
                        <a:buNone/>
                      </a:pPr>
                      <a:r>
                        <a:rPr lang="en-US" sz="1200" b="1">
                          <a:latin typeface="仿宋_GB2312" charset="0"/>
                          <a:cs typeface="仿宋_GB2312" charset="0"/>
                        </a:rPr>
                        <a:t>行政强制</a:t>
                      </a:r>
                      <a:endParaRPr lang="en-US" altLang="en-US" sz="12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indent="0" algn="ctr">
                        <a:buNone/>
                      </a:pPr>
                      <a:r>
                        <a:rPr lang="en-US" sz="1200" b="1">
                          <a:latin typeface="仿宋_GB2312" charset="0"/>
                          <a:cs typeface="仿宋_GB2312" charset="0"/>
                        </a:rPr>
                        <a:t>2</a:t>
                      </a:r>
                      <a:endParaRPr lang="en-US" altLang="en-US" sz="12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06705">
                <a:tc gridSpan="4">
                  <a:txBody>
                    <a:bodyPr/>
                    <a:p>
                      <a:pPr indent="0" algn="ctr">
                        <a:buNone/>
                      </a:pPr>
                      <a:r>
                        <a:rPr lang="en-US" sz="1200" b="1">
                          <a:latin typeface="黑体" panose="02010609060101010101" charset="-122"/>
                          <a:ea typeface="黑体" panose="02010609060101010101" charset="-122"/>
                          <a:cs typeface="黑体" panose="02010609060101010101" charset="-122"/>
                        </a:rPr>
                        <a:t>第二十条第（八）项</a:t>
                      </a:r>
                      <a:endParaRPr lang="en-US" altLang="en-US" sz="1200" b="1">
                        <a:latin typeface="黑体" panose="02010609060101010101" charset="-122"/>
                        <a:ea typeface="黑体" panose="02010609060101010101" charset="-122"/>
                        <a:cs typeface="黑体" panose="02010609060101010101" charset="-122"/>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06705">
                <a:tc>
                  <a:txBody>
                    <a:bodyPr/>
                    <a:p>
                      <a:pPr indent="0" algn="ctr">
                        <a:buNone/>
                      </a:pPr>
                      <a:r>
                        <a:rPr lang="en-US" sz="1200" b="1">
                          <a:latin typeface="仿宋_GB2312" charset="0"/>
                          <a:cs typeface="仿宋_GB2312" charset="0"/>
                        </a:rPr>
                        <a:t>信息内容</a:t>
                      </a:r>
                      <a:endParaRPr lang="en-US" altLang="en-US" sz="12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indent="0" algn="ctr">
                        <a:buNone/>
                      </a:pPr>
                      <a:r>
                        <a:rPr lang="en-US" sz="1200" b="1">
                          <a:latin typeface="仿宋_GB2312" charset="0"/>
                          <a:cs typeface="仿宋_GB2312" charset="0"/>
                        </a:rPr>
                        <a:t>本年收费金额（单位：万元）</a:t>
                      </a:r>
                      <a:endParaRPr lang="en-US" altLang="en-US" sz="12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06705">
                <a:tc>
                  <a:txBody>
                    <a:bodyPr/>
                    <a:p>
                      <a:pPr indent="0">
                        <a:buNone/>
                      </a:pPr>
                      <a:r>
                        <a:rPr lang="en-US" sz="1200" b="1">
                          <a:latin typeface="仿宋_GB2312" charset="0"/>
                          <a:cs typeface="仿宋_GB2312" charset="0"/>
                        </a:rPr>
                        <a:t>行政事业性收费</a:t>
                      </a:r>
                      <a:endParaRPr lang="en-US" altLang="en-US" sz="12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indent="0" algn="ctr">
                        <a:buNone/>
                      </a:pPr>
                      <a:r>
                        <a:rPr lang="en-US" sz="1200" b="1">
                          <a:latin typeface="仿宋_GB2312" charset="0"/>
                          <a:cs typeface="仿宋_GB2312" charset="0"/>
                        </a:rPr>
                        <a:t>0</a:t>
                      </a:r>
                      <a:endParaRPr lang="en-US" altLang="en-US" sz="12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00">
              <a:srgbClr val="FFFFFF"/>
            </a:gs>
            <a:gs pos="0">
              <a:srgbClr val="AED8FE"/>
            </a:gs>
          </a:gsLst>
          <a:lin ang="5400000" scaled="1"/>
        </a:gradFill>
        <a:effectLst/>
      </p:bgPr>
    </p:bg>
    <p:spTree>
      <p:nvGrpSpPr>
        <p:cNvPr id="1" name=""/>
        <p:cNvGrpSpPr/>
        <p:nvPr/>
      </p:nvGrpSpPr>
      <p:grpSpPr>
        <a:xfrm>
          <a:off x="0" y="0"/>
          <a:ext cx="0" cy="0"/>
          <a:chOff x="0" y="0"/>
          <a:chExt cx="0" cy="0"/>
        </a:xfrm>
      </p:grpSpPr>
      <p:sp>
        <p:nvSpPr>
          <p:cNvPr id="30" name="矩形 29"/>
          <p:cNvSpPr/>
          <p:nvPr>
            <p:custDataLst>
              <p:tags r:id="rId1"/>
            </p:custDataLst>
          </p:nvPr>
        </p:nvSpPr>
        <p:spPr>
          <a:xfrm>
            <a:off x="635" y="0"/>
            <a:ext cx="179705" cy="5143500"/>
          </a:xfrm>
          <a:prstGeom prst="rect">
            <a:avLst/>
          </a:prstGeom>
          <a:solidFill>
            <a:srgbClr val="4DC156"/>
          </a:solidFill>
          <a:ln>
            <a:solidFill>
              <a:srgbClr val="4DC15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5" name="矩形 14"/>
          <p:cNvSpPr/>
          <p:nvPr>
            <p:custDataLst>
              <p:tags r:id="rId2"/>
            </p:custDataLst>
          </p:nvPr>
        </p:nvSpPr>
        <p:spPr>
          <a:xfrm>
            <a:off x="8983980" y="0"/>
            <a:ext cx="179705" cy="5143500"/>
          </a:xfrm>
          <a:prstGeom prst="rect">
            <a:avLst/>
          </a:prstGeom>
          <a:solidFill>
            <a:srgbClr val="4DC156"/>
          </a:solidFill>
          <a:ln>
            <a:solidFill>
              <a:srgbClr val="4DC15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矩形 5"/>
          <p:cNvSpPr/>
          <p:nvPr>
            <p:custDataLst>
              <p:tags r:id="rId3"/>
            </p:custDataLst>
          </p:nvPr>
        </p:nvSpPr>
        <p:spPr bwMode="auto">
          <a:xfrm>
            <a:off x="751840" y="307975"/>
            <a:ext cx="4890135" cy="460375"/>
          </a:xfrm>
          <a:prstGeom prst="rect">
            <a:avLst/>
          </a:prstGeom>
          <a:noFill/>
          <a:ln>
            <a:noFill/>
          </a:ln>
        </p:spPr>
        <p:txBody>
          <a:bodyPr wrap="square" rtlCol="0">
            <a:spAutoFit/>
          </a:bodyPr>
          <a:p>
            <a:pPr defTabSz="457200"/>
            <a:r>
              <a:rPr lang="zh-CN" altLang="en-US" sz="2400" b="1">
                <a:ln w="38100">
                  <a:noFill/>
                </a:ln>
                <a:solidFill>
                  <a:srgbClr val="004E42"/>
                </a:solidFill>
                <a:latin typeface="方正大黑简体" panose="02010601030101010101" charset="-122"/>
                <a:ea typeface="方正大黑简体" panose="02010601030101010101" charset="-122"/>
                <a:cs typeface="方正大黑简体" panose="02010601030101010101" charset="-122"/>
                <a:sym typeface="MiSans Light" panose="00000400000000000000" charset="-122"/>
              </a:rPr>
              <a:t>收到和处理政府信息公开申请情况</a:t>
            </a:r>
            <a:endParaRPr lang="zh-CN" altLang="en-US" sz="2400" b="1">
              <a:ln w="38100">
                <a:noFill/>
              </a:ln>
              <a:solidFill>
                <a:srgbClr val="004E42"/>
              </a:solidFill>
              <a:latin typeface="方正大黑简体" panose="02010601030101010101" charset="-122"/>
              <a:ea typeface="方正大黑简体" panose="02010601030101010101" charset="-122"/>
              <a:cs typeface="方正大黑简体" panose="02010601030101010101" charset="-122"/>
              <a:sym typeface="MiSans Light" panose="00000400000000000000" charset="-122"/>
            </a:endParaRPr>
          </a:p>
        </p:txBody>
      </p:sp>
      <p:grpSp>
        <p:nvGrpSpPr>
          <p:cNvPr id="3" name="组合 2"/>
          <p:cNvGrpSpPr/>
          <p:nvPr/>
        </p:nvGrpSpPr>
        <p:grpSpPr>
          <a:xfrm>
            <a:off x="228600" y="250088"/>
            <a:ext cx="503626" cy="515823"/>
            <a:chOff x="2059691" y="1208362"/>
            <a:chExt cx="786448" cy="805495"/>
          </a:xfrm>
        </p:grpSpPr>
        <p:sp>
          <p:nvSpPr>
            <p:cNvPr id="4" name="任意多边形: 形状 3"/>
            <p:cNvSpPr/>
            <p:nvPr>
              <p:custDataLst>
                <p:tags r:id="rId4"/>
              </p:custDataLst>
            </p:nvPr>
          </p:nvSpPr>
          <p:spPr>
            <a:xfrm>
              <a:off x="2059691" y="1208362"/>
              <a:ext cx="786448" cy="805495"/>
            </a:xfrm>
            <a:custGeom>
              <a:avLst/>
              <a:gdLst>
                <a:gd name="connsiteX0" fmla="*/ 595044 w 1218222"/>
                <a:gd name="connsiteY0" fmla="*/ 0 h 1247725"/>
                <a:gd name="connsiteX1" fmla="*/ 940261 w 1218222"/>
                <a:gd name="connsiteY1" fmla="*/ 281360 h 1247725"/>
                <a:gd name="connsiteX2" fmla="*/ 943311 w 1218222"/>
                <a:gd name="connsiteY2" fmla="*/ 311615 h 1247725"/>
                <a:gd name="connsiteX3" fmla="*/ 1003007 w 1218222"/>
                <a:gd name="connsiteY3" fmla="*/ 330145 h 1247725"/>
                <a:gd name="connsiteX4" fmla="*/ 1218222 w 1218222"/>
                <a:gd name="connsiteY4" fmla="*/ 654830 h 1247725"/>
                <a:gd name="connsiteX5" fmla="*/ 936862 w 1218222"/>
                <a:gd name="connsiteY5" fmla="*/ 1000047 h 1247725"/>
                <a:gd name="connsiteX6" fmla="*/ 929578 w 1218222"/>
                <a:gd name="connsiteY6" fmla="*/ 1000781 h 1247725"/>
                <a:gd name="connsiteX7" fmla="*/ 919729 w 1218222"/>
                <a:gd name="connsiteY7" fmla="*/ 1032510 h 1247725"/>
                <a:gd name="connsiteX8" fmla="*/ 595044 w 1218222"/>
                <a:gd name="connsiteY8" fmla="*/ 1247725 h 1247725"/>
                <a:gd name="connsiteX9" fmla="*/ 270360 w 1218222"/>
                <a:gd name="connsiteY9" fmla="*/ 1032510 h 1247725"/>
                <a:gd name="connsiteX10" fmla="*/ 258035 w 1218222"/>
                <a:gd name="connsiteY10" fmla="*/ 992807 h 1247725"/>
                <a:gd name="connsiteX11" fmla="*/ 215215 w 1218222"/>
                <a:gd name="connsiteY11" fmla="*/ 979515 h 1247725"/>
                <a:gd name="connsiteX12" fmla="*/ 0 w 1218222"/>
                <a:gd name="connsiteY12" fmla="*/ 654830 h 1247725"/>
                <a:gd name="connsiteX13" fmla="*/ 215215 w 1218222"/>
                <a:gd name="connsiteY13" fmla="*/ 330145 h 1247725"/>
                <a:gd name="connsiteX14" fmla="*/ 245869 w 1218222"/>
                <a:gd name="connsiteY14" fmla="*/ 320630 h 1247725"/>
                <a:gd name="connsiteX15" fmla="*/ 249827 w 1218222"/>
                <a:gd name="connsiteY15" fmla="*/ 281360 h 1247725"/>
                <a:gd name="connsiteX16" fmla="*/ 595044 w 1218222"/>
                <a:gd name="connsiteY16" fmla="*/ 0 h 12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8222" h="1247725">
                  <a:moveTo>
                    <a:pt x="595044" y="0"/>
                  </a:moveTo>
                  <a:cubicBezTo>
                    <a:pt x="765330" y="0"/>
                    <a:pt x="907403" y="120788"/>
                    <a:pt x="940261" y="281360"/>
                  </a:cubicBezTo>
                  <a:lnTo>
                    <a:pt x="943311" y="311615"/>
                  </a:lnTo>
                  <a:lnTo>
                    <a:pt x="1003007" y="330145"/>
                  </a:lnTo>
                  <a:cubicBezTo>
                    <a:pt x="1129480" y="383639"/>
                    <a:pt x="1218222" y="508871"/>
                    <a:pt x="1218222" y="654830"/>
                  </a:cubicBezTo>
                  <a:cubicBezTo>
                    <a:pt x="1218222" y="825116"/>
                    <a:pt x="1097434" y="967189"/>
                    <a:pt x="936862" y="1000047"/>
                  </a:cubicBezTo>
                  <a:lnTo>
                    <a:pt x="929578" y="1000781"/>
                  </a:lnTo>
                  <a:lnTo>
                    <a:pt x="919729" y="1032510"/>
                  </a:lnTo>
                  <a:cubicBezTo>
                    <a:pt x="866235" y="1158983"/>
                    <a:pt x="741003" y="1247725"/>
                    <a:pt x="595044" y="1247725"/>
                  </a:cubicBezTo>
                  <a:cubicBezTo>
                    <a:pt x="449085" y="1247725"/>
                    <a:pt x="323853" y="1158983"/>
                    <a:pt x="270360" y="1032510"/>
                  </a:cubicBezTo>
                  <a:lnTo>
                    <a:pt x="258035" y="992807"/>
                  </a:lnTo>
                  <a:lnTo>
                    <a:pt x="215215" y="979515"/>
                  </a:lnTo>
                  <a:cubicBezTo>
                    <a:pt x="88742" y="926021"/>
                    <a:pt x="0" y="800789"/>
                    <a:pt x="0" y="654830"/>
                  </a:cubicBezTo>
                  <a:cubicBezTo>
                    <a:pt x="0" y="508871"/>
                    <a:pt x="88742" y="383639"/>
                    <a:pt x="215215" y="330145"/>
                  </a:cubicBezTo>
                  <a:lnTo>
                    <a:pt x="245869" y="320630"/>
                  </a:lnTo>
                  <a:lnTo>
                    <a:pt x="249827" y="281360"/>
                  </a:lnTo>
                  <a:cubicBezTo>
                    <a:pt x="282685" y="120788"/>
                    <a:pt x="424759" y="0"/>
                    <a:pt x="595044" y="0"/>
                  </a:cubicBezTo>
                  <a:close/>
                </a:path>
              </a:pathLst>
            </a:custGeom>
            <a:solidFill>
              <a:srgbClr val="4DC1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050"/>
            </a:p>
          </p:txBody>
        </p:sp>
        <p:sp>
          <p:nvSpPr>
            <p:cNvPr id="5" name="矩形 4"/>
            <p:cNvSpPr/>
            <p:nvPr>
              <p:custDataLst>
                <p:tags r:id="rId5"/>
              </p:custDataLst>
            </p:nvPr>
          </p:nvSpPr>
          <p:spPr>
            <a:xfrm>
              <a:off x="2134432" y="1362666"/>
              <a:ext cx="636963" cy="575127"/>
            </a:xfrm>
            <a:prstGeom prst="rect">
              <a:avLst/>
            </a:prstGeom>
          </p:spPr>
          <p:txBody>
            <a:bodyPr wrap="square">
              <a:spAutoFit/>
            </a:bodyPr>
            <a:p>
              <a:pPr algn="ctr"/>
              <a:r>
                <a:rPr lang="zh-CN" altLang="en-US" sz="1800">
                  <a:solidFill>
                    <a:schemeClr val="bg1"/>
                  </a:solidFill>
                  <a:latin typeface="+mj-ea"/>
                  <a:ea typeface="+mj-ea"/>
                  <a:cs typeface="+mn-ea"/>
                  <a:sym typeface="MiSans Light" panose="00000400000000000000" charset="-122"/>
                </a:rPr>
                <a:t>三</a:t>
              </a:r>
              <a:endParaRPr lang="zh-CN" altLang="en-US" sz="1800">
                <a:solidFill>
                  <a:schemeClr val="bg1"/>
                </a:solidFill>
                <a:latin typeface="+mj-ea"/>
                <a:ea typeface="+mj-ea"/>
                <a:cs typeface="+mn-ea"/>
                <a:sym typeface="MiSans Light" panose="00000400000000000000" charset="-122"/>
              </a:endParaRPr>
            </a:p>
          </p:txBody>
        </p:sp>
      </p:grpSp>
      <p:graphicFrame>
        <p:nvGraphicFramePr>
          <p:cNvPr id="7" name="表格 6"/>
          <p:cNvGraphicFramePr/>
          <p:nvPr/>
        </p:nvGraphicFramePr>
        <p:xfrm>
          <a:off x="597535" y="831850"/>
          <a:ext cx="7948930" cy="4139565"/>
        </p:xfrm>
        <a:graphic>
          <a:graphicData uri="http://schemas.openxmlformats.org/drawingml/2006/table">
            <a:tbl>
              <a:tblPr firstRow="1" bandRow="1">
                <a:tableStyleId>{5940675A-B579-460E-94D1-54222C63F5DA}</a:tableStyleId>
              </a:tblPr>
              <a:tblGrid>
                <a:gridCol w="693420"/>
                <a:gridCol w="848360"/>
                <a:gridCol w="2595880"/>
                <a:gridCol w="712470"/>
                <a:gridCol w="541020"/>
                <a:gridCol w="531495"/>
                <a:gridCol w="539115"/>
                <a:gridCol w="514985"/>
                <a:gridCol w="502920"/>
                <a:gridCol w="469265"/>
              </a:tblGrid>
              <a:tr h="222250">
                <a:tc gridSpan="3">
                  <a:txBody>
                    <a:bodyPr/>
                    <a:p>
                      <a:pPr indent="0" algn="ctr">
                        <a:buNone/>
                      </a:pPr>
                      <a:r>
                        <a:rPr lang="en-US" sz="700" b="1">
                          <a:latin typeface="黑体" panose="02010609060101010101" charset="-122"/>
                          <a:ea typeface="黑体" panose="02010609060101010101" charset="-122"/>
                          <a:cs typeface="黑体" panose="02010609060101010101" charset="-122"/>
                        </a:rPr>
                        <a:t>（本列数据的勾稽关系为：第一项加第二项之和，等于第三项加第四项之和）</a:t>
                      </a:r>
                      <a:endParaRPr lang="en-US" altLang="en-US" sz="700" b="1">
                        <a:latin typeface="黑体" panose="02010609060101010101" charset="-122"/>
                        <a:ea typeface="黑体" panose="02010609060101010101" charset="-122"/>
                        <a:cs typeface="黑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7">
                  <a:txBody>
                    <a:bodyPr/>
                    <a:p>
                      <a:pPr indent="0" algn="ctr">
                        <a:buNone/>
                      </a:pPr>
                      <a:r>
                        <a:rPr lang="en-US" sz="700" b="1">
                          <a:latin typeface="黑体" panose="02010609060101010101" charset="-122"/>
                          <a:ea typeface="黑体" panose="02010609060101010101" charset="-122"/>
                          <a:cs typeface="黑体" panose="02010609060101010101" charset="-122"/>
                        </a:rPr>
                        <a:t>申请人情况</a:t>
                      </a:r>
                      <a:endParaRPr lang="en-US" altLang="en-US" sz="700" b="1">
                        <a:latin typeface="黑体" panose="02010609060101010101" charset="-122"/>
                        <a:ea typeface="黑体" panose="02010609060101010101" charset="-122"/>
                        <a:cs typeface="黑体" panose="02010609060101010101" charset="-122"/>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22250">
                <a:tc gridSpan="3">
                  <a:txBody>
                    <a:bodyPr/>
                    <a:p>
                      <a:pPr indent="0" algn="ctr">
                        <a:buNone/>
                      </a:pPr>
                      <a:r>
                        <a:rPr lang="en-US" sz="700" b="1">
                          <a:latin typeface="黑体" panose="02010609060101010101" charset="-122"/>
                          <a:ea typeface="黑体" panose="02010609060101010101" charset="-122"/>
                          <a:cs typeface="黑体" panose="02010609060101010101" charset="-122"/>
                        </a:rPr>
                        <a:t> </a:t>
                      </a:r>
                      <a:endParaRPr lang="en-US" altLang="en-US" sz="700" b="1">
                        <a:latin typeface="黑体" panose="02010609060101010101" charset="-122"/>
                        <a:ea typeface="黑体" panose="02010609060101010101" charset="-122"/>
                        <a:cs typeface="黑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700" b="1">
                          <a:latin typeface="黑体" panose="02010609060101010101" charset="-122"/>
                          <a:ea typeface="黑体" panose="02010609060101010101" charset="-122"/>
                          <a:cs typeface="黑体" panose="02010609060101010101" charset="-122"/>
                        </a:rPr>
                        <a:t>自然人</a:t>
                      </a:r>
                      <a:endParaRPr lang="en-US" altLang="en-US" sz="700" b="1">
                        <a:latin typeface="黑体" panose="02010609060101010101" charset="-122"/>
                        <a:ea typeface="黑体" panose="02010609060101010101" charset="-122"/>
                        <a:cs typeface="黑体" panose="02010609060101010101" charset="-122"/>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5">
                  <a:txBody>
                    <a:bodyPr/>
                    <a:p>
                      <a:pPr indent="0" algn="ctr">
                        <a:buNone/>
                      </a:pPr>
                      <a:r>
                        <a:rPr lang="en-US" sz="700" b="1">
                          <a:latin typeface="黑体" panose="02010609060101010101" charset="-122"/>
                          <a:ea typeface="黑体" panose="02010609060101010101" charset="-122"/>
                          <a:cs typeface="黑体" panose="02010609060101010101" charset="-122"/>
                        </a:rPr>
                        <a:t>法人或其他组织</a:t>
                      </a:r>
                      <a:endParaRPr lang="en-US" altLang="en-US" sz="700" b="1">
                        <a:latin typeface="黑体" panose="02010609060101010101" charset="-122"/>
                        <a:ea typeface="黑体" panose="02010609060101010101" charset="-122"/>
                        <a:cs typeface="黑体" panose="02010609060101010101" charset="-122"/>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700" b="1">
                          <a:latin typeface="黑体" panose="02010609060101010101" charset="-122"/>
                          <a:ea typeface="黑体" panose="02010609060101010101" charset="-122"/>
                          <a:cs typeface="黑体" panose="02010609060101010101" charset="-122"/>
                        </a:rPr>
                        <a:t>总计</a:t>
                      </a:r>
                      <a:endParaRPr lang="en-US" altLang="en-US" sz="700" b="1">
                        <a:latin typeface="黑体" panose="02010609060101010101" charset="-122"/>
                        <a:ea typeface="黑体" panose="02010609060101010101" charset="-122"/>
                        <a:cs typeface="黑体" panose="02010609060101010101" charset="-122"/>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4010">
                <a:tc gridSpan="3">
                  <a:txBody>
                    <a:bodyPr/>
                    <a:p>
                      <a:pPr indent="0">
                        <a:buNone/>
                      </a:pPr>
                      <a:r>
                        <a:rPr lang="en-US" sz="700" b="1">
                          <a:latin typeface="仿宋_GB2312" charset="0"/>
                          <a:cs typeface="仿宋_GB2312" charset="0"/>
                        </a:rPr>
                        <a:t> </a:t>
                      </a:r>
                      <a:endParaRPr lang="en-US" altLang="en-US" sz="700" b="1">
                        <a:latin typeface="仿宋_GB2312" charset="0"/>
                        <a:ea typeface="仿宋_GB2312" charset="0"/>
                        <a:cs typeface="仿宋_GB2312"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700" b="1">
                          <a:latin typeface="仿宋_GB2312" charset="0"/>
                          <a:cs typeface="仿宋_GB2312" charset="0"/>
                        </a:rPr>
                        <a:t> </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黑体" panose="02010609060101010101" charset="-122"/>
                          <a:ea typeface="黑体" panose="02010609060101010101" charset="-122"/>
                          <a:cs typeface="黑体" panose="02010609060101010101" charset="-122"/>
                        </a:rPr>
                        <a:t>商业企业</a:t>
                      </a:r>
                      <a:endParaRPr lang="en-US" altLang="en-US" sz="700" b="1">
                        <a:latin typeface="黑体" panose="02010609060101010101" charset="-122"/>
                        <a:ea typeface="黑体" panose="02010609060101010101" charset="-122"/>
                        <a:cs typeface="黑体" panose="02010609060101010101" charset="-122"/>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黑体" panose="02010609060101010101" charset="-122"/>
                          <a:ea typeface="黑体" panose="02010609060101010101" charset="-122"/>
                          <a:cs typeface="黑体" panose="02010609060101010101" charset="-122"/>
                        </a:rPr>
                        <a:t>科研机构</a:t>
                      </a:r>
                      <a:endParaRPr lang="en-US" altLang="en-US" sz="700" b="1">
                        <a:latin typeface="黑体" panose="02010609060101010101" charset="-122"/>
                        <a:ea typeface="黑体" panose="02010609060101010101" charset="-122"/>
                        <a:cs typeface="黑体" panose="02010609060101010101" charset="-122"/>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黑体" panose="02010609060101010101" charset="-122"/>
                          <a:ea typeface="黑体" panose="02010609060101010101" charset="-122"/>
                          <a:cs typeface="黑体" panose="02010609060101010101" charset="-122"/>
                        </a:rPr>
                        <a:t>社会公益组织</a:t>
                      </a:r>
                      <a:endParaRPr lang="en-US" altLang="en-US" sz="700" b="1">
                        <a:latin typeface="黑体" panose="02010609060101010101" charset="-122"/>
                        <a:ea typeface="黑体" panose="02010609060101010101" charset="-122"/>
                        <a:cs typeface="黑体" panose="02010609060101010101" charset="-122"/>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黑体" panose="02010609060101010101" charset="-122"/>
                          <a:ea typeface="黑体" panose="02010609060101010101" charset="-122"/>
                          <a:cs typeface="黑体" panose="02010609060101010101" charset="-122"/>
                        </a:rPr>
                        <a:t>法律服务机构</a:t>
                      </a:r>
                      <a:endParaRPr lang="en-US" altLang="en-US" sz="700" b="1">
                        <a:latin typeface="黑体" panose="02010609060101010101" charset="-122"/>
                        <a:ea typeface="黑体" panose="02010609060101010101" charset="-122"/>
                        <a:cs typeface="黑体" panose="02010609060101010101" charset="-122"/>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黑体" panose="02010609060101010101" charset="-122"/>
                          <a:ea typeface="黑体" panose="02010609060101010101" charset="-122"/>
                          <a:cs typeface="黑体" panose="02010609060101010101" charset="-122"/>
                        </a:rPr>
                        <a:t>其他</a:t>
                      </a:r>
                      <a:endParaRPr lang="en-US" altLang="en-US" sz="700" b="1">
                        <a:latin typeface="黑体" panose="02010609060101010101" charset="-122"/>
                        <a:ea typeface="黑体" panose="02010609060101010101" charset="-122"/>
                        <a:cs typeface="黑体" panose="02010609060101010101" charset="-122"/>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700" b="1">
                          <a:latin typeface="仿宋_GB2312" charset="0"/>
                          <a:cs typeface="仿宋_GB2312" charset="0"/>
                        </a:rPr>
                        <a:t> </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3675">
                <a:tc gridSpan="3">
                  <a:txBody>
                    <a:bodyPr/>
                    <a:p>
                      <a:pPr indent="0">
                        <a:buNone/>
                      </a:pPr>
                      <a:r>
                        <a:rPr lang="en-US" sz="700" b="1">
                          <a:latin typeface="仿宋_GB2312" charset="0"/>
                          <a:cs typeface="仿宋_GB2312" charset="0"/>
                        </a:rPr>
                        <a:t>一、本年新收政府信息公开申请数量</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700" b="1">
                          <a:latin typeface="仿宋_GB2312" charset="0"/>
                          <a:cs typeface="仿宋_GB2312" charset="0"/>
                        </a:rPr>
                        <a:t>2</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2</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74625">
                <a:tc gridSpan="3">
                  <a:txBody>
                    <a:bodyPr/>
                    <a:p>
                      <a:pPr indent="0">
                        <a:buNone/>
                      </a:pPr>
                      <a:r>
                        <a:rPr lang="en-US" sz="700" b="1">
                          <a:latin typeface="仿宋_GB2312" charset="0"/>
                          <a:cs typeface="仿宋_GB2312" charset="0"/>
                        </a:rPr>
                        <a:t>二、上年结转政府信息公开申请数量</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55625">
                <a:tc rowSpan="2">
                  <a:txBody>
                    <a:bodyPr/>
                    <a:p>
                      <a:pPr indent="0">
                        <a:buNone/>
                      </a:pPr>
                      <a:r>
                        <a:rPr lang="en-US" sz="700" b="1">
                          <a:latin typeface="仿宋_GB2312" charset="0"/>
                          <a:cs typeface="仿宋_GB2312" charset="0"/>
                        </a:rPr>
                        <a:t>三、本年度办理结果</a:t>
                      </a:r>
                      <a:endParaRPr lang="en-US" sz="700" b="1">
                        <a:latin typeface="仿宋_GB2312" charset="0"/>
                        <a:cs typeface="仿宋_GB2312" charset="0"/>
                      </a:endParaRPr>
                    </a:p>
                    <a:p>
                      <a:pPr indent="0">
                        <a:buNone/>
                      </a:pPr>
                      <a:r>
                        <a:rPr lang="en-US" altLang="zh-CN" sz="700" b="1">
                          <a:latin typeface="仿宋_GB2312" charset="0"/>
                        </a:rPr>
                        <a:t> </a:t>
                      </a:r>
                      <a:endParaRPr lang="en-US" sz="700" b="1">
                        <a:latin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buNone/>
                      </a:pPr>
                      <a:r>
                        <a:rPr lang="en-US" sz="700" b="1">
                          <a:latin typeface="仿宋_GB2312" charset="0"/>
                          <a:cs typeface="仿宋_GB2312" charset="0"/>
                        </a:rPr>
                        <a:t>（一）予以公开</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22580">
                <a:tc vMerge="1">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buNone/>
                      </a:pPr>
                      <a:r>
                        <a:rPr lang="en-US" sz="700" b="1">
                          <a:latin typeface="仿宋_GB2312" charset="0"/>
                          <a:cs typeface="仿宋_GB2312" charset="0"/>
                        </a:rPr>
                        <a:t>（二）部分公开（区分处理的，只计这一情形，不计其他情形）</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71475">
                <a:tc rowSpan="8">
                  <a:txBody>
                    <a:bodyPr/>
                    <a:p>
                      <a:pPr indent="0">
                        <a:buNone/>
                      </a:pPr>
                      <a:r>
                        <a:rPr lang="en-US" sz="700" b="1">
                          <a:latin typeface="仿宋_GB2312" charset="0"/>
                          <a:cs typeface="仿宋_GB2312" charset="0"/>
                        </a:rPr>
                        <a:t> </a:t>
                      </a:r>
                      <a:endParaRPr lang="en-US" sz="700" b="1">
                        <a:latin typeface="仿宋_GB2312" charset="0"/>
                        <a:cs typeface="仿宋_GB2312" charset="0"/>
                      </a:endParaRPr>
                    </a:p>
                    <a:p>
                      <a:pPr indent="0">
                        <a:buNone/>
                      </a:pPr>
                      <a:r>
                        <a:rPr lang="en-US" altLang="zh-CN" sz="700" b="1">
                          <a:latin typeface="仿宋_GB2312" charset="0"/>
                        </a:rPr>
                        <a:t> </a:t>
                      </a:r>
                      <a:endParaRPr lang="en-US" altLang="zh-CN" sz="700" b="1">
                        <a:latin typeface="仿宋_GB2312" charset="0"/>
                      </a:endParaRPr>
                    </a:p>
                    <a:p>
                      <a:pPr indent="0">
                        <a:buNone/>
                      </a:pPr>
                      <a:r>
                        <a:rPr lang="en-US" altLang="zh-CN" sz="700" b="1">
                          <a:latin typeface="仿宋_GB2312" charset="0"/>
                        </a:rPr>
                        <a:t> </a:t>
                      </a:r>
                      <a:endParaRPr lang="en-US" altLang="zh-CN" sz="700" b="1">
                        <a:latin typeface="仿宋_GB2312" charset="0"/>
                      </a:endParaRPr>
                    </a:p>
                    <a:p>
                      <a:pPr indent="0">
                        <a:buNone/>
                      </a:pPr>
                      <a:r>
                        <a:rPr lang="en-US" altLang="zh-CN" sz="700" b="1">
                          <a:latin typeface="仿宋_GB2312" charset="0"/>
                        </a:rPr>
                        <a:t> </a:t>
                      </a:r>
                      <a:endParaRPr lang="en-US" altLang="zh-CN" sz="700" b="1">
                        <a:latin typeface="仿宋_GB2312" charset="0"/>
                      </a:endParaRPr>
                    </a:p>
                    <a:p>
                      <a:pPr indent="0">
                        <a:buNone/>
                      </a:pPr>
                      <a:r>
                        <a:rPr lang="en-US" altLang="zh-CN" sz="700" b="1">
                          <a:latin typeface="仿宋_GB2312" charset="0"/>
                        </a:rPr>
                        <a:t> </a:t>
                      </a:r>
                      <a:endParaRPr lang="en-US" altLang="zh-CN" sz="700" b="1">
                        <a:latin typeface="仿宋_GB2312" charset="0"/>
                      </a:endParaRPr>
                    </a:p>
                    <a:p>
                      <a:pPr indent="0">
                        <a:buNone/>
                      </a:pPr>
                      <a:r>
                        <a:rPr lang="en-US" altLang="zh-CN" sz="700" b="1">
                          <a:latin typeface="仿宋_GB2312" charset="0"/>
                        </a:rPr>
                        <a:t> </a:t>
                      </a:r>
                      <a:endParaRPr lang="en-US" altLang="zh-CN" sz="700" b="1">
                        <a:latin typeface="仿宋_GB2312" charset="0"/>
                      </a:endParaRPr>
                    </a:p>
                    <a:p>
                      <a:pPr indent="0">
                        <a:buNone/>
                      </a:pPr>
                      <a:r>
                        <a:rPr lang="en-US" altLang="zh-CN" sz="700" b="1">
                          <a:latin typeface="仿宋_GB2312" charset="0"/>
                        </a:rPr>
                        <a:t> </a:t>
                      </a:r>
                      <a:endParaRPr lang="en-US" altLang="zh-CN" sz="700" b="1">
                        <a:latin typeface="仿宋_GB2312" charset="0"/>
                      </a:endParaRPr>
                    </a:p>
                    <a:p>
                      <a:pPr indent="0">
                        <a:buNone/>
                      </a:pPr>
                      <a:r>
                        <a:rPr lang="en-US" altLang="zh-CN" sz="700" b="1">
                          <a:latin typeface="仿宋_GB2312" charset="0"/>
                        </a:rPr>
                        <a:t> </a:t>
                      </a:r>
                      <a:endParaRPr lang="en-US" sz="700" b="1">
                        <a:latin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8">
                  <a:txBody>
                    <a:bodyPr/>
                    <a:p>
                      <a:pPr indent="0">
                        <a:buNone/>
                      </a:pPr>
                      <a:r>
                        <a:rPr lang="en-US" sz="700" b="1">
                          <a:latin typeface="仿宋_GB2312" charset="0"/>
                          <a:cs typeface="仿宋_GB2312" charset="0"/>
                        </a:rPr>
                        <a:t>（三）不予公开</a:t>
                      </a:r>
                      <a:endParaRPr lang="en-US" sz="700" b="1">
                        <a:latin typeface="仿宋_GB2312" charset="0"/>
                        <a:cs typeface="仿宋_GB2312" charset="0"/>
                      </a:endParaRPr>
                    </a:p>
                    <a:p>
                      <a:pPr indent="0">
                        <a:buNone/>
                      </a:pPr>
                      <a:r>
                        <a:rPr lang="en-US" altLang="zh-CN" sz="700" b="1">
                          <a:latin typeface="仿宋_GB2312" charset="0"/>
                        </a:rPr>
                        <a:t> </a:t>
                      </a:r>
                      <a:endParaRPr lang="en-US" altLang="zh-CN" sz="700" b="1">
                        <a:latin typeface="仿宋_GB2312" charset="0"/>
                      </a:endParaRPr>
                    </a:p>
                    <a:p>
                      <a:pPr indent="0">
                        <a:buNone/>
                      </a:pPr>
                      <a:r>
                        <a:rPr lang="en-US" altLang="zh-CN" sz="700" b="1">
                          <a:latin typeface="仿宋_GB2312" charset="0"/>
                        </a:rPr>
                        <a:t> </a:t>
                      </a:r>
                      <a:endParaRPr lang="en-US" altLang="zh-CN" sz="700" b="1">
                        <a:latin typeface="仿宋_GB2312" charset="0"/>
                      </a:endParaRPr>
                    </a:p>
                    <a:p>
                      <a:pPr indent="0">
                        <a:buNone/>
                      </a:pPr>
                      <a:r>
                        <a:rPr lang="en-US" altLang="zh-CN" sz="700" b="1">
                          <a:latin typeface="仿宋_GB2312" charset="0"/>
                        </a:rPr>
                        <a:t> </a:t>
                      </a:r>
                      <a:endParaRPr lang="en-US" altLang="zh-CN" sz="700" b="1">
                        <a:latin typeface="仿宋_GB2312" charset="0"/>
                      </a:endParaRPr>
                    </a:p>
                    <a:p>
                      <a:pPr indent="0">
                        <a:buNone/>
                      </a:pPr>
                      <a:r>
                        <a:rPr lang="en-US" altLang="zh-CN" sz="700" b="1">
                          <a:latin typeface="仿宋_GB2312" charset="0"/>
                        </a:rPr>
                        <a:t> </a:t>
                      </a:r>
                      <a:endParaRPr lang="en-US" altLang="zh-CN" sz="700" b="1">
                        <a:latin typeface="仿宋_GB2312" charset="0"/>
                      </a:endParaRPr>
                    </a:p>
                    <a:p>
                      <a:pPr indent="0">
                        <a:buNone/>
                      </a:pPr>
                      <a:r>
                        <a:rPr lang="en-US" altLang="zh-CN" sz="700" b="1">
                          <a:latin typeface="仿宋_GB2312" charset="0"/>
                        </a:rPr>
                        <a:t> </a:t>
                      </a:r>
                      <a:endParaRPr lang="en-US" altLang="zh-CN" sz="700" b="1">
                        <a:latin typeface="仿宋_GB2312" charset="0"/>
                      </a:endParaRPr>
                    </a:p>
                    <a:p>
                      <a:pPr indent="0">
                        <a:buNone/>
                      </a:pPr>
                      <a:r>
                        <a:rPr lang="en-US" altLang="zh-CN" sz="700" b="1">
                          <a:latin typeface="仿宋_GB2312" charset="0"/>
                        </a:rPr>
                        <a:t> </a:t>
                      </a:r>
                      <a:endParaRPr lang="en-US" altLang="zh-CN" sz="700" b="1">
                        <a:latin typeface="仿宋_GB2312" charset="0"/>
                      </a:endParaRPr>
                    </a:p>
                    <a:p>
                      <a:pPr indent="0">
                        <a:buNone/>
                      </a:pPr>
                      <a:r>
                        <a:rPr lang="en-US" altLang="zh-CN" sz="700" b="1">
                          <a:latin typeface="仿宋_GB2312" charset="0"/>
                        </a:rPr>
                        <a:t> </a:t>
                      </a:r>
                      <a:endParaRPr lang="en-US" sz="700" b="1">
                        <a:latin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700" b="1">
                          <a:latin typeface="仿宋_GB2312" charset="0"/>
                          <a:cs typeface="仿宋_GB2312" charset="0"/>
                        </a:rPr>
                        <a:t>1.属于国家秘密</a:t>
                      </a:r>
                      <a:endParaRPr lang="en-US" altLang="en-US" sz="700" b="1">
                        <a:latin typeface="仿宋_GB2312" charset="0"/>
                        <a:ea typeface="仿宋_GB2312" charset="0"/>
                        <a:cs typeface="仿宋_GB2312" charset="0"/>
                      </a:endParaRPr>
                    </a:p>
                  </a:txBody>
                  <a:tcPr marL="36194" marR="36194"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6845">
                <a:tc vMerge="1">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700" b="1">
                          <a:latin typeface="仿宋_GB2312" charset="0"/>
                          <a:cs typeface="仿宋_GB2312" charset="0"/>
                        </a:rPr>
                        <a:t>2.其他法律行政法规禁止公开</a:t>
                      </a:r>
                      <a:endParaRPr lang="en-US" altLang="en-US" sz="700" b="1">
                        <a:latin typeface="仿宋_GB2312" charset="0"/>
                        <a:ea typeface="仿宋_GB2312" charset="0"/>
                        <a:cs typeface="仿宋_GB2312" charset="0"/>
                      </a:endParaRPr>
                    </a:p>
                  </a:txBody>
                  <a:tcPr marL="36194" marR="36194"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6845">
                <a:tc vMerge="1">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700" b="1">
                          <a:latin typeface="仿宋_GB2312" charset="0"/>
                          <a:cs typeface="仿宋_GB2312" charset="0"/>
                        </a:rPr>
                        <a:t>3.危及“三安全一稳定”</a:t>
                      </a:r>
                      <a:endParaRPr lang="en-US" altLang="en-US" sz="700" b="1">
                        <a:latin typeface="仿宋_GB2312" charset="0"/>
                        <a:ea typeface="仿宋_GB2312" charset="0"/>
                        <a:cs typeface="仿宋_GB2312" charset="0"/>
                      </a:endParaRPr>
                    </a:p>
                  </a:txBody>
                  <a:tcPr marL="36194" marR="36194"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6845">
                <a:tc vMerge="1">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700" b="1">
                          <a:latin typeface="仿宋_GB2312" charset="0"/>
                          <a:cs typeface="仿宋_GB2312" charset="0"/>
                        </a:rPr>
                        <a:t>4.保护第三方合法权益</a:t>
                      </a:r>
                      <a:endParaRPr lang="en-US" altLang="en-US" sz="700" b="1">
                        <a:latin typeface="仿宋_GB2312" charset="0"/>
                        <a:ea typeface="仿宋_GB2312" charset="0"/>
                        <a:cs typeface="仿宋_GB2312" charset="0"/>
                      </a:endParaRPr>
                    </a:p>
                  </a:txBody>
                  <a:tcPr marL="36194" marR="36194"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6210">
                <a:tc vMerge="1">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700" b="1">
                          <a:latin typeface="仿宋_GB2312" charset="0"/>
                          <a:cs typeface="仿宋_GB2312" charset="0"/>
                        </a:rPr>
                        <a:t>5.属于三类内部事务信息</a:t>
                      </a:r>
                      <a:endParaRPr lang="en-US" altLang="en-US" sz="700" b="1">
                        <a:latin typeface="仿宋_GB2312" charset="0"/>
                        <a:ea typeface="仿宋_GB2312" charset="0"/>
                        <a:cs typeface="仿宋_GB2312" charset="0"/>
                      </a:endParaRPr>
                    </a:p>
                  </a:txBody>
                  <a:tcPr marL="36194" marR="36194"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6210">
                <a:tc vMerge="1">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700" b="1">
                          <a:latin typeface="仿宋_GB2312" charset="0"/>
                          <a:cs typeface="仿宋_GB2312" charset="0"/>
                        </a:rPr>
                        <a:t>6.属于四类过程性信息</a:t>
                      </a:r>
                      <a:endParaRPr lang="en-US" altLang="en-US" sz="700" b="1">
                        <a:latin typeface="仿宋_GB2312" charset="0"/>
                        <a:ea typeface="仿宋_GB2312" charset="0"/>
                        <a:cs typeface="仿宋_GB2312" charset="0"/>
                      </a:endParaRPr>
                    </a:p>
                  </a:txBody>
                  <a:tcPr marL="36194" marR="36194"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6845">
                <a:tc vMerge="1">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700" b="1">
                          <a:latin typeface="仿宋_GB2312" charset="0"/>
                          <a:cs typeface="仿宋_GB2312" charset="0"/>
                        </a:rPr>
                        <a:t>7.属于行政执法案卷</a:t>
                      </a:r>
                      <a:endParaRPr lang="en-US" altLang="en-US" sz="700" b="1">
                        <a:latin typeface="仿宋_GB2312" charset="0"/>
                        <a:ea typeface="仿宋_GB2312" charset="0"/>
                        <a:cs typeface="仿宋_GB2312" charset="0"/>
                      </a:endParaRPr>
                    </a:p>
                  </a:txBody>
                  <a:tcPr marL="36194" marR="36194"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6845">
                <a:tc vMerge="1">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700" b="1">
                          <a:latin typeface="仿宋_GB2312" charset="0"/>
                          <a:cs typeface="仿宋_GB2312" charset="0"/>
                        </a:rPr>
                        <a:t>8.属于行政查询事项</a:t>
                      </a:r>
                      <a:endParaRPr lang="en-US" altLang="en-US" sz="700" b="1">
                        <a:latin typeface="仿宋_GB2312" charset="0"/>
                        <a:ea typeface="仿宋_GB2312" charset="0"/>
                        <a:cs typeface="仿宋_GB2312" charset="0"/>
                      </a:endParaRPr>
                    </a:p>
                  </a:txBody>
                  <a:tcPr marL="36194" marR="36194"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3375">
                <a:tc rowSpan="3">
                  <a:txBody>
                    <a:bodyPr/>
                    <a:p>
                      <a:pPr indent="0">
                        <a:buNone/>
                      </a:pPr>
                      <a:r>
                        <a:rPr lang="en-US" sz="700" b="1">
                          <a:latin typeface="仿宋_GB2312" charset="0"/>
                          <a:cs typeface="仿宋_GB2312" charset="0"/>
                        </a:rPr>
                        <a:t> </a:t>
                      </a:r>
                      <a:endParaRPr lang="en-US" sz="700" b="1">
                        <a:latin typeface="仿宋_GB2312" charset="0"/>
                        <a:cs typeface="仿宋_GB2312" charset="0"/>
                      </a:endParaRPr>
                    </a:p>
                    <a:p>
                      <a:pPr indent="0">
                        <a:buNone/>
                      </a:pPr>
                      <a:r>
                        <a:rPr lang="en-US" altLang="zh-CN" sz="700" b="1">
                          <a:latin typeface="仿宋_GB2312" charset="0"/>
                        </a:rPr>
                        <a:t> </a:t>
                      </a:r>
                      <a:endParaRPr lang="en-US" altLang="zh-CN" sz="700" b="1">
                        <a:latin typeface="仿宋_GB2312" charset="0"/>
                      </a:endParaRPr>
                    </a:p>
                    <a:p>
                      <a:pPr indent="0">
                        <a:buNone/>
                      </a:pPr>
                      <a:r>
                        <a:rPr lang="en-US" altLang="zh-CN" sz="700" b="1">
                          <a:latin typeface="仿宋_GB2312" charset="0"/>
                        </a:rPr>
                        <a:t> </a:t>
                      </a:r>
                      <a:endParaRPr lang="en-US" sz="700" b="1">
                        <a:latin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3">
                  <a:txBody>
                    <a:bodyPr/>
                    <a:p>
                      <a:pPr indent="0">
                        <a:buNone/>
                      </a:pPr>
                      <a:r>
                        <a:rPr lang="en-US" sz="700" b="1">
                          <a:latin typeface="仿宋_GB2312" charset="0"/>
                          <a:cs typeface="仿宋_GB2312" charset="0"/>
                        </a:rPr>
                        <a:t>（四）无法提供</a:t>
                      </a:r>
                      <a:endParaRPr lang="en-US" sz="700" b="1">
                        <a:latin typeface="仿宋_GB2312" charset="0"/>
                        <a:cs typeface="仿宋_GB2312" charset="0"/>
                      </a:endParaRPr>
                    </a:p>
                    <a:p>
                      <a:pPr indent="0">
                        <a:buNone/>
                      </a:pPr>
                      <a:r>
                        <a:rPr lang="en-US" altLang="zh-CN" sz="700" b="1">
                          <a:latin typeface="仿宋_GB2312" charset="0"/>
                        </a:rPr>
                        <a:t> </a:t>
                      </a:r>
                      <a:endParaRPr lang="en-US" altLang="zh-CN" sz="700" b="1">
                        <a:latin typeface="仿宋_GB2312" charset="0"/>
                      </a:endParaRPr>
                    </a:p>
                    <a:p>
                      <a:pPr indent="0">
                        <a:buNone/>
                      </a:pPr>
                      <a:r>
                        <a:rPr lang="en-US" altLang="zh-CN" sz="700" b="1">
                          <a:latin typeface="仿宋_GB2312" charset="0"/>
                        </a:rPr>
                        <a:t> </a:t>
                      </a:r>
                      <a:endParaRPr lang="en-US" sz="700" b="1">
                        <a:latin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700" b="1">
                          <a:latin typeface="仿宋_GB2312" charset="0"/>
                          <a:cs typeface="仿宋_GB2312" charset="0"/>
                        </a:rPr>
                        <a:t>1.本机关不掌握相关政府信息</a:t>
                      </a:r>
                      <a:endParaRPr lang="en-US" altLang="en-US" sz="700" b="1">
                        <a:latin typeface="仿宋_GB2312" charset="0"/>
                        <a:ea typeface="仿宋_GB2312" charset="0"/>
                        <a:cs typeface="仿宋_GB2312" charset="0"/>
                      </a:endParaRPr>
                    </a:p>
                  </a:txBody>
                  <a:tcPr marL="36194" marR="36194"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2</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2</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6210">
                <a:tc vMerge="1">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700" b="1">
                          <a:latin typeface="仿宋_GB2312" charset="0"/>
                          <a:cs typeface="仿宋_GB2312" charset="0"/>
                        </a:rPr>
                        <a:t>2.没有现成信息需要另行制作</a:t>
                      </a:r>
                      <a:endParaRPr lang="en-US" altLang="en-US" sz="700" b="1">
                        <a:latin typeface="仿宋_GB2312" charset="0"/>
                        <a:ea typeface="仿宋_GB2312" charset="0"/>
                        <a:cs typeface="仿宋_GB2312" charset="0"/>
                      </a:endParaRPr>
                    </a:p>
                  </a:txBody>
                  <a:tcPr marL="36194" marR="36194"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6845">
                <a:tc vMerge="1">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700" b="1">
                          <a:latin typeface="仿宋_GB2312" charset="0"/>
                          <a:cs typeface="仿宋_GB2312" charset="0"/>
                        </a:rPr>
                        <a:t>3.补正后申请内容仍不明确</a:t>
                      </a:r>
                      <a:endParaRPr lang="en-US" altLang="en-US" sz="700" b="1">
                        <a:latin typeface="仿宋_GB2312" charset="0"/>
                        <a:ea typeface="仿宋_GB2312" charset="0"/>
                        <a:cs typeface="仿宋_GB2312" charset="0"/>
                      </a:endParaRPr>
                    </a:p>
                  </a:txBody>
                  <a:tcPr marL="36194" marR="36194"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700" b="1">
                          <a:latin typeface="仿宋_GB2312" charset="0"/>
                          <a:cs typeface="仿宋_GB2312" charset="0"/>
                        </a:rPr>
                        <a:t>0</a:t>
                      </a:r>
                      <a:endParaRPr lang="en-US" altLang="en-US" sz="7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00000">
              <a:srgbClr val="FFFFFF"/>
            </a:gs>
            <a:gs pos="0">
              <a:srgbClr val="AED8FE"/>
            </a:gs>
          </a:gsLst>
          <a:lin ang="5400000" scaled="1"/>
        </a:gradFill>
        <a:effectLst/>
      </p:bgPr>
    </p:bg>
    <p:spTree>
      <p:nvGrpSpPr>
        <p:cNvPr id="1" name=""/>
        <p:cNvGrpSpPr/>
        <p:nvPr/>
      </p:nvGrpSpPr>
      <p:grpSpPr>
        <a:xfrm>
          <a:off x="0" y="0"/>
          <a:ext cx="0" cy="0"/>
          <a:chOff x="0" y="0"/>
          <a:chExt cx="0" cy="0"/>
        </a:xfrm>
      </p:grpSpPr>
      <p:sp>
        <p:nvSpPr>
          <p:cNvPr id="30" name="矩形 29"/>
          <p:cNvSpPr/>
          <p:nvPr>
            <p:custDataLst>
              <p:tags r:id="rId1"/>
            </p:custDataLst>
          </p:nvPr>
        </p:nvSpPr>
        <p:spPr>
          <a:xfrm>
            <a:off x="635" y="0"/>
            <a:ext cx="179705" cy="5143500"/>
          </a:xfrm>
          <a:prstGeom prst="rect">
            <a:avLst/>
          </a:prstGeom>
          <a:solidFill>
            <a:srgbClr val="4DC156"/>
          </a:solidFill>
          <a:ln>
            <a:solidFill>
              <a:srgbClr val="4DC15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5" name="矩形 14"/>
          <p:cNvSpPr/>
          <p:nvPr>
            <p:custDataLst>
              <p:tags r:id="rId2"/>
            </p:custDataLst>
          </p:nvPr>
        </p:nvSpPr>
        <p:spPr>
          <a:xfrm>
            <a:off x="8983980" y="0"/>
            <a:ext cx="179705" cy="5143500"/>
          </a:xfrm>
          <a:prstGeom prst="rect">
            <a:avLst/>
          </a:prstGeom>
          <a:solidFill>
            <a:srgbClr val="4DC156"/>
          </a:solidFill>
          <a:ln>
            <a:solidFill>
              <a:srgbClr val="4DC156"/>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aphicFrame>
        <p:nvGraphicFramePr>
          <p:cNvPr id="7" name="表格 6"/>
          <p:cNvGraphicFramePr/>
          <p:nvPr>
            <p:custDataLst>
              <p:tags r:id="rId3"/>
            </p:custDataLst>
          </p:nvPr>
        </p:nvGraphicFramePr>
        <p:xfrm>
          <a:off x="861695" y="847090"/>
          <a:ext cx="7433945" cy="3601085"/>
        </p:xfrm>
        <a:graphic>
          <a:graphicData uri="http://schemas.openxmlformats.org/drawingml/2006/table">
            <a:tbl>
              <a:tblPr/>
              <a:tblGrid>
                <a:gridCol w="647700"/>
                <a:gridCol w="795020"/>
                <a:gridCol w="2427605"/>
                <a:gridCol w="666115"/>
                <a:gridCol w="503555"/>
                <a:gridCol w="497840"/>
                <a:gridCol w="504190"/>
                <a:gridCol w="480695"/>
                <a:gridCol w="472440"/>
                <a:gridCol w="438785"/>
              </a:tblGrid>
              <a:tr h="221615">
                <a:tc rowSpan="5">
                  <a:txBody>
                    <a:bodyPr/>
                    <a:p>
                      <a:pPr indent="0">
                        <a:buNone/>
                      </a:pPr>
                      <a:r>
                        <a:rPr lang="en-US" altLang="zh-CN" sz="1000" b="1">
                          <a:latin typeface="仿宋_GB2312" charset="0"/>
                        </a:rPr>
                        <a:t> </a:t>
                      </a:r>
                      <a:endParaRPr lang="en-US" altLang="zh-CN" sz="1000" b="1">
                        <a:latin typeface="仿宋_GB2312" charset="0"/>
                      </a:endParaRPr>
                    </a:p>
                    <a:p>
                      <a:pPr indent="0">
                        <a:buNone/>
                      </a:pPr>
                      <a:r>
                        <a:rPr lang="en-US" altLang="zh-CN" sz="1000" b="1">
                          <a:latin typeface="仿宋_GB2312" charset="0"/>
                        </a:rPr>
                        <a:t> </a:t>
                      </a:r>
                      <a:endParaRPr lang="en-US" altLang="zh-CN" sz="1000" b="1">
                        <a:latin typeface="仿宋_GB2312" charset="0"/>
                      </a:endParaRPr>
                    </a:p>
                    <a:p>
                      <a:pPr indent="0">
                        <a:buNone/>
                      </a:pPr>
                      <a:r>
                        <a:rPr lang="en-US" altLang="zh-CN" sz="1000" b="1">
                          <a:latin typeface="仿宋_GB2312" charset="0"/>
                        </a:rPr>
                        <a:t> </a:t>
                      </a:r>
                      <a:endParaRPr lang="en-US" altLang="zh-CN" sz="1000" b="1">
                        <a:latin typeface="仿宋_GB2312" charset="0"/>
                      </a:endParaRPr>
                    </a:p>
                    <a:p>
                      <a:pPr indent="0">
                        <a:buNone/>
                      </a:pPr>
                      <a:r>
                        <a:rPr lang="en-US" altLang="zh-CN" sz="1000" b="1">
                          <a:latin typeface="仿宋_GB2312" charset="0"/>
                        </a:rPr>
                        <a:t> </a:t>
                      </a:r>
                      <a:endParaRPr lang="en-US" sz="1000" b="1">
                        <a:latin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TlToBr>
                      <a:noFill/>
                    </a:lnTlToBr>
                    <a:lnBlToTr>
                      <a:noFill/>
                    </a:lnBlToTr>
                    <a:noFill/>
                  </a:tcPr>
                </a:tc>
                <a:tc rowSpan="5">
                  <a:txBody>
                    <a:bodyPr/>
                    <a:p>
                      <a:pPr indent="0">
                        <a:buNone/>
                      </a:pPr>
                      <a:r>
                        <a:rPr lang="en-US" sz="1000" b="1">
                          <a:latin typeface="仿宋_GB2312" charset="0"/>
                          <a:cs typeface="仿宋_GB2312" charset="0"/>
                        </a:rPr>
                        <a:t>（五）不予处理</a:t>
                      </a:r>
                      <a:endParaRPr lang="en-US" sz="1000" b="1">
                        <a:latin typeface="仿宋_GB2312" charset="0"/>
                        <a:cs typeface="仿宋_GB2312" charset="0"/>
                      </a:endParaRPr>
                    </a:p>
                    <a:p>
                      <a:pPr indent="0">
                        <a:buNone/>
                      </a:pPr>
                      <a:r>
                        <a:rPr lang="en-US" altLang="zh-CN" sz="1000" b="1">
                          <a:latin typeface="仿宋_GB2312" charset="0"/>
                        </a:rPr>
                        <a:t> </a:t>
                      </a:r>
                      <a:endParaRPr lang="en-US" altLang="zh-CN" sz="1000" b="1">
                        <a:latin typeface="仿宋_GB2312" charset="0"/>
                      </a:endParaRPr>
                    </a:p>
                    <a:p>
                      <a:pPr indent="0">
                        <a:buNone/>
                      </a:pPr>
                      <a:r>
                        <a:rPr lang="en-US" altLang="zh-CN" sz="1000" b="1">
                          <a:latin typeface="仿宋_GB2312" charset="0"/>
                        </a:rPr>
                        <a:t> </a:t>
                      </a:r>
                      <a:endParaRPr lang="en-US" altLang="zh-CN" sz="1000" b="1">
                        <a:latin typeface="仿宋_GB2312" charset="0"/>
                      </a:endParaRPr>
                    </a:p>
                    <a:p>
                      <a:pPr indent="0">
                        <a:buNone/>
                      </a:pPr>
                      <a:r>
                        <a:rPr lang="en-US" altLang="zh-CN" sz="1000" b="1">
                          <a:latin typeface="仿宋_GB2312" charset="0"/>
                        </a:rPr>
                        <a:t> </a:t>
                      </a:r>
                      <a:endParaRPr lang="en-US" altLang="zh-CN" sz="1000" b="1">
                        <a:latin typeface="仿宋_GB2312" charset="0"/>
                      </a:endParaRPr>
                    </a:p>
                    <a:p>
                      <a:pPr indent="0">
                        <a:buNone/>
                      </a:pPr>
                      <a:r>
                        <a:rPr lang="en-US" altLang="zh-CN" sz="1000" b="1">
                          <a:latin typeface="仿宋_GB2312" charset="0"/>
                        </a:rPr>
                        <a:t> </a:t>
                      </a:r>
                      <a:endParaRPr lang="en-US" sz="1000" b="1">
                        <a:latin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1">
                          <a:latin typeface="仿宋_GB2312" charset="0"/>
                          <a:cs typeface="仿宋_GB2312" charset="0"/>
                        </a:rPr>
                        <a:t>1.信访举报投诉类申请</a:t>
                      </a:r>
                      <a:endParaRPr lang="en-US" altLang="en-US" sz="1000" b="1">
                        <a:latin typeface="仿宋_GB2312" charset="0"/>
                        <a:ea typeface="仿宋_GB2312" charset="0"/>
                        <a:cs typeface="仿宋_GB2312" charset="0"/>
                      </a:endParaRPr>
                    </a:p>
                  </a:txBody>
                  <a:tcPr marL="36194" marR="36194"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0980">
                <a:tc vMerge="1">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1000" b="1">
                          <a:latin typeface="仿宋_GB2312" charset="0"/>
                          <a:cs typeface="仿宋_GB2312" charset="0"/>
                        </a:rPr>
                        <a:t>2.重复申请</a:t>
                      </a:r>
                      <a:endParaRPr lang="en-US" altLang="en-US" sz="1000" b="1">
                        <a:latin typeface="仿宋_GB2312" charset="0"/>
                        <a:ea typeface="仿宋_GB2312" charset="0"/>
                        <a:cs typeface="仿宋_GB2312" charset="0"/>
                      </a:endParaRPr>
                    </a:p>
                  </a:txBody>
                  <a:tcPr marL="36194" marR="36194"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2885">
                <a:tc vMerge="1">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1000" b="1">
                          <a:latin typeface="仿宋_GB2312" charset="0"/>
                          <a:cs typeface="仿宋_GB2312" charset="0"/>
                        </a:rPr>
                        <a:t>3.要求提供公开出版物</a:t>
                      </a:r>
                      <a:endParaRPr lang="en-US" altLang="en-US" sz="1000" b="1">
                        <a:latin typeface="仿宋_GB2312" charset="0"/>
                        <a:ea typeface="仿宋_GB2312" charset="0"/>
                        <a:cs typeface="仿宋_GB2312" charset="0"/>
                      </a:endParaRPr>
                    </a:p>
                  </a:txBody>
                  <a:tcPr marL="36194" marR="36194"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0980">
                <a:tc vMerge="1">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1000" b="1">
                          <a:latin typeface="仿宋_GB2312" charset="0"/>
                          <a:cs typeface="仿宋_GB2312" charset="0"/>
                        </a:rPr>
                        <a:t>4.无正当理由大量反复申请</a:t>
                      </a:r>
                      <a:endParaRPr lang="en-US" altLang="en-US" sz="1000" b="1">
                        <a:latin typeface="仿宋_GB2312" charset="0"/>
                        <a:ea typeface="仿宋_GB2312" charset="0"/>
                        <a:cs typeface="仿宋_GB2312" charset="0"/>
                      </a:endParaRPr>
                    </a:p>
                  </a:txBody>
                  <a:tcPr marL="36194" marR="36194"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01675">
                <a:tc vMerge="1">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1000" b="1">
                          <a:latin typeface="仿宋_GB2312" charset="0"/>
                          <a:cs typeface="仿宋_GB2312" charset="0"/>
                        </a:rPr>
                        <a:t>5.要求行政机关确认或重新出具已获取信息</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64845">
                <a:tc rowSpan="3">
                  <a:txBody>
                    <a:bodyPr/>
                    <a:p>
                      <a:pPr indent="0">
                        <a:buNone/>
                      </a:pPr>
                      <a:r>
                        <a:rPr lang="en-US" sz="1000" b="1">
                          <a:latin typeface="仿宋_GB2312" charset="0"/>
                          <a:cs typeface="仿宋_GB2312" charset="0"/>
                        </a:rPr>
                        <a:t> </a:t>
                      </a:r>
                      <a:endParaRPr lang="en-US" sz="1000" b="1">
                        <a:latin typeface="仿宋_GB2312" charset="0"/>
                        <a:cs typeface="仿宋_GB2312" charset="0"/>
                      </a:endParaRPr>
                    </a:p>
                    <a:p>
                      <a:pPr indent="0">
                        <a:buNone/>
                      </a:pPr>
                      <a:r>
                        <a:rPr lang="en-US" altLang="zh-CN" sz="1000" b="1">
                          <a:latin typeface="仿宋_GB2312" charset="0"/>
                        </a:rPr>
                        <a:t> </a:t>
                      </a:r>
                      <a:endParaRPr lang="en-US" altLang="zh-CN" sz="1000" b="1">
                        <a:latin typeface="仿宋_GB2312" charset="0"/>
                      </a:endParaRPr>
                    </a:p>
                    <a:p>
                      <a:pPr indent="0">
                        <a:buNone/>
                      </a:pPr>
                      <a:r>
                        <a:rPr lang="en-US" altLang="zh-CN" sz="1000" b="1">
                          <a:latin typeface="仿宋_GB2312" charset="0"/>
                        </a:rPr>
                        <a:t> </a:t>
                      </a:r>
                      <a:endParaRPr lang="en-US" altLang="zh-CN" sz="1000" b="1">
                        <a:latin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rowSpan="3">
                  <a:txBody>
                    <a:bodyPr/>
                    <a:p>
                      <a:pPr indent="0">
                        <a:buNone/>
                      </a:pPr>
                      <a:r>
                        <a:rPr lang="en-US" sz="1000" b="1">
                          <a:latin typeface="仿宋_GB2312" charset="0"/>
                          <a:cs typeface="仿宋_GB2312" charset="0"/>
                        </a:rPr>
                        <a:t>（六）其他处理</a:t>
                      </a:r>
                      <a:endParaRPr lang="en-US" sz="1000" b="1">
                        <a:latin typeface="仿宋_GB2312" charset="0"/>
                        <a:cs typeface="仿宋_GB2312" charset="0"/>
                      </a:endParaRPr>
                    </a:p>
                    <a:p>
                      <a:pPr indent="0">
                        <a:buNone/>
                      </a:pPr>
                      <a:r>
                        <a:rPr lang="en-US" altLang="zh-CN" sz="1000" b="1">
                          <a:latin typeface="仿宋_GB2312" charset="0"/>
                        </a:rPr>
                        <a:t> </a:t>
                      </a:r>
                      <a:endParaRPr lang="en-US" altLang="zh-CN" sz="1000" b="1">
                        <a:latin typeface="仿宋_GB2312" charset="0"/>
                      </a:endParaRPr>
                    </a:p>
                    <a:p>
                      <a:pPr indent="0">
                        <a:buNone/>
                      </a:pPr>
                      <a:r>
                        <a:rPr lang="en-US" altLang="zh-CN" sz="1000" b="1">
                          <a:latin typeface="仿宋_GB2312" charset="0"/>
                        </a:rPr>
                        <a:t> </a:t>
                      </a:r>
                      <a:endParaRPr lang="en-US" sz="1000" b="1">
                        <a:latin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1">
                          <a:latin typeface="仿宋_GB2312" charset="0"/>
                          <a:cs typeface="仿宋_GB2312" charset="0"/>
                        </a:rPr>
                        <a:t>1.申请人无正当理由逾期不补正、行政机关不再处理其政府信息公开申请</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65480">
                <a:tc vMerge="1">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1000" b="1">
                          <a:latin typeface="仿宋_GB2312" charset="0"/>
                          <a:cs typeface="仿宋_GB2312" charset="0"/>
                        </a:rPr>
                        <a:t>2.申请人逾期未按收费通知要求缴纳费用、行政机关不再处理其政府信息公开申请</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1615">
                <a:tc vMerge="1">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1000" b="1">
                          <a:latin typeface="仿宋_GB2312" charset="0"/>
                          <a:cs typeface="仿宋_GB2312" charset="0"/>
                        </a:rPr>
                        <a:t>3.其他</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9395">
                <a:tc>
                  <a:txBody>
                    <a:bodyPr/>
                    <a:p>
                      <a:pPr indent="0">
                        <a:buNone/>
                      </a:pPr>
                      <a:r>
                        <a:rPr lang="en-US" sz="1000" b="1">
                          <a:latin typeface="仿宋_GB2312" charset="0"/>
                          <a:cs typeface="仿宋_GB2312" charset="0"/>
                        </a:rPr>
                        <a:t> </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gridSpan="2">
                  <a:txBody>
                    <a:bodyPr/>
                    <a:p>
                      <a:pPr indent="0">
                        <a:buNone/>
                      </a:pPr>
                      <a:r>
                        <a:rPr lang="en-US" sz="1000" b="1">
                          <a:latin typeface="仿宋_GB2312" charset="0"/>
                          <a:cs typeface="仿宋_GB2312" charset="0"/>
                        </a:rPr>
                        <a:t>（七）总计</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1000" b="1">
                          <a:latin typeface="仿宋_GB2312" charset="0"/>
                          <a:cs typeface="仿宋_GB2312" charset="0"/>
                        </a:rPr>
                        <a:t>2</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2</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1615">
                <a:tc gridSpan="3">
                  <a:txBody>
                    <a:bodyPr/>
                    <a:p>
                      <a:pPr indent="0">
                        <a:buNone/>
                      </a:pPr>
                      <a:r>
                        <a:rPr lang="en-US" sz="1000" b="1">
                          <a:latin typeface="仿宋_GB2312" charset="0"/>
                          <a:cs typeface="仿宋_GB2312" charset="0"/>
                        </a:rPr>
                        <a:t>四、结转下年度继续办理</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仿宋_GB2312" charset="0"/>
                          <a:cs typeface="仿宋_GB2312" charset="0"/>
                        </a:rPr>
                        <a:t>0</a:t>
                      </a:r>
                      <a:endParaRPr lang="en-US" altLang="en-US" sz="1000" b="1">
                        <a:latin typeface="仿宋_GB2312" charset="0"/>
                        <a:ea typeface="仿宋_GB2312" charset="0"/>
                        <a:cs typeface="仿宋_GB2312" charset="0"/>
                      </a:endParaRPr>
                    </a:p>
                  </a:txBody>
                  <a:tcPr marL="36194" marR="36194"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 name="TABLE_ENDDRAG_ORIGIN_RECT" val="585*283"/>
  <p:tag name="TABLE_ENDDRAG_RECT" val="67*66*585*283"/>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TABLE_ENDDRAG_ORIGIN_RECT" val="578*197"/>
  <p:tag name="TABLE_ENDDRAG_RECT" val="71*81*578*197"/>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COMMONDATA" val="eyJjb3VudCI6MTIsImhkaWQiOiJiM2Q0NjEyYjA2Yzk1NjY5N2Q4NjE0YzY4ZjZiYjY4ZiIsInVzZXJDb3VudCI6MX0="/>
  <p:tag name="KSO_WPP_MARK_KEY" val="f8e9f1ec-65e5-4bac-a8ee-e44a9dc2bf6a"/>
  <p:tag name="ISLIDE.GUIDESSETTING" val="{&quot;Id&quot;:&quot;GuidesStyle_Narrow&quot;,&quot;Name&quot;:&quot;较窄&quot;,&quot;Kind&quot;:&quot;System&quot;,&quot;OldGuidesSetting&quot;:{&quot;HeaderHeight&quot;:10.0,&quot;FooterHeight&quot;:5.0,&quot;SideMargin&quot;:2.5,&quot;TopMargin&quot;:0.0,&quot;BottomMargin&quot;:0.0,&quot;IntervalMargin&quot;:1.0}}"/>
  <p:tag name="commondata" val="eyJjb3VudCI6MTMsImhkaWQiOiJjNjQ5MzNlMThjMDE4NzQ2OTk4YmVjOTlhMjgyYjFkOCIsInVzZXJDb3VudCI6MX0="/>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1_Office 主题">
  <a:themeElements>
    <a:clrScheme name="自定义 1230">
      <a:dk1>
        <a:sysClr val="windowText" lastClr="000000"/>
      </a:dk1>
      <a:lt1>
        <a:sysClr val="window" lastClr="FFFFFF"/>
      </a:lt1>
      <a:dk2>
        <a:srgbClr val="EEF2F5"/>
      </a:dk2>
      <a:lt2>
        <a:srgbClr val="E7E6E6"/>
      </a:lt2>
      <a:accent1>
        <a:srgbClr val="4DC156"/>
      </a:accent1>
      <a:accent2>
        <a:srgbClr val="F4804D"/>
      </a:accent2>
      <a:accent3>
        <a:srgbClr val="D8D8D8"/>
      </a:accent3>
      <a:accent4>
        <a:srgbClr val="FFC000"/>
      </a:accent4>
      <a:accent5>
        <a:srgbClr val="4472C4"/>
      </a:accent5>
      <a:accent6>
        <a:srgbClr val="70AD47"/>
      </a:accent6>
      <a:hlink>
        <a:srgbClr val="000000"/>
      </a:hlink>
      <a:folHlink>
        <a:srgbClr val="954F72"/>
      </a:folHlink>
    </a:clrScheme>
    <a:fontScheme name="字制区喜脉体">
      <a:majorFont>
        <a:latin typeface="MiSans Bold"/>
        <a:ea typeface="字制区喜脉体"/>
        <a:cs typeface=""/>
      </a:majorFont>
      <a:minorFont>
        <a:latin typeface="MiSans Light"/>
        <a:ea typeface="MiSans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MiSans Light"/>
        <a:ea typeface=""/>
        <a:cs typeface=""/>
        <a:font script="Jpan" typeface="ＭＳ Ｐゴシック"/>
        <a:font script="Hang" typeface="맑은 고딕"/>
        <a:font script="Hans" typeface="MiSans Light"/>
        <a:font script="Hant" typeface="新細明體"/>
        <a:font script="Arab" typeface="MiSans Light"/>
        <a:font script="Hebr" typeface="MiSans Light"/>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MiSans Light"/>
        <a:font script="Uigh" typeface="Microsoft Uighur"/>
        <a:font script="Geor" typeface="Sylfaen"/>
      </a:majorFont>
      <a:minorFont>
        <a:latin typeface="MiSans Light"/>
        <a:ea typeface=""/>
        <a:cs typeface=""/>
        <a:font script="Jpan" typeface="ＭＳ Ｐゴシック"/>
        <a:font script="Hang" typeface="맑은 고딕"/>
        <a:font script="Hans" typeface="MiSans Light"/>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MiSans Light"/>
        <a:ea typeface=""/>
        <a:cs typeface=""/>
        <a:font script="Jpan" typeface="ＭＳ Ｐゴシック"/>
        <a:font script="Hang" typeface="맑은 고딕"/>
        <a:font script="Hans" typeface="MiSans Light"/>
        <a:font script="Hant" typeface="新細明體"/>
        <a:font script="Arab" typeface="MiSans Light"/>
        <a:font script="Hebr" typeface="MiSans Light"/>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MiSans Light"/>
        <a:font script="Uigh" typeface="Microsoft Uighur"/>
        <a:font script="Geor" typeface="Sylfaen"/>
      </a:majorFont>
      <a:minorFont>
        <a:latin typeface="MiSans Light"/>
        <a:ea typeface=""/>
        <a:cs typeface=""/>
        <a:font script="Jpan" typeface="ＭＳ Ｐゴシック"/>
        <a:font script="Hang" typeface="맑은 고딕"/>
        <a:font script="Hans" typeface="MiSans Light"/>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商务风年中总结汇报通用模板</Template>
  <TotalTime>0</TotalTime>
  <Words>4252</Words>
  <Application>WPS 演示</Application>
  <PresentationFormat>全屏显示(16:9)</PresentationFormat>
  <Paragraphs>1047</Paragraphs>
  <Slides>12</Slides>
  <Notes>0</Notes>
  <HiddenSlides>1</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12</vt:i4>
      </vt:variant>
    </vt:vector>
  </HeadingPairs>
  <TitlesOfParts>
    <vt:vector size="27" baseType="lpstr">
      <vt:lpstr>Arial</vt:lpstr>
      <vt:lpstr>宋体</vt:lpstr>
      <vt:lpstr>Wingdings</vt:lpstr>
      <vt:lpstr>MiSans Light</vt:lpstr>
      <vt:lpstr>方正大黑简体</vt:lpstr>
      <vt:lpstr>黑体</vt:lpstr>
      <vt:lpstr>字制区喜脉体</vt:lpstr>
      <vt:lpstr>方正黑体简体</vt:lpstr>
      <vt:lpstr>方正仿宋简体</vt:lpstr>
      <vt:lpstr>微软雅黑</vt:lpstr>
      <vt:lpstr>Arial Unicode MS</vt:lpstr>
      <vt:lpstr>仿宋_GB2312</vt:lpstr>
      <vt:lpstr>仿宋</vt:lpstr>
      <vt:lpstr>MiSans Light</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哒哒 熊猫</dc:creator>
  <cp:lastModifiedBy>Administrator</cp:lastModifiedBy>
  <cp:revision>67</cp:revision>
  <dcterms:created xsi:type="dcterms:W3CDTF">2022-07-28T04:22:00Z</dcterms:created>
  <dcterms:modified xsi:type="dcterms:W3CDTF">2025-01-24T01:52:42Z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2052-11.1.0.9021</vt:lpwstr>
  </property>
  <property fmtid="{D5CDD505-2E9C-101B-9397-08002B2CF9AE}" pid="3" name="KSOTemplateUUID">
    <vt:lpwstr>v1.0_mb_yRixPEZQwAYoSmQNIcqlww==</vt:lpwstr>
  </property>
  <property fmtid="{D5CDD505-2E9C-101B-9397-08002B2CF9AE}" pid="4" name="ICV">
    <vt:lpwstr>6911204873764DFBB1E50B5574A226CD_13</vt:lpwstr>
  </property>
</Properties>
</file>