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1" r:id="rId6"/>
    <p:sldId id="291" r:id="rId7"/>
    <p:sldId id="302" r:id="rId8"/>
    <p:sldId id="306" r:id="rId9"/>
    <p:sldId id="307" r:id="rId10"/>
    <p:sldId id="264" r:id="rId11"/>
    <p:sldId id="296" r:id="rId12"/>
    <p:sldId id="297" r:id="rId13"/>
    <p:sldId id="309" r:id="rId14"/>
    <p:sldId id="310"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1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660"/>
  </p:normalViewPr>
  <p:slideViewPr>
    <p:cSldViewPr snapToGrid="0" showGuides="1">
      <p:cViewPr varScale="1">
        <p:scale>
          <a:sx n="74" d="100"/>
          <a:sy n="74" d="100"/>
        </p:scale>
        <p:origin x="475" y="43"/>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C3854-B3D9-4B99-9CB6-E976E50E07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4DF67-2DED-492D-8DDD-22A329A3B9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24DF67-2DED-492D-8DDD-22A329A3B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279" y="2197641"/>
            <a:ext cx="5710136" cy="5234292"/>
          </a:xfrm>
          <a:prstGeom prst="rect">
            <a:avLst/>
          </a:prstGeom>
        </p:spPr>
      </p:pic>
      <p:pic>
        <p:nvPicPr>
          <p:cNvPr id="3" name="图片 2"/>
          <p:cNvPicPr>
            <a:picLocks noChangeAspect="1"/>
          </p:cNvPicPr>
          <p:nvPr userDrawn="1"/>
        </p:nvPicPr>
        <p:blipFill rotWithShape="1">
          <a:blip r:embed="rId3">
            <a:extLst>
              <a:ext uri="{28A0092B-C50C-407E-A947-70E740481C1C}">
                <a14:useLocalDpi xmlns:a14="http://schemas.microsoft.com/office/drawing/2010/main" val="0"/>
              </a:ext>
            </a:extLst>
          </a:blip>
          <a:srcRect t="85208"/>
          <a:stretch>
            <a:fillRect/>
          </a:stretch>
        </p:blipFill>
        <p:spPr>
          <a:xfrm>
            <a:off x="0" y="5330756"/>
            <a:ext cx="12192000" cy="1527243"/>
          </a:xfrm>
          <a:prstGeom prst="rect">
            <a:avLst/>
          </a:prstGeom>
        </p:spPr>
      </p:pic>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b="67350"/>
          <a:stretch>
            <a:fillRect/>
          </a:stretch>
        </p:blipFill>
        <p:spPr>
          <a:xfrm rot="10800000">
            <a:off x="0" y="0"/>
            <a:ext cx="12192000" cy="190438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544287" y="1178113"/>
            <a:ext cx="111041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244" y="507774"/>
            <a:ext cx="2389191" cy="67001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标题幻灯片">
    <p:bg>
      <p:bgRef idx="1001">
        <a:schemeClr val="bg1"/>
      </p:bgRef>
    </p:bg>
    <p:spTree>
      <p:nvGrpSpPr>
        <p:cNvPr id="1" name=""/>
        <p:cNvGrpSpPr/>
        <p:nvPr/>
      </p:nvGrpSpPr>
      <p:grpSpPr>
        <a:xfrm>
          <a:off x="0" y="0"/>
          <a:ext cx="0" cy="0"/>
          <a:chOff x="0" y="0"/>
          <a:chExt cx="0" cy="0"/>
        </a:xfrm>
      </p:grpSpPr>
      <p:cxnSp>
        <p:nvCxnSpPr>
          <p:cNvPr id="9" name="直接连接符 8"/>
          <p:cNvCxnSpPr/>
          <p:nvPr userDrawn="1"/>
        </p:nvCxnSpPr>
        <p:spPr>
          <a:xfrm>
            <a:off x="1087847" y="1091118"/>
            <a:ext cx="111041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2809" y="406809"/>
            <a:ext cx="2389191" cy="67001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标题幻灯片">
    <p:bg>
      <p:bgRef idx="1001">
        <a:schemeClr val="bg1"/>
      </p:bgRef>
    </p:bg>
    <p:spTree>
      <p:nvGrpSpPr>
        <p:cNvPr id="1" name=""/>
        <p:cNvGrpSpPr/>
        <p:nvPr/>
      </p:nvGrpSpPr>
      <p:grpSpPr>
        <a:xfrm>
          <a:off x="0" y="0"/>
          <a:ext cx="0" cy="0"/>
          <a:chOff x="0" y="0"/>
          <a:chExt cx="0" cy="0"/>
        </a:xfrm>
      </p:grpSpPr>
      <p:cxnSp>
        <p:nvCxnSpPr>
          <p:cNvPr id="13" name="直接连接符 12"/>
          <p:cNvCxnSpPr/>
          <p:nvPr userDrawn="1"/>
        </p:nvCxnSpPr>
        <p:spPr>
          <a:xfrm>
            <a:off x="1087847" y="1091118"/>
            <a:ext cx="111041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2809" y="406809"/>
            <a:ext cx="2389191" cy="67001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标题幻灯片">
    <p:bg>
      <p:bgRef idx="1001">
        <a:schemeClr val="bg1"/>
      </p:bgRef>
    </p:bg>
    <p:spTree>
      <p:nvGrpSpPr>
        <p:cNvPr id="1" name=""/>
        <p:cNvGrpSpPr/>
        <p:nvPr/>
      </p:nvGrpSpPr>
      <p:grpSpPr>
        <a:xfrm>
          <a:off x="0" y="0"/>
          <a:ext cx="0" cy="0"/>
          <a:chOff x="0" y="0"/>
          <a:chExt cx="0" cy="0"/>
        </a:xfrm>
      </p:grpSpPr>
      <p:cxnSp>
        <p:nvCxnSpPr>
          <p:cNvPr id="13" name="直接连接符 12"/>
          <p:cNvCxnSpPr/>
          <p:nvPr userDrawn="1"/>
        </p:nvCxnSpPr>
        <p:spPr>
          <a:xfrm>
            <a:off x="1087847" y="1091118"/>
            <a:ext cx="111041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2809" y="406809"/>
            <a:ext cx="2389191" cy="67001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image" Target="../media/image5.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8" y="1451"/>
            <a:ext cx="12188203" cy="6855097"/>
          </a:xfrm>
          <a:prstGeom prst="rect">
            <a:avLst/>
          </a:prstGeom>
        </p:spPr>
      </p:pic>
      <p:pic>
        <p:nvPicPr>
          <p:cNvPr id="3" name="图片 2"/>
          <p:cNvPicPr>
            <a:picLocks noChangeAspect="1"/>
          </p:cNvPicPr>
          <p:nvPr userDrawn="1"/>
        </p:nvPicPr>
        <p:blipFill rotWithShape="1">
          <a:blip r:embed="rId7">
            <a:extLst>
              <a:ext uri="{28A0092B-C50C-407E-A947-70E740481C1C}">
                <a14:useLocalDpi xmlns:a14="http://schemas.microsoft.com/office/drawing/2010/main" val="0"/>
              </a:ext>
            </a:extLst>
          </a:blip>
          <a:srcRect t="85208"/>
          <a:stretch>
            <a:fillRect/>
          </a:stretch>
        </p:blipFill>
        <p:spPr>
          <a:xfrm>
            <a:off x="0" y="6031148"/>
            <a:ext cx="12192000" cy="8268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77603" t="9835" b="66640"/>
          <a:stretch>
            <a:fillRect/>
          </a:stretch>
        </p:blipFill>
        <p:spPr>
          <a:xfrm>
            <a:off x="9218196" y="266422"/>
            <a:ext cx="2903620" cy="1524713"/>
          </a:xfrm>
          <a:prstGeom prst="rect">
            <a:avLst/>
          </a:prstGeom>
        </p:spPr>
      </p:pic>
      <p:sp>
        <p:nvSpPr>
          <p:cNvPr id="2" name="文本框 1"/>
          <p:cNvSpPr txBox="1"/>
          <p:nvPr/>
        </p:nvSpPr>
        <p:spPr>
          <a:xfrm>
            <a:off x="3345180" y="2247265"/>
            <a:ext cx="7674610" cy="1753235"/>
          </a:xfrm>
          <a:prstGeom prst="rect">
            <a:avLst/>
          </a:prstGeom>
          <a:noFill/>
        </p:spPr>
        <p:txBody>
          <a:bodyPr wrap="square" rtlCol="0">
            <a:spAutoFit/>
          </a:bodyPr>
          <a:p>
            <a:pPr algn="ctr"/>
            <a:r>
              <a:rPr lang="zh-CN" altLang="en-US" sz="3600" b="1">
                <a:solidFill>
                  <a:srgbClr val="C00000"/>
                </a:solidFill>
                <a:latin typeface="黑体" panose="02010609060101010101" charset="-122"/>
                <a:ea typeface="黑体" panose="02010609060101010101" charset="-122"/>
                <a:cs typeface="黑体" panose="02010609060101010101" charset="-122"/>
              </a:rPr>
              <a:t>军屯乡人民政府</a:t>
            </a:r>
            <a:endParaRPr lang="zh-CN" altLang="en-US" sz="3600" b="1">
              <a:solidFill>
                <a:srgbClr val="C00000"/>
              </a:solidFill>
              <a:latin typeface="黑体" panose="02010609060101010101" charset="-122"/>
              <a:ea typeface="黑体" panose="02010609060101010101" charset="-122"/>
              <a:cs typeface="黑体" panose="02010609060101010101" charset="-122"/>
            </a:endParaRPr>
          </a:p>
          <a:p>
            <a:pPr algn="ctr"/>
            <a:endParaRPr lang="zh-CN" altLang="en-US" sz="3600" b="1">
              <a:solidFill>
                <a:srgbClr val="C00000"/>
              </a:solidFill>
              <a:latin typeface="黑体" panose="02010609060101010101" charset="-122"/>
              <a:ea typeface="黑体" panose="02010609060101010101" charset="-122"/>
              <a:cs typeface="黑体" panose="02010609060101010101" charset="-122"/>
            </a:endParaRPr>
          </a:p>
          <a:p>
            <a:pPr algn="ctr"/>
            <a:r>
              <a:rPr lang="zh-CN" altLang="en-US" sz="3600" b="1">
                <a:solidFill>
                  <a:srgbClr val="C00000"/>
                </a:solidFill>
                <a:latin typeface="黑体" panose="02010609060101010101" charset="-122"/>
                <a:ea typeface="黑体" panose="02010609060101010101" charset="-122"/>
                <a:cs typeface="黑体" panose="02010609060101010101" charset="-122"/>
              </a:rPr>
              <a:t>202</a:t>
            </a:r>
            <a:r>
              <a:rPr lang="en-US" altLang="zh-CN" sz="3600" b="1">
                <a:solidFill>
                  <a:srgbClr val="C00000"/>
                </a:solidFill>
                <a:latin typeface="黑体" panose="02010609060101010101" charset="-122"/>
                <a:ea typeface="黑体" panose="02010609060101010101" charset="-122"/>
                <a:cs typeface="黑体" panose="02010609060101010101" charset="-122"/>
              </a:rPr>
              <a:t>2</a:t>
            </a:r>
            <a:r>
              <a:rPr lang="zh-CN" altLang="en-US" sz="3600" b="1">
                <a:solidFill>
                  <a:srgbClr val="C00000"/>
                </a:solidFill>
                <a:latin typeface="黑体" panose="02010609060101010101" charset="-122"/>
                <a:ea typeface="黑体" panose="02010609060101010101" charset="-122"/>
                <a:cs typeface="黑体" panose="02010609060101010101" charset="-122"/>
              </a:rPr>
              <a:t>年政府信息公开工作年度报告</a:t>
            </a:r>
            <a:endParaRPr lang="zh-CN" altLang="en-US" sz="3600" b="1">
              <a:solidFill>
                <a:srgbClr val="C0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88185" y="1502410"/>
            <a:ext cx="8215630" cy="470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2023年，我乡将进一步加强对政务公开工作的要求，严格落实各项政策，扎实做好政务公开工作，重点抓好以下工作：一是充实信息公开内容，围绕重大改革、重要举措、重点项目等中心工作，扩大信息公开广度深度；二是进一步将政务公开工作细化和完善，注重从公众的视角去谋划、审视和优化公开的内容，强化政府信息公开便民利民，切实发挥好信息公开平台的桥梁作用，；三是加大公开力度，丰富公开渠道。一方面加强网站的日常管理，及时回应群众诉求，全面提升网站信息发布和在线服务水平，自觉接受群众的监督，做到信息公开数量充足，栏目齐全，更新及时，内容实用。另一方面依托乡、村两级政务公开栏、微信公众号、议事角等渠道加大对信息公开力度。</a:t>
            </a: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769620" y="600075"/>
            <a:ext cx="5209540" cy="460375"/>
          </a:xfrm>
          <a:prstGeom prst="rect">
            <a:avLst/>
          </a:prstGeom>
          <a:noFill/>
        </p:spPr>
        <p:txBody>
          <a:bodyPr wrap="square" rtlCol="0">
            <a:spAutoFit/>
          </a:bodyPr>
          <a:p>
            <a:r>
              <a:rPr lang="zh-CN" altLang="en-US" sz="2400" b="1" dirty="0">
                <a:latin typeface="微软雅黑" panose="020B0503020204020204" pitchFamily="34" charset="-122"/>
                <a:ea typeface="微软雅黑" panose="020B0503020204020204" pitchFamily="34" charset="-122"/>
                <a:sym typeface="+mn-ea"/>
              </a:rPr>
              <a:t>下步改进措施</a:t>
            </a:r>
            <a:r>
              <a:rPr lang="en-US" altLang="zh-CN" sz="2400" b="1" dirty="0">
                <a:latin typeface="微软雅黑" panose="020B0503020204020204" pitchFamily="34" charset="-122"/>
                <a:ea typeface="微软雅黑" panose="020B0503020204020204" pitchFamily="34" charset="-122"/>
                <a:sym typeface="+mn-ea"/>
              </a:rPr>
              <a:t> </a:t>
            </a:r>
            <a:endParaRPr lang="en-US" altLang="zh-CN" sz="24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88185" y="1502410"/>
            <a:ext cx="821563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六、其他需要报告的事项</a:t>
            </a: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（一）我乡本年度无收取信息处理费情况。</a:t>
            </a: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二）2022年我乡严格按照上级有关要求，围绕政务公开工作要点，对照工作任务分解表，不断丰富公开内容、拓宽公开形式和渠道，增强公开质量和实效，切实保障人民群众的知情权、参与权、表达权和监督权。</a:t>
            </a: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（三）2022年我乡未承办人大代表建议和政协委员提案。</a:t>
            </a: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endParaRPr lang="zh-CN" altLang="en-US" sz="2000"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769620" y="600075"/>
            <a:ext cx="5209540" cy="829945"/>
          </a:xfrm>
          <a:prstGeom prst="rect">
            <a:avLst/>
          </a:prstGeom>
          <a:noFill/>
        </p:spPr>
        <p:txBody>
          <a:bodyPr wrap="square" rtlCol="0">
            <a:spAutoFit/>
          </a:bodyPr>
          <a:p>
            <a:r>
              <a:rPr lang="zh-CN" altLang="en-US" sz="2400" b="1" dirty="0">
                <a:latin typeface="微软雅黑" panose="020B0503020204020204" pitchFamily="34" charset="-122"/>
                <a:ea typeface="微软雅黑" panose="020B0503020204020204" pitchFamily="34" charset="-122"/>
                <a:sym typeface="+mn-ea"/>
              </a:rPr>
              <a:t>其他需要报告的事项</a:t>
            </a:r>
            <a:endParaRPr lang="zh-CN" altLang="en-US" sz="2400" b="1" dirty="0">
              <a:latin typeface="微软雅黑" panose="020B0503020204020204" pitchFamily="34" charset="-122"/>
              <a:ea typeface="微软雅黑" panose="020B0503020204020204" pitchFamily="34" charset="-122"/>
              <a:sym typeface="+mn-ea"/>
            </a:endParaRPr>
          </a:p>
          <a:p>
            <a:r>
              <a:rPr lang="en-US" altLang="zh-CN" sz="2400" b="1" dirty="0">
                <a:latin typeface="微软雅黑" panose="020B0503020204020204" pitchFamily="34" charset="-122"/>
                <a:ea typeface="微软雅黑" panose="020B0503020204020204" pitchFamily="34" charset="-122"/>
                <a:sym typeface="+mn-ea"/>
              </a:rPr>
              <a:t> </a:t>
            </a:r>
            <a:endParaRPr lang="en-US" altLang="zh-CN" sz="24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56590" y="1348740"/>
            <a:ext cx="11108690" cy="563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六、其他需要报告的事项</a:t>
            </a: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四）创新举措。一是创新公开形式，保障信息质量。在进一步坚持和完善网站公开和政务公开栏公开形式的基础上，按照便利、实用、有效的原则，认真创新政务公开的新载体、新形式，使政务公开的形式灵活多样。二是充分利用政务服务中心窗口，通过印发办事手册和一次性告知单，以及设立政务公开专栏等形式向社会公开，为企业和群众提供常年的便利服务，让部门运作情况置于“阳光”之下。三是通过广播、电视、报纸等新闻媒体等加大公开宣传力度。主动公开信息，积极向新闻媒体投稿。在创新公开方式的同时，严把公开内容和项目关，采取多种形式，强化监督检查工作，实行定期检查与不定期检查相结合。同时，鼓励广大干部、企业积极参与监督，积极反映公开过程中存在的突出问题，使公开工作更加扎实、有序开展。</a:t>
            </a: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sym typeface="+mn-ea"/>
              </a:rPr>
              <a:t>（五）本报告统计时间跨度自2022年1月1日至2022年12月31日止。</a:t>
            </a: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endParaRPr lang="zh-CN" altLang="en-US" sz="2000" dirty="0">
              <a:latin typeface="微软雅黑" panose="020B0503020204020204" pitchFamily="34" charset="-122"/>
              <a:ea typeface="微软雅黑" panose="020B0503020204020204" pitchFamily="34" charset="-122"/>
              <a:sym typeface="+mn-ea"/>
            </a:endParaRPr>
          </a:p>
          <a:p>
            <a:pPr indent="508000" algn="just" fontAlgn="auto">
              <a:lnSpc>
                <a:spcPct val="150000"/>
              </a:lnSpc>
              <a:buFontTx/>
              <a:buNone/>
              <a:extLst>
                <a:ext uri="{35155182-B16C-46BC-9424-99874614C6A1}">
                  <wpsdc:indentchars xmlns:wpsdc="http://www.wps.cn/officeDocument/2017/drawingmlCustomData" val="200" checksum="282533468"/>
                </a:ext>
              </a:extLst>
            </a:pPr>
            <a:endParaRPr lang="zh-CN" altLang="en-US" sz="2000"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769620" y="600075"/>
            <a:ext cx="5209540" cy="829945"/>
          </a:xfrm>
          <a:prstGeom prst="rect">
            <a:avLst/>
          </a:prstGeom>
          <a:noFill/>
        </p:spPr>
        <p:txBody>
          <a:bodyPr wrap="square" rtlCol="0">
            <a:spAutoFit/>
          </a:bodyPr>
          <a:p>
            <a:r>
              <a:rPr lang="zh-CN" altLang="en-US" sz="2400" b="1" dirty="0">
                <a:latin typeface="微软雅黑" panose="020B0503020204020204" pitchFamily="34" charset="-122"/>
                <a:ea typeface="微软雅黑" panose="020B0503020204020204" pitchFamily="34" charset="-122"/>
                <a:sym typeface="+mn-ea"/>
              </a:rPr>
              <a:t>其他需要报告的事项</a:t>
            </a:r>
            <a:endParaRPr lang="zh-CN" altLang="en-US" sz="2400" b="1" dirty="0">
              <a:latin typeface="微软雅黑" panose="020B0503020204020204" pitchFamily="34" charset="-122"/>
              <a:ea typeface="微软雅黑" panose="020B0503020204020204" pitchFamily="34" charset="-122"/>
              <a:sym typeface="+mn-ea"/>
            </a:endParaRPr>
          </a:p>
          <a:p>
            <a:r>
              <a:rPr lang="en-US" altLang="zh-CN" sz="2400" b="1" dirty="0">
                <a:latin typeface="微软雅黑" panose="020B0503020204020204" pitchFamily="34" charset="-122"/>
                <a:ea typeface="微软雅黑" panose="020B0503020204020204" pitchFamily="34" charset="-122"/>
                <a:sym typeface="+mn-ea"/>
              </a:rPr>
              <a:t> </a:t>
            </a:r>
            <a:endParaRPr lang="en-US" altLang="zh-CN" sz="24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64925" y="2017480"/>
            <a:ext cx="6336579" cy="3415030"/>
          </a:xfrm>
          <a:prstGeom prst="rect">
            <a:avLst/>
          </a:prstGeom>
          <a:noFill/>
        </p:spPr>
        <p:txBody>
          <a:bodyPr wrap="square">
            <a:spAutoFit/>
          </a:bodyPr>
          <a:lstStyle/>
          <a:p>
            <a:pPr lvl="0" algn="just">
              <a:lnSpc>
                <a:spcPct val="150000"/>
              </a:lnSpc>
              <a:defRPr/>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本报告由军屯乡人民政府按照《中华人民共和国政府信息公开条例》（以下简称《条例》）和《中华人民共和国政府信息公开工作年度报告格式》（国办公开办函〔2021〕30号）要求编制。</a:t>
            </a:r>
            <a:endParaRPr lang="zh-CN" altLang="en-US" dirty="0">
              <a:latin typeface="微软雅黑" panose="020B0503020204020204" pitchFamily="34" charset="-122"/>
              <a:ea typeface="微软雅黑" panose="020B0503020204020204" pitchFamily="34" charset="-122"/>
            </a:endParaRPr>
          </a:p>
          <a:p>
            <a:pPr lvl="0" algn="just">
              <a:lnSpc>
                <a:spcPct val="150000"/>
              </a:lnSpc>
              <a:defRPr/>
            </a:pPr>
            <a:r>
              <a:rPr lang="zh-CN" altLang="en-US" dirty="0">
                <a:latin typeface="微软雅黑" panose="020B0503020204020204" pitchFamily="34" charset="-122"/>
                <a:ea typeface="微软雅黑" panose="020B0503020204020204" pitchFamily="34" charset="-122"/>
              </a:rPr>
              <a:t>本报告内容包括总体情况、主动公开政府信息情况、收到和处理政府信息公开申请情况、政府信息公开行政复议和行政诉讼情况、存在的主要问题及改进情况、其他需要报告的事项等六部分内容。</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118850" y="828885"/>
            <a:ext cx="3073400" cy="1219835"/>
          </a:xfrm>
          <a:prstGeom prst="rect">
            <a:avLst/>
          </a:prstGeom>
          <a:noFill/>
        </p:spPr>
        <p:txBody>
          <a:bodyPr wrap="square" rtlCol="0">
            <a:spAutoFit/>
          </a:bodyPr>
          <a:lstStyle/>
          <a:p>
            <a:pPr marL="0" marR="0" lvl="0" indent="0" algn="ctr" defTabSz="914400" rtl="0" eaLnBrk="1" fontAlgn="auto" latinLnBrk="0" hangingPunct="1">
              <a:lnSpc>
                <a:spcPts val="8800"/>
              </a:lnSpc>
              <a:spcBef>
                <a:spcPts val="0"/>
              </a:spcBef>
              <a:spcAft>
                <a:spcPts val="0"/>
              </a:spcAft>
              <a:buClrTx/>
              <a:buSzTx/>
              <a:buFontTx/>
              <a:buNone/>
              <a:defRPr/>
            </a:pPr>
            <a:r>
              <a:rPr kumimoji="0" lang="zh-CN" altLang="en-US" sz="4400" b="1"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总体情况</a:t>
            </a:r>
            <a:endParaRPr kumimoji="0" lang="zh-CN" altLang="en-US" sz="4400" b="1"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0759" y="1915208"/>
            <a:ext cx="70242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77603" t="9835" b="66640"/>
          <a:stretch>
            <a:fillRect/>
          </a:stretch>
        </p:blipFill>
        <p:spPr>
          <a:xfrm>
            <a:off x="9218196" y="266422"/>
            <a:ext cx="2903620" cy="1524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649"/>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149"/>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27225" y="2061210"/>
            <a:ext cx="8215630" cy="332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buFontTx/>
              <a:buNone/>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2022年，在县委、县政府的正确领导下，军屯乡高度重视政务公开工作，认真贯彻落实《政府信息公开条例》及省、市、县有关要求。紧紧围绕乡党委、政府工作部署，不断完善公开制度，强化公开内容，规范公开流程，严格公开监督，政府信息公开工作得到切实加强，全年政府信息公开信息数55条。同时，为畅通公开渠道，进一步完善建设政务公开专区，切实做到方便人民群众获取所需公开内容。截止2022年底，我乡政务信息公开工作运行正常。</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614805" y="1496695"/>
            <a:ext cx="8215630" cy="470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rPr>
              <a:t>（一）主动公开情况</a:t>
            </a:r>
            <a:endParaRPr lang="zh-CN" altLang="en-US" sz="2000" dirty="0">
              <a:latin typeface="微软雅黑" panose="020B0503020204020204" pitchFamily="34" charset="-122"/>
              <a:ea typeface="微软雅黑" panose="020B0503020204020204" pitchFamily="34" charset="-122"/>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rPr>
              <a:t>通过政府信息公开网主动公开政府信息55条，其中会议公开45条，占80％；政策文件公开1条，占1.8％;行政权力公开2条，占3.64%；公告公示1条，占1.8％，规划计划1条，占1.8％，财政预算决算公开2条，占3.64%；政务公开组织管理1条，占1.8％；政务公开基础建设1条，占1.8％；政府信息公开指南1条，占1.8％。</a:t>
            </a:r>
            <a:endParaRPr lang="zh-CN" altLang="en-US" sz="2000" dirty="0">
              <a:latin typeface="微软雅黑" panose="020B0503020204020204" pitchFamily="34" charset="-122"/>
              <a:ea typeface="微软雅黑" panose="020B0503020204020204" pitchFamily="34" charset="-122"/>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rPr>
              <a:t>2.主动公开政府信息的主要类别</a:t>
            </a:r>
            <a:endParaRPr lang="zh-CN" altLang="en-US" sz="2000" dirty="0">
              <a:latin typeface="微软雅黑" panose="020B0503020204020204" pitchFamily="34" charset="-122"/>
              <a:ea typeface="微软雅黑" panose="020B0503020204020204" pitchFamily="34" charset="-122"/>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rPr>
              <a:t>军屯乡主动公开政务文件及工作动态信息的类别主要包括：会议公开类、政策文件类、行政权力运行公开类、公益事业类、政务公开组织管理类、政务公开基础建设类等，并对以上文件进行解读。</a:t>
            </a: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769620" y="600075"/>
            <a:ext cx="4603115" cy="460375"/>
          </a:xfrm>
          <a:prstGeom prst="rect">
            <a:avLst/>
          </a:prstGeom>
          <a:noFill/>
        </p:spPr>
        <p:txBody>
          <a:bodyPr wrap="square" rtlCol="0">
            <a:spAutoFit/>
          </a:bodyPr>
          <a:p>
            <a:r>
              <a:rPr lang="en-US" altLang="zh-CN" sz="2400" b="1" dirty="0">
                <a:latin typeface="微软雅黑" panose="020B0503020204020204" pitchFamily="34" charset="-122"/>
                <a:ea typeface="微软雅黑" panose="020B0503020204020204" pitchFamily="34" charset="-122"/>
                <a:sym typeface="+mn-ea"/>
              </a:rPr>
              <a:t> </a:t>
            </a:r>
            <a:endParaRPr lang="zh-CN" altLang="en-US" sz="24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07135" y="476885"/>
            <a:ext cx="4457065" cy="583565"/>
          </a:xfrm>
          <a:prstGeom prst="rect">
            <a:avLst/>
          </a:prstGeom>
          <a:noFill/>
        </p:spPr>
        <p:txBody>
          <a:bodyPr wrap="square" rtlCol="0">
            <a:spAutoFit/>
          </a:bodyPr>
          <a:p>
            <a:r>
              <a:rPr lang="zh-CN" altLang="en-US" sz="3200" dirty="0">
                <a:latin typeface="微软雅黑" panose="020B0503020204020204" pitchFamily="34" charset="-122"/>
                <a:ea typeface="微软雅黑" panose="020B0503020204020204" pitchFamily="34" charset="-122"/>
                <a:sym typeface="+mn-ea"/>
              </a:rPr>
              <a:t>主动公开情况</a:t>
            </a:r>
            <a:endParaRPr lang="zh-CN" altLang="en-US" sz="32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9620" y="600075"/>
            <a:ext cx="5209540" cy="460375"/>
          </a:xfrm>
          <a:prstGeom prst="rect">
            <a:avLst/>
          </a:prstGeom>
          <a:noFill/>
        </p:spPr>
        <p:txBody>
          <a:bodyPr wrap="square" rtlCol="0">
            <a:spAutoFit/>
          </a:bodyPr>
          <a:p>
            <a:r>
              <a:rPr lang="zh-CN" altLang="en-US" sz="2400" b="1">
                <a:sym typeface="+mn-ea"/>
              </a:rPr>
              <a:t>依申请公开情况</a:t>
            </a:r>
            <a:r>
              <a:rPr lang="en-US" altLang="zh-CN" sz="2400" b="1" dirty="0">
                <a:latin typeface="微软雅黑" panose="020B0503020204020204" pitchFamily="34" charset="-122"/>
                <a:ea typeface="微软雅黑" panose="020B0503020204020204" pitchFamily="34" charset="-122"/>
                <a:sym typeface="+mn-ea"/>
              </a:rPr>
              <a:t> </a:t>
            </a:r>
            <a:endParaRPr lang="en-US" altLang="zh-CN" sz="2400" b="1" dirty="0">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772285" y="2864485"/>
            <a:ext cx="8607425" cy="922020"/>
          </a:xfrm>
          <a:prstGeom prst="rect">
            <a:avLst/>
          </a:prstGeom>
          <a:noFill/>
        </p:spPr>
        <p:txBody>
          <a:bodyPr wrap="square" rtlCol="0">
            <a:spAutoFit/>
          </a:bodyPr>
          <a:p>
            <a:r>
              <a:rPr lang="zh-CN" altLang="en-US"/>
              <a:t>（二）依申请公开情况</a:t>
            </a:r>
            <a:endParaRPr lang="zh-CN" altLang="en-US"/>
          </a:p>
          <a:p>
            <a:r>
              <a:rPr lang="zh-CN" altLang="en-US"/>
              <a:t>我乡进一步完善政府信息公开申请登记、审核、办理、答复、归档等工作制度。2022年度，我乡未收到依申请公开申请。</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9620" y="600075"/>
            <a:ext cx="5209540" cy="460375"/>
          </a:xfrm>
          <a:prstGeom prst="rect">
            <a:avLst/>
          </a:prstGeom>
          <a:noFill/>
        </p:spPr>
        <p:txBody>
          <a:bodyPr wrap="square" rtlCol="0">
            <a:spAutoFit/>
          </a:bodyPr>
          <a:p>
            <a:r>
              <a:rPr lang="zh-CN" altLang="en-US" sz="2400" b="1">
                <a:sym typeface="+mn-ea"/>
              </a:rPr>
              <a:t>政府信息管理情况</a:t>
            </a:r>
            <a:r>
              <a:rPr lang="en-US" altLang="zh-CN" sz="2400" b="1" dirty="0">
                <a:latin typeface="微软雅黑" panose="020B0503020204020204" pitchFamily="34" charset="-122"/>
                <a:ea typeface="微软雅黑" panose="020B0503020204020204" pitchFamily="34" charset="-122"/>
                <a:sym typeface="+mn-ea"/>
              </a:rPr>
              <a:t> </a:t>
            </a:r>
            <a:endParaRPr lang="en-US" altLang="zh-CN" sz="2400" b="1" dirty="0">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792605" y="2337435"/>
            <a:ext cx="8607425" cy="1753235"/>
          </a:xfrm>
          <a:prstGeom prst="rect">
            <a:avLst/>
          </a:prstGeom>
          <a:noFill/>
        </p:spPr>
        <p:txBody>
          <a:bodyPr wrap="square" rtlCol="0">
            <a:spAutoFit/>
          </a:bodyPr>
          <a:p>
            <a:r>
              <a:rPr lang="zh-CN" altLang="en-US"/>
              <a:t>（三）政府信息管理情况</a:t>
            </a:r>
            <a:endParaRPr lang="zh-CN" altLang="en-US"/>
          </a:p>
          <a:p>
            <a:r>
              <a:rPr lang="zh-CN" altLang="en-US"/>
              <a:t>为进一步扩大政府信息公开工作的成效，确保信息公开及时，军屯乡立足基层需求，全面推进政务公开工作的科学化、标准化、规范化建设，不断健全完善工作机制，扩大公开范围和内容，充分利用政府网站、公众号、广播、标语和宣传专栏等多种形式，进行广泛且有效的宣传；及时对重要政策进行解读，最大程度体现及时、便民的要求,全面展示军屯新形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9620" y="600075"/>
            <a:ext cx="5209540" cy="829945"/>
          </a:xfrm>
          <a:prstGeom prst="rect">
            <a:avLst/>
          </a:prstGeom>
          <a:noFill/>
        </p:spPr>
        <p:txBody>
          <a:bodyPr wrap="square" rtlCol="0">
            <a:spAutoFit/>
          </a:bodyPr>
          <a:p>
            <a:r>
              <a:rPr lang="zh-CN" altLang="en-US" sz="2400" b="1">
                <a:sym typeface="+mn-ea"/>
              </a:rPr>
              <a:t>政府信息公开平台建设情况</a:t>
            </a:r>
            <a:endParaRPr lang="zh-CN" altLang="en-US" sz="2400" b="1"/>
          </a:p>
          <a:p>
            <a:r>
              <a:rPr lang="en-US" altLang="zh-CN" sz="2400" b="1" dirty="0">
                <a:latin typeface="微软雅黑" panose="020B0503020204020204" pitchFamily="34" charset="-122"/>
                <a:ea typeface="微软雅黑" panose="020B0503020204020204" pitchFamily="34" charset="-122"/>
                <a:sym typeface="+mn-ea"/>
              </a:rPr>
              <a:t> </a:t>
            </a:r>
            <a:endParaRPr lang="en-US" altLang="zh-CN" sz="2400" b="1" dirty="0">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80490" y="1590040"/>
            <a:ext cx="9431020" cy="4323715"/>
          </a:xfrm>
          <a:prstGeom prst="rect">
            <a:avLst/>
          </a:prstGeom>
          <a:noFill/>
        </p:spPr>
        <p:txBody>
          <a:bodyPr wrap="square" rtlCol="0">
            <a:noAutofit/>
          </a:bodyPr>
          <a:p>
            <a:r>
              <a:rPr lang="zh-CN" altLang="en-US"/>
              <a:t>（四）政府信息公开平台建设情况</a:t>
            </a:r>
            <a:endParaRPr lang="zh-CN" altLang="en-US"/>
          </a:p>
          <a:p>
            <a:r>
              <a:rPr lang="zh-CN" altLang="en-US"/>
              <a:t>严格按照上级部门的要求，及时调整完善军屯乡政务信息公开领导小组，落实专人负责，积极配合上级领导机构，及时调整优化政务公开平台功能和栏目设置，方便群众查询相关信息。安排专人负责政务信息公开工作，确保信息及时准确的上传。</a:t>
            </a:r>
            <a:endParaRPr lang="zh-CN" altLang="en-US"/>
          </a:p>
          <a:p>
            <a:r>
              <a:rPr lang="zh-CN" altLang="en-US"/>
              <a:t>1.政府网站</a:t>
            </a:r>
            <a:endParaRPr lang="zh-CN" altLang="en-US"/>
          </a:p>
          <a:p>
            <a:r>
              <a:rPr lang="zh-CN" altLang="en-US"/>
              <a:t>在汶上县人民政府政府信息门户网站的政府信息公开专栏下设军屯乡人民政府信息公开子栏目，及时上传政府信息并对相关信息进行解读，方便公民查看。</a:t>
            </a:r>
            <a:endParaRPr lang="zh-CN" altLang="en-US"/>
          </a:p>
          <a:p>
            <a:r>
              <a:rPr lang="zh-CN" altLang="en-US"/>
              <a:t>2.新媒体平台</a:t>
            </a:r>
            <a:endParaRPr lang="zh-CN" altLang="en-US"/>
          </a:p>
          <a:p>
            <a:r>
              <a:rPr lang="zh-CN" altLang="en-US"/>
              <a:t>充分利用大汶河畔党旗红微信公众号，及时对重要政策及工作成效进行深入解读，全面展示军屯乡新形象，2022年共刊发1925篇微信稿。</a:t>
            </a:r>
            <a:endParaRPr lang="zh-CN" altLang="en-US"/>
          </a:p>
          <a:p>
            <a:r>
              <a:rPr lang="zh-CN" altLang="en-US"/>
              <a:t>3.政务公开专区</a:t>
            </a:r>
            <a:endParaRPr lang="zh-CN" altLang="en-US"/>
          </a:p>
          <a:p>
            <a:r>
              <a:rPr lang="zh-CN" altLang="en-US"/>
              <a:t>乡为民服务大厅设置政务公开专区，配备1台电脑、打印机、自助服务机，集中提供政府信息查询、互动交流、网上办事大厅等服务，实现政务公开和政务服务资源共享互通，配置报刊架、资料柜，摆放党报党刊、政府公报和优惠政策宣传页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p:cNvSpPr txBox="1"/>
          <p:nvPr/>
        </p:nvSpPr>
        <p:spPr>
          <a:xfrm>
            <a:off x="3538855" y="2967990"/>
            <a:ext cx="717804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600" b="1" dirty="0">
                <a:solidFill>
                  <a:srgbClr val="C00000"/>
                </a:solidFill>
                <a:latin typeface="黑体" panose="02010609060101010101" charset="-122"/>
                <a:ea typeface="黑体" panose="02010609060101010101" charset="-122"/>
              </a:rPr>
              <a:t>存在的主要问题及改进情况</a:t>
            </a:r>
            <a:endParaRPr lang="zh-CN" altLang="en-US" sz="3600" b="1" dirty="0">
              <a:solidFill>
                <a:srgbClr val="C00000"/>
              </a:solidFill>
              <a:latin typeface="黑体" panose="02010609060101010101" charset="-122"/>
              <a:ea typeface="黑体" panose="02010609060101010101"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77603" t="9835" b="66640"/>
          <a:stretch>
            <a:fillRect/>
          </a:stretch>
        </p:blipFill>
        <p:spPr>
          <a:xfrm>
            <a:off x="9037722" y="502531"/>
            <a:ext cx="2903620" cy="1524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83590" y="1536700"/>
            <a:ext cx="1073277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rPr>
              <a:t>2022年，我乡政府信息公开工作推进有条不紊，稳中有进，通过开展信息公开培训、制定相应的工作制度等，对去年存在公开意识不强和公开不够及时的问题进行了改进，一是丰富微信公众号、微博等客户端新媒体的宣传形式，二是充分完善栏目建设，使信息公开的工作人员认识到信息公开的重要意义，提高了主动意识和工作素质，保证工作落到实处。</a:t>
            </a:r>
            <a:endParaRPr lang="zh-CN" altLang="en-US" sz="2000" dirty="0">
              <a:latin typeface="微软雅黑" panose="020B0503020204020204" pitchFamily="34" charset="-122"/>
              <a:ea typeface="微软雅黑" panose="020B0503020204020204" pitchFamily="34" charset="-122"/>
            </a:endParaRPr>
          </a:p>
          <a:p>
            <a:pPr indent="508000" algn="just" fontAlgn="auto">
              <a:lnSpc>
                <a:spcPct val="150000"/>
              </a:lnSpc>
              <a:buFontTx/>
              <a:buNone/>
              <a:extLst>
                <a:ext uri="{35155182-B16C-46BC-9424-99874614C6A1}">
                  <wpsdc:indentchars xmlns:wpsdc="http://www.wps.cn/officeDocument/2017/drawingmlCustomData" val="200" checksum="282533468"/>
                </a:ext>
              </a:extLst>
            </a:pPr>
            <a:r>
              <a:rPr lang="zh-CN" altLang="en-US" sz="2000" dirty="0">
                <a:latin typeface="微软雅黑" panose="020B0503020204020204" pitchFamily="34" charset="-122"/>
                <a:ea typeface="微软雅黑" panose="020B0503020204020204" pitchFamily="34" charset="-122"/>
              </a:rPr>
              <a:t>目前仍存在一些短板和不足，主要表现在：一是主动发布信息的总量较少，二是发布群众关心的内容较少，三是政府信息公开的规范性有待提升，在主动公开方面工作程序不够规范，存在信息目录分类杂乱、信息格式不规范等问题。</a:t>
            </a:r>
            <a:endParaRPr lang="zh-CN" altLang="en-US" sz="2000" dirty="0">
              <a:latin typeface="微软雅黑" panose="020B0503020204020204" pitchFamily="34" charset="-122"/>
              <a:ea typeface="微软雅黑" panose="020B0503020204020204" pitchFamily="34" charset="-122"/>
            </a:endParaRPr>
          </a:p>
          <a:p>
            <a:pPr indent="508000" algn="just" fontAlgn="auto">
              <a:lnSpc>
                <a:spcPct val="150000"/>
              </a:lnSpc>
              <a:buFontTx/>
              <a:buNone/>
              <a:extLst>
                <a:ext uri="{35155182-B16C-46BC-9424-99874614C6A1}">
                  <wpsdc:indentchars xmlns:wpsdc="http://www.wps.cn/officeDocument/2017/drawingmlCustomData" val="200" checksum="282533468"/>
                </a:ext>
              </a:extLst>
            </a:pP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783590" y="441325"/>
            <a:ext cx="5209540" cy="645160"/>
          </a:xfrm>
          <a:prstGeom prst="rect">
            <a:avLst/>
          </a:prstGeom>
          <a:noFill/>
        </p:spPr>
        <p:txBody>
          <a:bodyPr wrap="square" rtlCol="0">
            <a:spAutoFit/>
          </a:bodyPr>
          <a:p>
            <a:pPr indent="508000" algn="just" fontAlgn="auto">
              <a:lnSpc>
                <a:spcPct val="150000"/>
              </a:lnSpc>
              <a:buFontTx/>
              <a:buNone/>
            </a:pPr>
            <a:r>
              <a:rPr lang="zh-CN" altLang="en-US" sz="2400" b="1" dirty="0">
                <a:latin typeface="微软雅黑" panose="020B0503020204020204" pitchFamily="34" charset="-122"/>
                <a:ea typeface="微软雅黑" panose="020B0503020204020204" pitchFamily="34" charset="-122"/>
                <a:sym typeface="+mn-ea"/>
              </a:rPr>
              <a:t>存在问题</a:t>
            </a:r>
            <a:endParaRPr lang="zh-CN" altLang="en-US" sz="24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ISPRING_PRESENTATION_TITLE" val="PowerPoint 演示文稿"/>
  <p:tag name="KSO_WPP_MARK_KEY" val="fdaea19f-3e30-4db9-b561-8f18f812d273"/>
  <p:tag name="COMMONDATA" val="eyJoZGlkIjoiODhmYzE3ZjU4N2QzYTI4NzMyNTliMDY2MjgwYzMzODAifQ=="/>
</p:tagLst>
</file>

<file path=ppt/theme/theme1.xml><?xml version="1.0" encoding="utf-8"?>
<a:theme xmlns:a="http://schemas.openxmlformats.org/drawingml/2006/main" name="主题">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2476</Words>
  <Application>WPS 演示</Application>
  <PresentationFormat>宽屏</PresentationFormat>
  <Paragraphs>72</Paragraphs>
  <Slides>12</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黑体</vt:lpstr>
      <vt:lpstr>微软雅黑</vt:lpstr>
      <vt:lpstr>Arial Unicode MS</vt:lpstr>
      <vt:lpstr>等线</vt:lpstr>
      <vt:lpstr>Calibri</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Mr丶凡✨</cp:lastModifiedBy>
  <cp:revision>5</cp:revision>
  <dcterms:created xsi:type="dcterms:W3CDTF">2019-11-09T13:03:00Z</dcterms:created>
  <dcterms:modified xsi:type="dcterms:W3CDTF">2023-02-07T02:12:29Z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B10D40A9694E42C0BC3A2A87EC8C537D</vt:lpwstr>
  </property>
</Properties>
</file>