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harts/chart1.xml" ContentType="application/vnd.openxmlformats-officedocument.drawingml.chart+xml"/>
  <Override PartName="/ppt/charts/colors1.xml" ContentType="application/vnd.ms-office.chartcolorstyle+xml"/>
  <Override PartName="/ppt/charts/style1.xml" ContentType="application/vnd.ms-office.chartstyle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sldIdLst>
    <p:sldId id="257" r:id="rId3"/>
    <p:sldId id="259" r:id="rId5"/>
    <p:sldId id="262" r:id="rId6"/>
    <p:sldId id="260" r:id="rId7"/>
    <p:sldId id="261" r:id="rId8"/>
    <p:sldId id="265" r:id="rId9"/>
  </p:sldIdLst>
  <p:sldSz cx="9144000" cy="6858000" type="screen4x3"/>
  <p:notesSz cx="6858000" cy="9144000"/>
  <p:custDataLst>
    <p:tags r:id="rId13"/>
  </p:custDataLst>
  <p:defaultTextStyle>
    <a:defPPr>
      <a:defRPr lang="zh-CN"/>
    </a:defPPr>
    <a:lvl1pPr marL="0" lvl="0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1pPr>
    <a:lvl2pPr marL="457200" lvl="1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2pPr>
    <a:lvl3pPr marL="914400" lvl="2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3pPr>
    <a:lvl4pPr marL="1371600" lvl="3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4pPr>
    <a:lvl5pPr marL="1828800" lvl="4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5pPr>
    <a:lvl6pPr marL="2286000" lvl="5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6pPr>
    <a:lvl7pPr marL="2743200" lvl="6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7pPr>
    <a:lvl8pPr marL="3200400" lvl="7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8pPr>
    <a:lvl9pPr marL="3657600" lvl="8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84" userDrawn="1">
          <p15:clr>
            <a:srgbClr val="A4A3A4"/>
          </p15:clr>
        </p15:guide>
        <p15:guide id="2" pos="2903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howGuides="1">
      <p:cViewPr varScale="1">
        <p:scale>
          <a:sx n="69" d="100"/>
          <a:sy n="69" d="100"/>
        </p:scale>
        <p:origin x="-138" y="-102"/>
      </p:cViewPr>
      <p:guideLst>
        <p:guide orient="horz" pos="2184"/>
        <p:guide pos="2903"/>
      </p:guideLst>
    </p:cSldViewPr>
  </p:slide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3" Type="http://schemas.openxmlformats.org/officeDocument/2006/relationships/tags" Target="tags/tag20.xml"/><Relationship Id="rId12" Type="http://schemas.openxmlformats.org/officeDocument/2006/relationships/tableStyles" Target="tableStyles.xml"/><Relationship Id="rId11" Type="http://schemas.openxmlformats.org/officeDocument/2006/relationships/viewProps" Target="viewProps.xml"/><Relationship Id="rId10" Type="http://schemas.openxmlformats.org/officeDocument/2006/relationships/presProps" Target="presProps.xml"/><Relationship Id="rId1" Type="http://schemas.openxmlformats.org/officeDocument/2006/relationships/slideMaster" Target="slideMasters/slideMaster1.xml"/></Relationships>
</file>

<file path=ppt/charts/_rels/chart1.xml.rels><?xml version="1.0" encoding="UTF-8" standalone="yes"?>
<Relationships xmlns="http://schemas.openxmlformats.org/package/2006/relationships"><Relationship Id="rId4" Type="http://schemas.microsoft.com/office/2011/relationships/chartColorStyle" Target="colors1.xml"/><Relationship Id="rId3" Type="http://schemas.microsoft.com/office/2011/relationships/chartStyle" Target="style1.xml"/><Relationship Id="rId2" Type="http://schemas.openxmlformats.org/officeDocument/2006/relationships/themeOverride" Target="../theme/themeOverride1.xml"/><Relationship Id="rId1" Type="http://schemas.openxmlformats.org/officeDocument/2006/relationships/oleObject" Target="&#24037;&#20316;&#31807;1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zh-CN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0" vertOverflow="ellipsis" vert="horz" wrap="square" anchor="ctr" anchorCtr="1" forceAA="0"/>
          <a:lstStyle/>
          <a:p>
            <a:pPr>
              <a:defRPr lang="zh-CN" sz="1400" b="0" i="0" u="none" strike="noStrike" kern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defRPr>
            </a:pPr>
            <a:r>
              <a:t>白石镇主动公开情况</a:t>
            </a:r>
          </a:p>
        </c:rich>
      </c:tx>
      <c:layout/>
      <c:overlay val="0"/>
      <c:spPr>
        <a:noFill/>
        <a:ln>
          <a:noFill/>
        </a:ln>
        <a:effectLst/>
      </c:spPr>
    </c:title>
    <c:autoTitleDeleted val="0"/>
    <c:view3D>
      <c:rotX val="30"/>
      <c:rotY val="0"/>
      <c:depthPercent val="100"/>
      <c:rAngAx val="0"/>
    </c:view3D>
    <c:floor>
      <c:thickness val="0"/>
      <c:spPr>
        <a:noFill/>
        <a:effectLst/>
      </c:spPr>
    </c:floor>
    <c:sideWall>
      <c:thickness val="0"/>
      <c:spPr>
        <a:noFill/>
        <a:effectLst/>
      </c:spPr>
    </c:sideWall>
    <c:backWall>
      <c:thickness val="0"/>
      <c:spPr>
        <a:noFill/>
        <a:effectLst/>
      </c:spPr>
    </c:backWall>
    <c:plotArea>
      <c:layout/>
      <c:pie3DChart>
        <c:varyColors val="1"/>
        <c:ser>
          <c:idx val="0"/>
          <c:order val="0"/>
          <c:spPr>
            <a:scene3d>
              <a:camera prst="orthographicFront"/>
              <a:lightRig rig="threePt" dir="t"/>
            </a:scene3d>
            <a:sp3d contourW="9525"/>
          </c:spPr>
          <c:explosion val="0"/>
          <c:dPt>
            <c:idx val="0"/>
            <c:bubble3D val="0"/>
            <c:spPr>
              <a:solidFill>
                <a:schemeClr val="accent1"/>
              </a:solidFill>
              <a:ln>
                <a:solidFill>
                  <a:schemeClr val="bg1"/>
                </a:solidFill>
              </a:ln>
              <a:effectLst/>
              <a:scene3d>
                <a:camera prst="orthographicFront"/>
                <a:lightRig rig="threePt" dir="t"/>
              </a:scene3d>
              <a:sp3d contourW="9525"/>
            </c:spPr>
          </c:dPt>
          <c:dPt>
            <c:idx val="1"/>
            <c:bubble3D val="0"/>
            <c:spPr>
              <a:solidFill>
                <a:schemeClr val="accent2"/>
              </a:solidFill>
              <a:ln>
                <a:solidFill>
                  <a:schemeClr val="bg1"/>
                </a:solidFill>
              </a:ln>
              <a:effectLst/>
              <a:scene3d>
                <a:camera prst="orthographicFront"/>
                <a:lightRig rig="threePt" dir="t"/>
              </a:scene3d>
              <a:sp3d contourW="9525"/>
            </c:spPr>
          </c:dPt>
          <c:dPt>
            <c:idx val="2"/>
            <c:bubble3D val="0"/>
            <c:spPr>
              <a:solidFill>
                <a:schemeClr val="accent3"/>
              </a:solidFill>
              <a:ln>
                <a:solidFill>
                  <a:schemeClr val="bg1"/>
                </a:solidFill>
              </a:ln>
              <a:effectLst/>
              <a:scene3d>
                <a:camera prst="orthographicFront"/>
                <a:lightRig rig="threePt" dir="t"/>
              </a:scene3d>
              <a:sp3d contourW="9525"/>
            </c:spPr>
          </c:dPt>
          <c:dPt>
            <c:idx val="3"/>
            <c:bubble3D val="0"/>
            <c:spPr>
              <a:solidFill>
                <a:schemeClr val="accent4"/>
              </a:solidFill>
              <a:ln>
                <a:solidFill>
                  <a:schemeClr val="bg1"/>
                </a:solidFill>
              </a:ln>
              <a:effectLst/>
              <a:scene3d>
                <a:camera prst="orthographicFront"/>
                <a:lightRig rig="threePt" dir="t"/>
              </a:scene3d>
              <a:sp3d contourW="9525"/>
            </c:spPr>
          </c:dPt>
          <c:dPt>
            <c:idx val="4"/>
            <c:bubble3D val="0"/>
            <c:spPr>
              <a:solidFill>
                <a:schemeClr val="accent5"/>
              </a:solidFill>
              <a:ln>
                <a:solidFill>
                  <a:schemeClr val="bg1"/>
                </a:solidFill>
              </a:ln>
              <a:effectLst/>
              <a:scene3d>
                <a:camera prst="orthographicFront"/>
                <a:lightRig rig="threePt" dir="t"/>
              </a:scene3d>
              <a:sp3d contourW="9525"/>
            </c:spPr>
          </c:dPt>
          <c:dPt>
            <c:idx val="5"/>
            <c:bubble3D val="0"/>
            <c:spPr>
              <a:solidFill>
                <a:schemeClr val="accent6"/>
              </a:solidFill>
              <a:ln>
                <a:solidFill>
                  <a:schemeClr val="bg1"/>
                </a:solidFill>
              </a:ln>
              <a:effectLst/>
              <a:scene3d>
                <a:camera prst="orthographicFront"/>
                <a:lightRig rig="threePt" dir="t"/>
              </a:scene3d>
              <a:sp3d contourW="9525"/>
            </c:spPr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>
                <a:solidFill>
                  <a:schemeClr val="bg1"/>
                </a:solidFill>
              </a:ln>
              <a:effectLst/>
              <a:scene3d>
                <a:camera prst="orthographicFront"/>
                <a:lightRig rig="threePt" dir="t"/>
              </a:scene3d>
              <a:sp3d contourW="9525"/>
            </c:spPr>
          </c:dPt>
          <c:dPt>
            <c:idx val="7"/>
            <c:bubble3D val="0"/>
            <c:spPr>
              <a:solidFill>
                <a:schemeClr val="accent2">
                  <a:lumMod val="60000"/>
                </a:schemeClr>
              </a:solidFill>
              <a:ln>
                <a:solidFill>
                  <a:schemeClr val="bg1"/>
                </a:solidFill>
              </a:ln>
              <a:effectLst/>
              <a:scene3d>
                <a:camera prst="orthographicFront"/>
                <a:lightRig rig="threePt" dir="t"/>
              </a:scene3d>
              <a:sp3d contourW="9525"/>
            </c:spPr>
          </c:dPt>
          <c:dLbls>
            <c:numFmt formatCode="General" sourceLinked="1"/>
            <c:spPr>
              <a:noFill/>
              <a:ln>
                <a:noFill/>
              </a:ln>
              <a:effectLst/>
            </c:spPr>
            <c:txPr>
              <a:bodyPr rot="0" spcFirstLastPara="0" vertOverflow="ellipsis" vert="horz" wrap="square" lIns="38100" tIns="19050" rIns="38100" bIns="19050" anchor="ctr" anchorCtr="1" forceAA="0"/>
              <a:lstStyle/>
              <a:p>
                <a:pPr>
                  <a:defRPr lang="zh-CN" sz="1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微软雅黑" panose="020B0503020204020204" charset="-122"/>
                    <a:ea typeface="微软雅黑" panose="020B0503020204020204" charset="-122"/>
                    <a:cs typeface="微软雅黑" panose="020B0503020204020204" charset="-122"/>
                    <a:sym typeface="微软雅黑" panose="020B0503020204020204" charset="-122"/>
                  </a:defRPr>
                </a:pPr>
              </a:p>
            </c:txPr>
            <c:dLblPos val="inEnd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[工作簿1]Sheet1!$A$3:$A$10</c:f>
              <c:strCache>
                <c:ptCount val="8"/>
                <c:pt idx="0">
                  <c:v>会议公开</c:v>
                </c:pt>
                <c:pt idx="1">
                  <c:v>其他法定公开</c:v>
                </c:pt>
                <c:pt idx="2">
                  <c:v>政策文件公开</c:v>
                </c:pt>
                <c:pt idx="3">
                  <c:v>行政权力公开</c:v>
                </c:pt>
                <c:pt idx="4">
                  <c:v>财政预算决算公开</c:v>
                </c:pt>
                <c:pt idx="5">
                  <c:v>政务公开组织管理</c:v>
                </c:pt>
                <c:pt idx="6">
                  <c:v>政务公开基础建设</c:v>
                </c:pt>
                <c:pt idx="7">
                  <c:v>其他法定公开</c:v>
                </c:pt>
              </c:strCache>
            </c:strRef>
          </c:cat>
          <c:val>
            <c:numRef>
              <c:f>[工作簿1]Sheet1!$B$3:$B$10</c:f>
              <c:numCache>
                <c:formatCode>General</c:formatCode>
                <c:ptCount val="8"/>
                <c:pt idx="0">
                  <c:v>4</c:v>
                </c:pt>
                <c:pt idx="1">
                  <c:v>2</c:v>
                </c:pt>
                <c:pt idx="2">
                  <c:v>3</c:v>
                </c:pt>
                <c:pt idx="3">
                  <c:v>3</c:v>
                </c:pt>
                <c:pt idx="4">
                  <c:v>2</c:v>
                </c:pt>
                <c:pt idx="5">
                  <c:v>4</c:v>
                </c:pt>
                <c:pt idx="6">
                  <c:v>2</c:v>
                </c:pt>
                <c:pt idx="7">
                  <c:v>8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</c:pie3DChart>
      <c:spPr>
        <a:noFill/>
        <a:ln>
          <a:noFill/>
        </a:ln>
        <a:effectLst/>
      </c:spPr>
    </c:plotArea>
    <c:legend>
      <c:legendPos val="t"/>
      <c:layout/>
      <c:overlay val="0"/>
      <c:spPr>
        <a:noFill/>
        <a:ln>
          <a:noFill/>
        </a:ln>
        <a:effectLst/>
      </c:spPr>
      <c:txPr>
        <a:bodyPr rot="0" spcFirstLastPara="0" vertOverflow="ellipsis" vert="horz" wrap="square" anchor="ctr" anchorCtr="1" forceAA="0"/>
        <a:lstStyle/>
        <a:p>
          <a:pPr>
            <a:defRPr lang="zh-CN" sz="900" b="0" i="0" u="none" strike="noStrike" kern="1200" baseline="0">
              <a:solidFill>
                <a:schemeClr val="tx1">
                  <a:lumMod val="75000"/>
                  <a:lumOff val="25000"/>
                </a:schemeClr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微软雅黑" panose="020B0503020204020204" charset="-122"/>
            </a:defRPr>
          </a:pPr>
        </a:p>
      </c:txPr>
    </c:legend>
    <c:plotVisOnly val="1"/>
    <c:dispBlanksAs val="gap"/>
    <c:showDLblsOverMax val="0"/>
    <c:extLst>
      <c:ext uri="{0b15fc19-7d7d-44ad-8c2d-2c3a37ce22c3}">
        <chartProps xmlns="https://web.wps.cn/et/2018/main" chartId="{29b668cb-ead3-4083-9b7c-21d46e95e72a}"/>
      </c:ext>
    </c:extLst>
  </c:chart>
  <c:spPr>
    <a:solidFill>
      <a:schemeClr val="bg1"/>
    </a:solidFill>
    <a:ln w="6350" cap="flat" cmpd="sng" algn="ctr">
      <a:solidFill>
        <a:schemeClr val="tx1">
          <a:lumMod val="50000"/>
          <a:lumOff val="50000"/>
          <a:alpha val="25000"/>
        </a:schemeClr>
      </a:solidFill>
      <a:round/>
    </a:ln>
    <a:effectLst/>
  </c:spPr>
  <c:txPr>
    <a:bodyPr/>
    <a:lstStyle/>
    <a:p>
      <a:pPr>
        <a:defRPr lang="zh-CN">
          <a:solidFill>
            <a:schemeClr val="tx1">
              <a:lumMod val="75000"/>
              <a:lumOff val="25000"/>
            </a:schemeClr>
          </a:solidFill>
          <a:latin typeface="微软雅黑" panose="020B0503020204020204" charset="-122"/>
          <a:ea typeface="微软雅黑" panose="020B0503020204020204" charset="-122"/>
          <a:cs typeface="微软雅黑" panose="020B0503020204020204" charset="-122"/>
          <a:sym typeface="微软雅黑" panose="020B0503020204020204" charset="-122"/>
        </a:defRPr>
      </a:pPr>
    </a:p>
  </c:txPr>
  <c:externalData r:id="rId1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1009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0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0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>
      <cs:styleClr val="auto"/>
    </cs:lnRef>
    <cs:fillRef idx="1">
      <cs:styleClr val="auto"/>
    </cs:fillRef>
    <cs:effectRef idx="0"/>
    <cs:fontRef idx="minor">
      <a:schemeClr val="dk1"/>
    </cs:fontRef>
    <cs:spPr>
      <a:ln>
        <a:solidFill>
          <a:schemeClr val="bg1"/>
        </a:solidFill>
      </a:ln>
      <a:effectLst/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lt1">
            <a:lumMod val="902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75000"/>
        <a:lumOff val="25000"/>
      </a:schemeClr>
    </cs:fontRef>
    <cs:defRPr sz="1400" b="1" kern="120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/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fontAlgn="base"/>
            <a:endParaRPr lang="zh-CN" altLang="en-US" strike="noStrike" noProof="1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fontAlgn="base"/>
            <a:fld id="{D2A48B96-639E-45A3-A0BA-2464DFDB1FAA}" type="datetimeFigureOut">
              <a:rPr lang="zh-CN" altLang="en-US" strike="noStrike" noProof="1" smtClean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/>
          </a:p>
        </p:txBody>
      </p:sp>
      <p:sp>
        <p:nvSpPr>
          <p:cNvPr id="20484" name="幻灯片图像占位符 3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20485" name="备注占位符 4"/>
          <p:cNvSpPr>
            <a:spLocks noGrp="1"/>
          </p:cNvSpPr>
          <p:nvPr>
            <p:ph type="body" sz="quarter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 w="9525">
            <a:noFill/>
          </a:ln>
        </p:spPr>
        <p:txBody>
          <a:bodyPr vert="horz" lIns="91440" tIns="45720" rIns="91440" bIns="45720" anchor="t"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fontAlgn="base"/>
            <a:endParaRPr lang="zh-CN" altLang="en-US" strike="noStrike" noProof="1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fontAlgn="base"/>
            <a:fld id="{A6837353-30EB-4A48-80EB-173D804AEFBD}" type="slidenum">
              <a:rPr lang="zh-CN" altLang="en-US" strike="noStrike" noProof="1" smtClean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2529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22530" name="备注占位符 2"/>
          <p:cNvSpPr>
            <a:spLocks noGrp="1"/>
          </p:cNvSpPr>
          <p:nvPr>
            <p:ph type="body"/>
          </p:nvPr>
        </p:nvSpPr>
        <p:spPr/>
        <p:txBody>
          <a:bodyPr lIns="91440" tIns="45720" rIns="91440" bIns="45720" anchor="t"/>
          <a:p>
            <a:pPr lvl="0"/>
            <a:endParaRPr lang="zh-CN" altLang="en-US"/>
          </a:p>
        </p:txBody>
      </p:sp>
      <p:sp>
        <p:nvSpPr>
          <p:cNvPr id="22531" name="灯片编号占位符 3"/>
          <p:cNvSpPr>
            <a:spLocks noGrp="1"/>
          </p:cNvSpPr>
          <p:nvPr>
            <p:ph type="sldNum" sz="quarter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 w="9525">
            <a:noFill/>
          </a:ln>
        </p:spPr>
        <p:txBody>
          <a:bodyPr vert="horz" lIns="91440" tIns="45720" rIns="91440" bIns="45720" anchor="b"/>
          <a:p>
            <a:pPr lvl="0" algn="r"/>
            <a:fld id="{9A0DB2DC-4C9A-4742-B13C-FB6460FD3503}" type="slidenum">
              <a:rPr lang="zh-CN" altLang="en-US" sz="1200">
                <a:latin typeface="Arial" panose="020B0604020202020204" pitchFamily="34" charset="0"/>
                <a:ea typeface="宋体" panose="02010600030101010101" pitchFamily="2" charset="-122"/>
              </a:rPr>
            </a:fld>
            <a:endParaRPr lang="zh-CN" altLang="en-US" sz="120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4577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24578" name="备注占位符 2"/>
          <p:cNvSpPr>
            <a:spLocks noGrp="1"/>
          </p:cNvSpPr>
          <p:nvPr>
            <p:ph type="body"/>
          </p:nvPr>
        </p:nvSpPr>
        <p:spPr/>
        <p:txBody>
          <a:bodyPr lIns="91440" tIns="45720" rIns="91440" bIns="45720" anchor="t"/>
          <a:p>
            <a:pPr lvl="0"/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 lIns="91440" tIns="45720" rIns="91440" bIns="45720" rtlCol="0" anchor="b"/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39AD698A-D66C-4FA1-BBD8-F72AE9E6E751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charset="0"/>
                <a:ea typeface="微软雅黑" panose="020B0503020204020204" charset="-122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charset="0"/>
              <a:ea typeface="微软雅黑" panose="020B0503020204020204" charset="-122"/>
              <a:cs typeface="+mn-cs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6625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26626" name="备注占位符 2"/>
          <p:cNvSpPr>
            <a:spLocks noGrp="1"/>
          </p:cNvSpPr>
          <p:nvPr>
            <p:ph type="body"/>
          </p:nvPr>
        </p:nvSpPr>
        <p:spPr/>
        <p:txBody>
          <a:bodyPr lIns="91440" tIns="45720" rIns="91440" bIns="45720" anchor="t"/>
          <a:p>
            <a:pPr lvl="0"/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 lIns="91440" tIns="45720" rIns="91440" bIns="45720" rtlCol="0" anchor="b"/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39AD698A-D66C-4FA1-BBD8-F72AE9E6E751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charset="0"/>
                <a:ea typeface="微软雅黑" panose="020B0503020204020204" charset="-122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charset="0"/>
              <a:ea typeface="微软雅黑" panose="020B0503020204020204" charset="-122"/>
              <a:cs typeface="+mn-cs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8673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28674" name="备注占位符 2"/>
          <p:cNvSpPr>
            <a:spLocks noGrp="1"/>
          </p:cNvSpPr>
          <p:nvPr>
            <p:ph type="body"/>
          </p:nvPr>
        </p:nvSpPr>
        <p:spPr/>
        <p:txBody>
          <a:bodyPr lIns="91440" tIns="45720" rIns="91440" bIns="45720" anchor="t"/>
          <a:p>
            <a:pPr lvl="0"/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 lIns="91440" tIns="45720" rIns="91440" bIns="45720" rtlCol="0" anchor="b"/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39AD698A-D66C-4FA1-BBD8-F72AE9E6E751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charset="0"/>
                <a:ea typeface="微软雅黑" panose="020B0503020204020204" charset="-122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charset="0"/>
              <a:ea typeface="微软雅黑" panose="020B0503020204020204" charset="-122"/>
              <a:cs typeface="+mn-cs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5" Type="http://schemas.openxmlformats.org/officeDocument/2006/relationships/image" Target="../media/image3.png"/><Relationship Id="rId4" Type="http://schemas.openxmlformats.org/officeDocument/2006/relationships/tags" Target="../tags/tag2.xml"/><Relationship Id="rId3" Type="http://schemas.openxmlformats.org/officeDocument/2006/relationships/image" Target="../media/image2.png"/><Relationship Id="rId2" Type="http://schemas.openxmlformats.org/officeDocument/2006/relationships/tags" Target="../tags/tag1.xml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封面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图片 2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70" t="3397" r="1992" b="6166"/>
          <a:stretch>
            <a:fillRect/>
          </a:stretch>
        </p:blipFill>
        <p:spPr>
          <a:xfrm>
            <a:off x="-1" y="0"/>
            <a:ext cx="9161870" cy="685800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000">
        <p:blinds dir="vert"/>
      </p:transition>
    </mc:Choice>
    <mc:Fallback>
      <p:transition spd="slow">
        <p:blinds dir="vert"/>
      </p:transition>
    </mc:Fallback>
  </mc:AlternateContent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263DB197-84B0-484E-9C0F-88358ECCB797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077DA78-E013-4A8C-AD75-63A150561B1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目录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000">
        <p:checker/>
      </p:transition>
    </mc:Choice>
    <mc:Fallback>
      <p:transition spd="slow">
        <p:checker/>
      </p:transition>
    </mc:Fallback>
  </mc:AlternateContent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过渡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70" t="3397" r="1992" b="6166"/>
          <a:stretch>
            <a:fillRect/>
          </a:stretch>
        </p:blipFill>
        <p:spPr>
          <a:xfrm>
            <a:off x="-1" y="0"/>
            <a:ext cx="9161870" cy="685800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>
        <p14:vortex dir="d"/>
      </p:transition>
    </mc:Choice>
    <mc:Fallback>
      <p:transition spd="slow">
        <p:fade/>
      </p:transition>
    </mc:Fallback>
  </mc:AlternateContent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图文框 1"/>
          <p:cNvSpPr/>
          <p:nvPr/>
        </p:nvSpPr>
        <p:spPr>
          <a:xfrm>
            <a:off x="466176" y="577515"/>
            <a:ext cx="491454" cy="665554"/>
          </a:xfrm>
          <a:prstGeom prst="frame">
            <a:avLst>
              <a:gd name="adj1" fmla="val 8786"/>
            </a:avLst>
          </a:prstGeom>
          <a:noFill/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700" b="1" dirty="0">
              <a:ln w="6350">
                <a:solidFill>
                  <a:srgbClr val="4E8492">
                    <a:alpha val="50000"/>
                  </a:srgbClr>
                </a:solidFill>
              </a:ln>
              <a:solidFill>
                <a:schemeClr val="bg1"/>
              </a:solidFill>
              <a:effectLst>
                <a:outerShdw blurRad="50800" dist="38100" dir="2700000" algn="tl" rotWithShape="0">
                  <a:srgbClr val="4E8492"/>
                </a:outerShdw>
              </a:effectLst>
            </a:endParaRPr>
          </a:p>
        </p:txBody>
      </p:sp>
      <p:sp>
        <p:nvSpPr>
          <p:cNvPr id="3" name="文本占位符 7"/>
          <p:cNvSpPr>
            <a:spLocks noGrp="1"/>
          </p:cNvSpPr>
          <p:nvPr>
            <p:ph type="body" sz="quarter" idx="12" hasCustomPrompt="1"/>
          </p:nvPr>
        </p:nvSpPr>
        <p:spPr>
          <a:xfrm>
            <a:off x="507025" y="632835"/>
            <a:ext cx="409757" cy="554914"/>
          </a:xfrm>
          <a:prstGeom prst="rect">
            <a:avLst/>
          </a:prstGeom>
        </p:spPr>
        <p:txBody>
          <a:bodyPr anchor="ctr"/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700" b="1" spc="0">
                <a:ln w="6350">
                  <a:solidFill>
                    <a:srgbClr val="4E8492">
                      <a:alpha val="50000"/>
                    </a:srgbClr>
                  </a:solidFill>
                </a:ln>
                <a:solidFill>
                  <a:schemeClr val="bg1"/>
                </a:solidFill>
                <a:effectLst>
                  <a:outerShdw blurRad="50800" dist="38100" dir="2700000" algn="tl">
                    <a:srgbClr val="4E8492"/>
                  </a:outerShdw>
                </a:effectLst>
              </a:defRPr>
            </a:lvl1pPr>
          </a:lstStyle>
          <a:p>
            <a:pPr lvl="0"/>
            <a:r>
              <a:rPr lang="en-US" altLang="zh-CN" dirty="0"/>
              <a:t>1</a:t>
            </a:r>
            <a:endParaRPr lang="zh-CN" altLang="en-US" dirty="0"/>
          </a:p>
        </p:txBody>
      </p:sp>
      <p:sp>
        <p:nvSpPr>
          <p:cNvPr id="4" name="文本占位符 7"/>
          <p:cNvSpPr>
            <a:spLocks noGrp="1"/>
          </p:cNvSpPr>
          <p:nvPr>
            <p:ph type="body" sz="quarter" idx="10" hasCustomPrompt="1"/>
          </p:nvPr>
        </p:nvSpPr>
        <p:spPr>
          <a:xfrm>
            <a:off x="957629" y="513988"/>
            <a:ext cx="3691372" cy="567676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400" spc="300">
                <a:solidFill>
                  <a:srgbClr val="4E8492"/>
                </a:solidFill>
              </a:defRPr>
            </a:lvl1pPr>
          </a:lstStyle>
          <a:p>
            <a:pPr lvl="0"/>
            <a:r>
              <a:rPr lang="zh-CN" altLang="en-US" dirty="0"/>
              <a:t>请在此处添加标题</a:t>
            </a:r>
            <a:endParaRPr lang="zh-CN" altLang="en-US" dirty="0"/>
          </a:p>
        </p:txBody>
      </p:sp>
      <p:sp>
        <p:nvSpPr>
          <p:cNvPr id="5" name="文本占位符 7"/>
          <p:cNvSpPr>
            <a:spLocks noGrp="1"/>
          </p:cNvSpPr>
          <p:nvPr>
            <p:ph type="body" sz="quarter" idx="11" hasCustomPrompt="1"/>
          </p:nvPr>
        </p:nvSpPr>
        <p:spPr>
          <a:xfrm>
            <a:off x="957629" y="1033403"/>
            <a:ext cx="3691372" cy="238813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825" spc="300" baseline="0">
                <a:solidFill>
                  <a:srgbClr val="4E8492"/>
                </a:solidFill>
              </a:defRPr>
            </a:lvl1pPr>
          </a:lstStyle>
          <a:p>
            <a:pPr lvl="0"/>
            <a:r>
              <a:rPr lang="en-US" altLang="zh-CN" dirty="0"/>
              <a:t>DESIGN &amp; CREATIVITY SPACE STUDIO</a:t>
            </a:r>
            <a:endParaRPr lang="en-US" altLang="zh-CN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0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75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75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75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7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7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7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7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7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ldLvl="0" animBg="1"/>
      <p:bldP spid="3" grpId="0" build="p">
        <p:tmplLst>
          <p:tmpl lvl="1">
            <p:tnLst>
              <p:par>
                <p:cTn presetID="49" presetClass="entr" presetSubtype="0" decel="10000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>
                        <p:cTn dur="750" fill="hold"/>
                        <p:tgtEl>
                          <p:spTgt spid="3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w"/>
                          </p:val>
                        </p:tav>
                      </p:tavLst>
                    </p:anim>
                    <p:anim calcmode="lin" valueType="num">
                      <p:cBhvr>
                        <p:cTn dur="750" fill="hold"/>
                        <p:tgtEl>
                          <p:spTgt spid="3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h"/>
                          </p:val>
                        </p:tav>
                      </p:tavLst>
                    </p:anim>
                    <p:anim calcmode="lin" valueType="num">
                      <p:cBhvr>
                        <p:cTn dur="750" fill="hold"/>
                        <p:tgtEl>
                          <p:spTgt spid="3"/>
                        </p:tgtEl>
                        <p:attrNameLst>
                          <p:attrName>style.rotation</p:attrName>
                        </p:attrNameLst>
                      </p:cBhvr>
                      <p:tavLst>
                        <p:tav tm="0">
                          <p:val>
                            <p:fltVal val="360"/>
                          </p:val>
                        </p:tav>
                        <p:tav tm="100000">
                          <p:val>
                            <p:fltVal val="0"/>
                          </p:val>
                        </p:tav>
                      </p:tavLst>
                    </p:anim>
                    <p:animEffect transition="in" filter="fade">
                      <p:cBhvr>
                        <p:cTn dur="75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4" grpId="0" build="p">
        <p:tmplLst>
          <p:tmpl lvl="1">
            <p:tnLst>
              <p:par>
                <p:cTn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1000"/>
                        <p:tgtEl>
                          <p:spTgt spid="4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5" grpId="0" build="p">
        <p:tmplLst>
          <p:tmpl lvl="1">
            <p:tnLst>
              <p:par>
                <p:cTn presetID="22" presetClass="entr" presetSubtype="8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1000"/>
                        <p:tgtEl>
                          <p:spTgt spid="5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195" name="组合 10"/>
          <p:cNvGrpSpPr/>
          <p:nvPr userDrawn="1"/>
        </p:nvGrpSpPr>
        <p:grpSpPr>
          <a:xfrm>
            <a:off x="-19050" y="-28575"/>
            <a:ext cx="9163050" cy="6913563"/>
            <a:chOff x="-24680" y="-27805"/>
            <a:chExt cx="12216679" cy="6913189"/>
          </a:xfrm>
        </p:grpSpPr>
        <p:pic>
          <p:nvPicPr>
            <p:cNvPr id="8196" name="图片 7"/>
            <p:cNvPicPr>
              <a:picLocks noChangeAspect="1"/>
            </p:cNvPicPr>
            <p:nvPr userDrawn="1">
              <p:custDataLst>
                <p:tags r:id="rId2"/>
              </p:custDataLst>
            </p:nvPr>
          </p:nvPicPr>
          <p:blipFill>
            <a:blip r:embed="rId3"/>
            <a:stretch>
              <a:fillRect/>
            </a:stretch>
          </p:blipFill>
          <p:spPr>
            <a:xfrm>
              <a:off x="9568492" y="-27805"/>
              <a:ext cx="2623507" cy="1224557"/>
            </a:xfrm>
            <a:prstGeom prst="rect">
              <a:avLst/>
            </a:prstGeom>
            <a:noFill/>
            <a:ln w="9525">
              <a:noFill/>
            </a:ln>
          </p:spPr>
        </p:pic>
        <p:pic>
          <p:nvPicPr>
            <p:cNvPr id="8197" name="图片 9"/>
            <p:cNvPicPr>
              <a:picLocks noChangeAspect="1"/>
            </p:cNvPicPr>
            <p:nvPr userDrawn="1">
              <p:custDataLst>
                <p:tags r:id="rId4"/>
              </p:custDataLst>
            </p:nvPr>
          </p:nvPicPr>
          <p:blipFill>
            <a:blip r:embed="rId5"/>
            <a:stretch>
              <a:fillRect/>
            </a:stretch>
          </p:blipFill>
          <p:spPr>
            <a:xfrm>
              <a:off x="-24680" y="5877272"/>
              <a:ext cx="2194395" cy="1008112"/>
            </a:xfrm>
            <a:prstGeom prst="rect">
              <a:avLst/>
            </a:prstGeom>
            <a:noFill/>
            <a:ln w="9525">
              <a:noFill/>
            </a:ln>
          </p:spPr>
        </p:pic>
      </p:grpSp>
    </p:spTree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263DB197-84B0-484E-9C0F-88358ECCB797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077DA78-E013-4A8C-AD75-63A150561B1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263DB197-84B0-484E-9C0F-88358ECCB797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077DA78-E013-4A8C-AD75-63A150561B1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263DB197-84B0-484E-9C0F-88358ECCB797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077DA78-E013-4A8C-AD75-63A150561B1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263DB197-84B0-484E-9C0F-88358ECCB797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077DA78-E013-4A8C-AD75-63A150561B1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tags" Target="../tags/tag3.xml"/><Relationship Id="rId11" Type="http://schemas.openxmlformats.org/officeDocument/2006/relationships/image" Target="../media/image4.jpeg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/>
          <p:cNvPicPr>
            <a:picLocks noChangeAspect="1"/>
          </p:cNvPicPr>
          <p:nvPr/>
        </p:nvPicPr>
        <p:blipFill rotWithShape="1"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31" t="1631" b="1086"/>
          <a:stretch>
            <a:fillRect/>
          </a:stretch>
        </p:blipFill>
        <p:spPr>
          <a:xfrm>
            <a:off x="0" y="-1"/>
            <a:ext cx="9144000" cy="6858001"/>
          </a:xfrm>
          <a:prstGeom prst="rect">
            <a:avLst/>
          </a:prstGeom>
        </p:spPr>
      </p:pic>
      <p:sp>
        <p:nvSpPr>
          <p:cNvPr id="3" name="KSO_TEMPLATE" hidden="1"/>
          <p:cNvSpPr/>
          <p:nvPr userDrawn="1">
            <p:custDataLst>
              <p:tags r:id="rId12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 fontAlgn="base"/>
            <a:endParaRPr lang="zh-CN" altLang="en-US" sz="1630" strike="noStrike" noProof="1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hf sldNum="0"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5" Type="http://schemas.openxmlformats.org/officeDocument/2006/relationships/notesSlide" Target="../notesSlides/notesSlide1.xml"/><Relationship Id="rId4" Type="http://schemas.openxmlformats.org/officeDocument/2006/relationships/slideLayout" Target="../slideLayouts/slideLayout6.xml"/><Relationship Id="rId3" Type="http://schemas.openxmlformats.org/officeDocument/2006/relationships/tags" Target="../tags/tag6.xml"/><Relationship Id="rId2" Type="http://schemas.openxmlformats.org/officeDocument/2006/relationships/tags" Target="../tags/tag5.xml"/><Relationship Id="rId1" Type="http://schemas.openxmlformats.org/officeDocument/2006/relationships/tags" Target="../tags/tag4.xml"/></Relationships>
</file>

<file path=ppt/slides/_rels/slide2.xml.rels><?xml version="1.0" encoding="UTF-8" standalone="yes"?>
<Relationships xmlns="http://schemas.openxmlformats.org/package/2006/relationships"><Relationship Id="rId5" Type="http://schemas.openxmlformats.org/officeDocument/2006/relationships/notesSlide" Target="../notesSlides/notesSlide2.xml"/><Relationship Id="rId4" Type="http://schemas.openxmlformats.org/officeDocument/2006/relationships/slideLayout" Target="../slideLayouts/slideLayout7.xml"/><Relationship Id="rId3" Type="http://schemas.openxmlformats.org/officeDocument/2006/relationships/tags" Target="../tags/tag9.xml"/><Relationship Id="rId2" Type="http://schemas.openxmlformats.org/officeDocument/2006/relationships/tags" Target="../tags/tag8.xml"/><Relationship Id="rId1" Type="http://schemas.openxmlformats.org/officeDocument/2006/relationships/tags" Target="../tags/tag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8.xml"/><Relationship Id="rId2" Type="http://schemas.openxmlformats.org/officeDocument/2006/relationships/tags" Target="../tags/tag10.xml"/><Relationship Id="rId1" Type="http://schemas.openxmlformats.org/officeDocument/2006/relationships/chart" Target="../charts/chart1.xml"/></Relationships>
</file>

<file path=ppt/slides/_rels/slide4.xml.rels><?xml version="1.0" encoding="UTF-8" standalone="yes"?>
<Relationships xmlns="http://schemas.openxmlformats.org/package/2006/relationships"><Relationship Id="rId5" Type="http://schemas.openxmlformats.org/officeDocument/2006/relationships/notesSlide" Target="../notesSlides/notesSlide3.xml"/><Relationship Id="rId4" Type="http://schemas.openxmlformats.org/officeDocument/2006/relationships/slideLayout" Target="../slideLayouts/slideLayout9.xml"/><Relationship Id="rId3" Type="http://schemas.openxmlformats.org/officeDocument/2006/relationships/tags" Target="../tags/tag13.xml"/><Relationship Id="rId2" Type="http://schemas.openxmlformats.org/officeDocument/2006/relationships/tags" Target="../tags/tag12.xml"/><Relationship Id="rId1" Type="http://schemas.openxmlformats.org/officeDocument/2006/relationships/tags" Target="../tags/tag11.xml"/></Relationships>
</file>

<file path=ppt/slides/_rels/slide5.xml.rels><?xml version="1.0" encoding="UTF-8" standalone="yes"?>
<Relationships xmlns="http://schemas.openxmlformats.org/package/2006/relationships"><Relationship Id="rId7" Type="http://schemas.openxmlformats.org/officeDocument/2006/relationships/notesSlide" Target="../notesSlides/notesSlide4.xml"/><Relationship Id="rId6" Type="http://schemas.openxmlformats.org/officeDocument/2006/relationships/slideLayout" Target="../slideLayouts/slideLayout10.xml"/><Relationship Id="rId5" Type="http://schemas.openxmlformats.org/officeDocument/2006/relationships/tags" Target="../tags/tag18.xml"/><Relationship Id="rId4" Type="http://schemas.openxmlformats.org/officeDocument/2006/relationships/tags" Target="../tags/tag17.xml"/><Relationship Id="rId3" Type="http://schemas.openxmlformats.org/officeDocument/2006/relationships/tags" Target="../tags/tag16.xml"/><Relationship Id="rId2" Type="http://schemas.openxmlformats.org/officeDocument/2006/relationships/tags" Target="../tags/tag15.xml"/><Relationship Id="rId1" Type="http://schemas.openxmlformats.org/officeDocument/2006/relationships/tags" Target="../tags/tag1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标题 2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354330" y="2439035"/>
            <a:ext cx="8435340" cy="827405"/>
          </a:xfrm>
        </p:spPr>
        <p:txBody>
          <a:bodyPr wrap="square" anchor="b">
            <a:normAutofit fontScale="90000"/>
          </a:bodyPr>
          <a:lstStyle/>
          <a:p>
            <a:pPr marL="0" marR="0" indent="0" algn="l" defTabSz="914400" rtl="0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zh-CN" altLang="en-US" sz="4400" b="1" i="0" u="none" strike="noStrike" kern="1200" cap="none" spc="0" normalizeH="0" baseline="0" noProof="1" dirty="0">
                <a:solidFill>
                  <a:schemeClr val="tx1"/>
                </a:solidFill>
                <a:uFillTx/>
                <a:latin typeface="微软雅黑" panose="020B0503020204020204" charset="-122"/>
                <a:ea typeface="汉仪旗黑-85S" pitchFamily="18" charset="-122"/>
                <a:cs typeface="+mj-cs"/>
              </a:rPr>
              <a:t>白石镇20</a:t>
            </a:r>
            <a:r>
              <a:rPr kumimoji="0" lang="en-US" altLang="zh-CN" sz="4400" b="1" i="0" u="none" strike="noStrike" kern="1200" cap="none" spc="0" normalizeH="0" baseline="0" noProof="1" dirty="0">
                <a:solidFill>
                  <a:schemeClr val="tx1"/>
                </a:solidFill>
                <a:uFillTx/>
                <a:latin typeface="微软雅黑" panose="020B0503020204020204" charset="-122"/>
                <a:ea typeface="汉仪旗黑-85S" pitchFamily="18" charset="-122"/>
                <a:cs typeface="+mj-cs"/>
              </a:rPr>
              <a:t>24</a:t>
            </a:r>
            <a:r>
              <a:rPr kumimoji="0" lang="zh-CN" altLang="en-US" sz="4400" b="1" i="0" u="none" strike="noStrike" kern="1200" cap="none" spc="0" normalizeH="0" baseline="0" noProof="1" dirty="0">
                <a:solidFill>
                  <a:schemeClr val="tx1"/>
                </a:solidFill>
                <a:uFillTx/>
                <a:latin typeface="微软雅黑" panose="020B0503020204020204" charset="-122"/>
                <a:ea typeface="汉仪旗黑-85S" pitchFamily="18" charset="-122"/>
                <a:cs typeface="+mj-cs"/>
              </a:rPr>
              <a:t>年政府信息公开工作年度报告（图解）</a:t>
            </a:r>
            <a:endParaRPr kumimoji="0" lang="zh-CN" altLang="en-US" sz="4400" b="1" i="0" u="none" strike="noStrike" kern="1200" cap="none" spc="0" normalizeH="0" baseline="0" noProof="1" dirty="0">
              <a:solidFill>
                <a:schemeClr val="tx1"/>
              </a:solidFill>
              <a:uFillTx/>
              <a:latin typeface="微软雅黑" panose="020B0503020204020204" charset="-122"/>
              <a:ea typeface="汉仪旗黑-85S" pitchFamily="18" charset="-122"/>
              <a:cs typeface="+mj-cs"/>
            </a:endParaRPr>
          </a:p>
        </p:txBody>
      </p:sp>
      <p:sp>
        <p:nvSpPr>
          <p:cNvPr id="21506" name="副标题 7"/>
          <p:cNvSpPr>
            <a:spLocks noGrp="1"/>
          </p:cNvSpPr>
          <p:nvPr>
            <p:ph type="subTitle" idx="4294967295"/>
            <p:custDataLst>
              <p:tags r:id="rId2"/>
            </p:custDataLst>
          </p:nvPr>
        </p:nvSpPr>
        <p:spPr>
          <a:xfrm>
            <a:off x="3530600" y="4089400"/>
            <a:ext cx="5443220" cy="2070100"/>
          </a:xfrm>
        </p:spPr>
        <p:txBody>
          <a:bodyPr vert="horz" wrap="square" lIns="90000" tIns="46800" rIns="90000" bIns="46800" anchor="t">
            <a:normAutofit/>
          </a:bodyPr>
          <a:p>
            <a:pPr marL="0" marR="0" indent="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 typeface="Arial" panose="020B0604020202020204" pitchFamily="34" charset="0"/>
              <a:buNone/>
            </a:pPr>
            <a:r>
              <a:rPr kumimoji="0" sz="1000" b="1" i="0" u="none" strike="noStrike" kern="1200" cap="none" spc="150" normalizeH="0" baseline="0" noProof="1" dirty="0">
                <a:solidFill>
                  <a:srgbClr val="595959"/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</a:rPr>
              <a:t>根据《中华人民共和国政府信息公开条例》《关于政府信息公开工作年度报告有关事项的通知》要求和县政府办公室《关于做好202</a:t>
            </a:r>
            <a:r>
              <a:rPr kumimoji="0" lang="en-US" sz="1000" b="1" i="0" u="none" strike="noStrike" kern="1200" cap="none" spc="150" normalizeH="0" baseline="0" noProof="1" dirty="0">
                <a:solidFill>
                  <a:srgbClr val="595959"/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</a:rPr>
              <a:t>3</a:t>
            </a:r>
            <a:r>
              <a:rPr kumimoji="0" sz="1000" b="1" i="0" u="none" strike="noStrike" kern="1200" cap="none" spc="150" normalizeH="0" baseline="0" noProof="1" dirty="0">
                <a:solidFill>
                  <a:srgbClr val="595959"/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</a:rPr>
              <a:t>年度政府信息公开年度报告编制发布工作的通知》要求，现将202</a:t>
            </a:r>
            <a:r>
              <a:rPr kumimoji="0" lang="en-US" sz="1000" b="1" i="0" u="none" strike="noStrike" kern="1200" cap="none" spc="150" normalizeH="0" baseline="0" noProof="1" dirty="0">
                <a:solidFill>
                  <a:srgbClr val="595959"/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</a:rPr>
              <a:t>3</a:t>
            </a:r>
            <a:r>
              <a:rPr kumimoji="0" sz="1000" b="1" i="0" u="none" strike="noStrike" kern="1200" cap="none" spc="150" normalizeH="0" baseline="0" noProof="1" dirty="0">
                <a:solidFill>
                  <a:srgbClr val="595959"/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</a:rPr>
              <a:t>年白石镇政府信息公开年度报告向社会公布。</a:t>
            </a:r>
            <a:endParaRPr kumimoji="0" sz="1000" b="1" i="0" u="none" strike="noStrike" kern="1200" cap="none" spc="150" normalizeH="0" baseline="0" noProof="1" dirty="0">
              <a:solidFill>
                <a:srgbClr val="595959"/>
              </a:solidFill>
              <a:uFillTx/>
              <a:latin typeface="微软雅黑" panose="020B0503020204020204" charset="-122"/>
              <a:ea typeface="微软雅黑" panose="020B0503020204020204" charset="-122"/>
              <a:cs typeface="+mn-cs"/>
            </a:endParaRPr>
          </a:p>
          <a:p>
            <a:pPr marL="0" marR="0" indent="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 typeface="Arial" panose="020B0604020202020204" pitchFamily="34" charset="0"/>
              <a:buNone/>
            </a:pPr>
            <a:r>
              <a:rPr kumimoji="0" sz="1000" b="1" i="0" u="none" strike="noStrike" kern="1200" cap="none" spc="150" normalizeH="0" baseline="0" noProof="1" dirty="0">
                <a:solidFill>
                  <a:srgbClr val="595959"/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</a:rPr>
              <a:t>本报告中所列数据的统计期限为202</a:t>
            </a:r>
            <a:r>
              <a:rPr kumimoji="0" lang="en-US" sz="1000" b="1" i="0" u="none" strike="noStrike" kern="1200" cap="none" spc="150" normalizeH="0" baseline="0" noProof="1" dirty="0">
                <a:solidFill>
                  <a:srgbClr val="595959"/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</a:rPr>
              <a:t>4</a:t>
            </a:r>
            <a:r>
              <a:rPr kumimoji="0" sz="1000" b="1" i="0" u="none" strike="noStrike" kern="1200" cap="none" spc="150" normalizeH="0" baseline="0" noProof="1" dirty="0">
                <a:solidFill>
                  <a:srgbClr val="595959"/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</a:rPr>
              <a:t>年1月1日至202</a:t>
            </a:r>
            <a:r>
              <a:rPr kumimoji="0" lang="en-US" sz="1000" b="1" i="0" u="none" strike="noStrike" kern="1200" cap="none" spc="150" normalizeH="0" baseline="0" noProof="1" dirty="0">
                <a:solidFill>
                  <a:srgbClr val="595959"/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</a:rPr>
              <a:t>4</a:t>
            </a:r>
            <a:r>
              <a:rPr kumimoji="0" sz="1000" b="1" i="0" u="none" strike="noStrike" kern="1200" cap="none" spc="150" normalizeH="0" baseline="0" noProof="1" dirty="0">
                <a:solidFill>
                  <a:srgbClr val="595959"/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</a:rPr>
              <a:t>年12月31日。本报告电子版可在“中国·汶上”政府门户网站（www.wenshang.gov.cn）查阅或下载。如对本报告有疑问，请与白石镇人民政府联系（地址汶上县白石镇</a:t>
            </a:r>
            <a:r>
              <a:rPr kumimoji="0" lang="zh-CN" altLang="en-US" sz="1000" b="1" i="0" u="none" strike="noStrike" kern="1200" cap="none" spc="150" normalizeH="0" baseline="0" noProof="1" dirty="0">
                <a:solidFill>
                  <a:srgbClr val="595959"/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</a:rPr>
              <a:t>政通路一号</a:t>
            </a:r>
            <a:r>
              <a:rPr kumimoji="0" sz="1000" b="1" i="0" u="none" strike="noStrike" kern="1200" cap="none" spc="150" normalizeH="0" baseline="0" noProof="1" dirty="0">
                <a:solidFill>
                  <a:srgbClr val="595959"/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</a:rPr>
              <a:t>，联系电话：0537-7804101）</a:t>
            </a:r>
            <a:r>
              <a:rPr kumimoji="0" lang="zh-CN" sz="1000" b="1" i="0" u="none" strike="noStrike" kern="1200" cap="none" spc="150" normalizeH="0" baseline="0" noProof="1" dirty="0">
                <a:solidFill>
                  <a:srgbClr val="595959"/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</a:rPr>
              <a:t>。</a:t>
            </a:r>
            <a:endParaRPr kumimoji="0" lang="zh-CN" sz="1000" b="1" i="0" u="none" strike="noStrike" kern="1200" cap="none" spc="150" normalizeH="0" baseline="0" noProof="1" dirty="0">
              <a:solidFill>
                <a:srgbClr val="595959"/>
              </a:solidFill>
              <a:uFillTx/>
              <a:latin typeface="微软雅黑" panose="020B0503020204020204" charset="-122"/>
              <a:ea typeface="微软雅黑" panose="020B0503020204020204" charset="-122"/>
              <a:cs typeface="+mn-cs"/>
            </a:endParaRPr>
          </a:p>
        </p:txBody>
      </p:sp>
    </p:spTree>
    <p:custDataLst>
      <p:tags r:id="rId3"/>
    </p:custData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3553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586740" y="354330"/>
            <a:ext cx="5166360" cy="543560"/>
          </a:xfrm>
          <a:gradFill>
            <a:gsLst>
              <a:gs pos="0">
                <a:srgbClr val="FE4444"/>
              </a:gs>
              <a:gs pos="100000">
                <a:srgbClr val="832B2B"/>
              </a:gs>
            </a:gsLst>
            <a:lin scaled="0"/>
          </a:gradFill>
          <a:ln w="12700">
            <a:solidFill>
              <a:schemeClr val="accent1">
                <a:shade val="50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1600" tIns="38100" rIns="76200" bIns="38100" rtlCol="0" anchor="t" anchorCtr="0">
            <a:noAutofit/>
          </a:bodyPr>
          <a:p>
            <a:pPr marL="0" marR="0" indent="0" algn="l" defTabSz="914400" rtl="0" eaLnBrk="1" fontAlgn="auto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zh-CN" altLang="en-US" sz="2400" b="1" i="0" u="none" strike="noStrike" kern="1200" cap="none" spc="200" normalizeH="0" baseline="0" noProof="1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uFillTx/>
                <a:latin typeface="微软雅黑" panose="020B0503020204020204" charset="-122"/>
                <a:ea typeface="微软雅黑" panose="020B0503020204020204" charset="-122"/>
                <a:cs typeface="+mj-cs"/>
                <a:sym typeface="微软雅黑" panose="020B0503020204020204" charset="-122"/>
              </a:rPr>
              <a:t>一、总体情况</a:t>
            </a:r>
            <a:endParaRPr kumimoji="0" lang="zh-CN" altLang="en-US" sz="2400" b="1" i="0" u="none" strike="noStrike" kern="1200" cap="none" spc="200" normalizeH="0" baseline="0" noProof="1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uFillTx/>
              <a:latin typeface="微软雅黑" panose="020B0503020204020204" charset="-122"/>
              <a:ea typeface="微软雅黑" panose="020B0503020204020204" charset="-122"/>
              <a:cs typeface="+mj-cs"/>
              <a:sym typeface="微软雅黑" panose="020B0503020204020204" charset="-122"/>
            </a:endParaRPr>
          </a:p>
        </p:txBody>
      </p:sp>
      <p:sp>
        <p:nvSpPr>
          <p:cNvPr id="23554" name="内容占位符 2"/>
          <p:cNvSpPr>
            <a:spLocks noGrp="1"/>
          </p:cNvSpPr>
          <p:nvPr>
            <p:ph sz="half" idx="4294967295"/>
            <p:custDataLst>
              <p:tags r:id="rId2"/>
            </p:custDataLst>
          </p:nvPr>
        </p:nvSpPr>
        <p:spPr>
          <a:xfrm>
            <a:off x="586740" y="1148080"/>
            <a:ext cx="6511925" cy="4639945"/>
          </a:xfrm>
        </p:spPr>
        <p:txBody>
          <a:bodyPr lIns="101600" tIns="0" rIns="82550" bIns="0" rtlCol="0" anchor="t">
            <a:noAutofit/>
          </a:bodyPr>
          <a:p>
            <a:pPr marL="0" marR="0" indent="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 typeface="Arial" panose="020B0604020202020204" pitchFamily="34" charset="0"/>
              <a:buNone/>
            </a:pPr>
            <a:r>
              <a:rPr kumimoji="0" lang="en-US" sz="16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  <a:sym typeface="微软雅黑" panose="020B0503020204020204" charset="-122"/>
              </a:rPr>
              <a:t>      本报告由白石镇人民政府按照《中华人民共和国政府信息公开条例》（以下简称《条例》）和《中华人民共和国政府信息公开工作年度报告格式》（国办公开办函〔2021〕30号）要求编制。</a:t>
            </a:r>
            <a:endParaRPr kumimoji="0" lang="en-US" sz="1600" b="0" i="0" u="none" strike="noStrike" kern="1200" cap="none" spc="150" normalizeH="0" baseline="0" noProof="1" dirty="0">
              <a:solidFill>
                <a:schemeClr val="tx1">
                  <a:lumMod val="85000"/>
                  <a:lumOff val="15000"/>
                </a:schemeClr>
              </a:solidFill>
              <a:uFillTx/>
              <a:latin typeface="微软雅黑" panose="020B0503020204020204" charset="-122"/>
              <a:ea typeface="微软雅黑" panose="020B0503020204020204" charset="-122"/>
              <a:cs typeface="+mn-cs"/>
              <a:sym typeface="微软雅黑" panose="020B0503020204020204" charset="-122"/>
            </a:endParaRPr>
          </a:p>
          <a:p>
            <a:pPr marL="0" marR="0" indent="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 typeface="Arial" panose="020B0604020202020204" pitchFamily="34" charset="0"/>
              <a:buNone/>
            </a:pPr>
            <a:r>
              <a:rPr kumimoji="0" lang="en-US" sz="16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  <a:sym typeface="微软雅黑" panose="020B0503020204020204" charset="-122"/>
              </a:rPr>
              <a:t>本报告内容包括总体情况、主动公开政府信息情况、收到和处理政府信息公开申请情况、政府信息公开行政复议和行政诉讼情况、存在的主要问题及改进情况、其他需要报告的事项等六部分内容。</a:t>
            </a:r>
            <a:endParaRPr kumimoji="0" lang="en-US" sz="1600" b="0" i="0" u="none" strike="noStrike" kern="1200" cap="none" spc="150" normalizeH="0" baseline="0" noProof="1" dirty="0">
              <a:solidFill>
                <a:schemeClr val="tx1">
                  <a:lumMod val="85000"/>
                  <a:lumOff val="15000"/>
                </a:schemeClr>
              </a:solidFill>
              <a:uFillTx/>
              <a:latin typeface="微软雅黑" panose="020B0503020204020204" charset="-122"/>
              <a:ea typeface="微软雅黑" panose="020B0503020204020204" charset="-122"/>
              <a:cs typeface="+mn-cs"/>
              <a:sym typeface="微软雅黑" panose="020B0503020204020204" charset="-122"/>
            </a:endParaRPr>
          </a:p>
          <a:p>
            <a:pPr marL="0" marR="0" indent="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 typeface="Arial" panose="020B0604020202020204" pitchFamily="34" charset="0"/>
              <a:buNone/>
            </a:pPr>
            <a:r>
              <a: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  <a:sym typeface="微软雅黑" panose="020B0503020204020204" charset="-122"/>
              </a:rPr>
              <a:t>本报告所列数据的统计期限自</a:t>
            </a:r>
            <a:r>
              <a:rPr kumimoji="0" lang="en-US" altLang="zh-CN" sz="16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  <a:sym typeface="微软雅黑" panose="020B0503020204020204" charset="-122"/>
              </a:rPr>
              <a:t>2024</a:t>
            </a:r>
            <a:r>
              <a: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  <a:sym typeface="微软雅黑" panose="020B0503020204020204" charset="-122"/>
              </a:rPr>
              <a:t>年</a:t>
            </a:r>
            <a:r>
              <a:rPr kumimoji="0" lang="en-US" altLang="zh-CN" sz="16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  <a:sym typeface="微软雅黑" panose="020B0503020204020204" charset="-122"/>
              </a:rPr>
              <a:t>1</a:t>
            </a:r>
            <a:r>
              <a: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  <a:sym typeface="微软雅黑" panose="020B0503020204020204" charset="-122"/>
              </a:rPr>
              <a:t>月</a:t>
            </a:r>
            <a:r>
              <a:rPr kumimoji="0" lang="en-US" altLang="zh-CN" sz="16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  <a:sym typeface="微软雅黑" panose="020B0503020204020204" charset="-122"/>
              </a:rPr>
              <a:t>1</a:t>
            </a:r>
            <a:r>
              <a: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  <a:sym typeface="微软雅黑" panose="020B0503020204020204" charset="-122"/>
              </a:rPr>
              <a:t>日起至</a:t>
            </a:r>
            <a:r>
              <a:rPr kumimoji="0" lang="en-US" altLang="zh-CN" sz="16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  <a:sym typeface="微软雅黑" panose="020B0503020204020204" charset="-122"/>
              </a:rPr>
              <a:t>2024</a:t>
            </a:r>
            <a:r>
              <a: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  <a:sym typeface="微软雅黑" panose="020B0503020204020204" charset="-122"/>
              </a:rPr>
              <a:t>年</a:t>
            </a:r>
            <a:r>
              <a:rPr kumimoji="0" lang="en-US" altLang="zh-CN" sz="16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  <a:sym typeface="微软雅黑" panose="020B0503020204020204" charset="-122"/>
              </a:rPr>
              <a:t>12</a:t>
            </a:r>
            <a:r>
              <a: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  <a:sym typeface="微软雅黑" panose="020B0503020204020204" charset="-122"/>
              </a:rPr>
              <a:t>月</a:t>
            </a:r>
            <a:r>
              <a:rPr kumimoji="0" lang="en-US" altLang="zh-CN" sz="16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  <a:sym typeface="微软雅黑" panose="020B0503020204020204" charset="-122"/>
              </a:rPr>
              <a:t>31</a:t>
            </a:r>
            <a:r>
              <a: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  <a:sym typeface="微软雅黑" panose="020B0503020204020204" charset="-122"/>
              </a:rPr>
              <a:t>日止。本报告电子版可在</a:t>
            </a:r>
            <a:r>
              <a:rPr kumimoji="0" lang="en-US" altLang="zh-CN" sz="16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  <a:sym typeface="微软雅黑" panose="020B0503020204020204" charset="-122"/>
              </a:rPr>
              <a:t>“</a:t>
            </a:r>
            <a:r>
              <a: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  <a:sym typeface="微软雅黑" panose="020B0503020204020204" charset="-122"/>
              </a:rPr>
              <a:t>中国</a:t>
            </a:r>
            <a:r>
              <a:rPr kumimoji="0" lang="en-US" altLang="zh-CN" sz="16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  <a:sym typeface="微软雅黑" panose="020B0503020204020204" charset="-122"/>
              </a:rPr>
              <a:t>·</a:t>
            </a:r>
            <a:r>
              <a: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  <a:sym typeface="微软雅黑" panose="020B0503020204020204" charset="-122"/>
              </a:rPr>
              <a:t>汶上</a:t>
            </a:r>
            <a:r>
              <a:rPr kumimoji="0" lang="en-US" altLang="zh-CN" sz="16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  <a:sym typeface="微软雅黑" panose="020B0503020204020204" charset="-122"/>
              </a:rPr>
              <a:t>”</a:t>
            </a:r>
            <a:r>
              <a: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  <a:sym typeface="微软雅黑" panose="020B0503020204020204" charset="-122"/>
              </a:rPr>
              <a:t>政府门户网站（</a:t>
            </a:r>
            <a:r>
              <a:rPr kumimoji="0" lang="en-US" altLang="zh-CN" sz="16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  <a:sym typeface="微软雅黑" panose="020B0503020204020204" charset="-122"/>
              </a:rPr>
              <a:t>www.wenshang.gov.cn</a:t>
            </a:r>
            <a:r>
              <a: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  <a:sym typeface="微软雅黑" panose="020B0503020204020204" charset="-122"/>
              </a:rPr>
              <a:t>）查阅或下载。如对本报告有疑问，请与白石镇人民政府联系（地址汶上县白石镇政通路一号，联系电话：</a:t>
            </a:r>
            <a:r>
              <a:rPr kumimoji="0" lang="en-US" altLang="zh-CN" sz="16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  <a:sym typeface="微软雅黑" panose="020B0503020204020204" charset="-122"/>
              </a:rPr>
              <a:t>0537-7804101</a:t>
            </a:r>
            <a:r>
              <a: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  <a:sym typeface="微软雅黑" panose="020B0503020204020204" charset="-122"/>
              </a:rPr>
              <a:t>）。</a:t>
            </a:r>
            <a:endParaRPr kumimoji="0" lang="zh-CN" altLang="en-US" sz="1600" b="0" i="0" u="none" strike="noStrike" kern="1200" cap="none" spc="150" normalizeH="0" baseline="0" noProof="1" dirty="0">
              <a:solidFill>
                <a:schemeClr val="tx1">
                  <a:lumMod val="85000"/>
                  <a:lumOff val="15000"/>
                </a:schemeClr>
              </a:solidFill>
              <a:uFillTx/>
              <a:latin typeface="微软雅黑" panose="020B0503020204020204" charset="-122"/>
              <a:ea typeface="微软雅黑" panose="020B0503020204020204" charset="-122"/>
              <a:cs typeface="+mn-cs"/>
              <a:sym typeface="微软雅黑" panose="020B0503020204020204" charset="-122"/>
            </a:endParaRPr>
          </a:p>
        </p:txBody>
      </p:sp>
    </p:spTree>
    <p:custDataLst>
      <p:tags r:id="rId3"/>
    </p:custData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527050" y="1340485"/>
            <a:ext cx="6665595" cy="2496185"/>
          </a:xfrm>
        </p:spPr>
        <p:txBody>
          <a:bodyPr>
            <a:noAutofit/>
          </a:bodyPr>
          <a:p>
            <a:pPr marL="0" indent="0" algn="l" fontAlgn="auto">
              <a:lnSpc>
                <a:spcPts val="2300"/>
              </a:lnSpc>
              <a:buClrTx/>
              <a:buSzTx/>
              <a:buFontTx/>
            </a:pPr>
            <a:r>
              <a:rPr lang="en-US" sz="1600" b="0" spc="150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  <a:sym typeface="微软雅黑" panose="020B0503020204020204" charset="-122"/>
              </a:rPr>
              <a:t>  </a:t>
            </a:r>
            <a:br>
              <a:rPr lang="en-US" sz="1600" b="0" spc="150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  <a:sym typeface="微软雅黑" panose="020B0503020204020204" charset="-122"/>
              </a:rPr>
            </a:br>
            <a:r>
              <a:rPr lang="en-US" sz="1600" b="0" spc="150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  <a:sym typeface="微软雅黑" panose="020B0503020204020204" charset="-122"/>
              </a:rPr>
              <a:t>  </a:t>
            </a:r>
            <a:r>
              <a:rPr lang="zh-CN" altLang="en-US" sz="1600" b="0" spc="150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  <a:sym typeface="微软雅黑" panose="020B0503020204020204" charset="-122"/>
              </a:rPr>
              <a:t>通过政府信息公开网主动公开政府信息</a:t>
            </a:r>
            <a:r>
              <a:rPr lang="en-US" altLang="zh-CN" sz="1600" b="0" spc="150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  <a:sym typeface="微软雅黑" panose="020B0503020204020204" charset="-122"/>
              </a:rPr>
              <a:t>28</a:t>
            </a:r>
            <a:r>
              <a:rPr lang="zh-CN" altLang="en-US" sz="1600" b="0" spc="150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  <a:sym typeface="微软雅黑" panose="020B0503020204020204" charset="-122"/>
              </a:rPr>
              <a:t>条，其中会议公开</a:t>
            </a:r>
            <a:r>
              <a:rPr lang="en-US" altLang="zh-CN" sz="1600" b="0" spc="150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  <a:sym typeface="微软雅黑" panose="020B0503020204020204" charset="-122"/>
              </a:rPr>
              <a:t>4</a:t>
            </a:r>
            <a:r>
              <a:rPr lang="zh-CN" altLang="en-US" sz="1600" b="0" spc="150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  <a:sym typeface="微软雅黑" panose="020B0503020204020204" charset="-122"/>
              </a:rPr>
              <a:t>条，占</a:t>
            </a:r>
            <a:r>
              <a:rPr lang="en-US" altLang="zh-CN" sz="1600" b="0" spc="150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  <a:sym typeface="微软雅黑" panose="020B0503020204020204" charset="-122"/>
              </a:rPr>
              <a:t>14</a:t>
            </a:r>
            <a:r>
              <a:rPr lang="zh-CN" altLang="en-US" sz="1600" b="0" spc="150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  <a:sym typeface="微软雅黑" panose="020B0503020204020204" charset="-122"/>
              </a:rPr>
              <a:t>％；其他法定公开</a:t>
            </a:r>
            <a:r>
              <a:rPr lang="en-US" altLang="zh-CN" sz="1600" b="0" spc="150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  <a:sym typeface="微软雅黑" panose="020B0503020204020204" charset="-122"/>
              </a:rPr>
              <a:t>2</a:t>
            </a:r>
            <a:r>
              <a:rPr lang="zh-CN" altLang="en-US" sz="1600" b="0" spc="150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  <a:sym typeface="微软雅黑" panose="020B0503020204020204" charset="-122"/>
              </a:rPr>
              <a:t>条，占</a:t>
            </a:r>
            <a:r>
              <a:rPr lang="en-US" altLang="zh-CN" sz="1600" b="0" spc="150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  <a:sym typeface="微软雅黑" panose="020B0503020204020204" charset="-122"/>
              </a:rPr>
              <a:t>7</a:t>
            </a:r>
            <a:r>
              <a:rPr lang="zh-CN" altLang="en-US" sz="1600" b="0" spc="150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  <a:sym typeface="微软雅黑" panose="020B0503020204020204" charset="-122"/>
              </a:rPr>
              <a:t>％；政策文件公开</a:t>
            </a:r>
            <a:r>
              <a:rPr lang="en-US" altLang="zh-CN" sz="1600" b="0" spc="150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  <a:sym typeface="微软雅黑" panose="020B0503020204020204" charset="-122"/>
              </a:rPr>
              <a:t>3</a:t>
            </a:r>
            <a:r>
              <a:rPr lang="zh-CN" altLang="en-US" sz="1600" b="0" spc="150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  <a:sym typeface="微软雅黑" panose="020B0503020204020204" charset="-122"/>
              </a:rPr>
              <a:t>条，占</a:t>
            </a:r>
            <a:r>
              <a:rPr lang="en-US" altLang="zh-CN" sz="1600" b="0" spc="150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  <a:sym typeface="微软雅黑" panose="020B0503020204020204" charset="-122"/>
              </a:rPr>
              <a:t>11</a:t>
            </a:r>
            <a:r>
              <a:rPr lang="zh-CN" altLang="en-US" sz="1600" b="0" spc="150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  <a:sym typeface="微软雅黑" panose="020B0503020204020204" charset="-122"/>
              </a:rPr>
              <a:t>％</a:t>
            </a:r>
            <a:r>
              <a:rPr lang="en-US" altLang="zh-CN" sz="1600" b="0" spc="150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  <a:sym typeface="微软雅黑" panose="020B0503020204020204" charset="-122"/>
              </a:rPr>
              <a:t>;</a:t>
            </a:r>
            <a:r>
              <a:rPr lang="zh-CN" altLang="en-US" sz="1600" b="0" spc="150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  <a:sym typeface="微软雅黑" panose="020B0503020204020204" charset="-122"/>
              </a:rPr>
              <a:t>行政权力公开</a:t>
            </a:r>
            <a:r>
              <a:rPr lang="en-US" altLang="zh-CN" sz="1600" b="0" spc="150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  <a:sym typeface="微软雅黑" panose="020B0503020204020204" charset="-122"/>
              </a:rPr>
              <a:t>3</a:t>
            </a:r>
            <a:r>
              <a:rPr lang="zh-CN" altLang="en-US" sz="1600" b="0" spc="150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  <a:sym typeface="微软雅黑" panose="020B0503020204020204" charset="-122"/>
              </a:rPr>
              <a:t>条，占</a:t>
            </a:r>
            <a:r>
              <a:rPr lang="en-US" altLang="zh-CN" sz="1600" b="0" spc="150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  <a:sym typeface="微软雅黑" panose="020B0503020204020204" charset="-122"/>
              </a:rPr>
              <a:t>11%</a:t>
            </a:r>
            <a:r>
              <a:rPr lang="zh-CN" altLang="en-US" sz="1600" b="0" spc="150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  <a:sym typeface="微软雅黑" panose="020B0503020204020204" charset="-122"/>
              </a:rPr>
              <a:t>；财政预算决算公开</a:t>
            </a:r>
            <a:r>
              <a:rPr lang="en-US" altLang="zh-CN" sz="1600" b="0" spc="150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  <a:sym typeface="微软雅黑" panose="020B0503020204020204" charset="-122"/>
              </a:rPr>
              <a:t>2</a:t>
            </a:r>
            <a:r>
              <a:rPr lang="zh-CN" altLang="en-US" sz="1600" b="0" spc="150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  <a:sym typeface="微软雅黑" panose="020B0503020204020204" charset="-122"/>
              </a:rPr>
              <a:t>条，占</a:t>
            </a:r>
            <a:r>
              <a:rPr lang="en-US" altLang="zh-CN" sz="1600" b="0" spc="150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  <a:sym typeface="微软雅黑" panose="020B0503020204020204" charset="-122"/>
              </a:rPr>
              <a:t>7%</a:t>
            </a:r>
            <a:r>
              <a:rPr lang="zh-CN" altLang="en-US" sz="1600" b="0" spc="150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  <a:sym typeface="微软雅黑" panose="020B0503020204020204" charset="-122"/>
              </a:rPr>
              <a:t>；政务公开组织管理</a:t>
            </a:r>
            <a:r>
              <a:rPr lang="en-US" altLang="zh-CN" sz="1600" b="0" spc="150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  <a:sym typeface="微软雅黑" panose="020B0503020204020204" charset="-122"/>
              </a:rPr>
              <a:t>4</a:t>
            </a:r>
            <a:r>
              <a:rPr lang="zh-CN" altLang="en-US" sz="1600" b="0" spc="150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  <a:sym typeface="微软雅黑" panose="020B0503020204020204" charset="-122"/>
              </a:rPr>
              <a:t>条，占</a:t>
            </a:r>
            <a:r>
              <a:rPr lang="en-US" altLang="zh-CN" sz="1600" b="0" spc="150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  <a:sym typeface="微软雅黑" panose="020B0503020204020204" charset="-122"/>
              </a:rPr>
              <a:t>14</a:t>
            </a:r>
            <a:r>
              <a:rPr lang="zh-CN" altLang="en-US" sz="1600" b="0" spc="150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  <a:sym typeface="微软雅黑" panose="020B0503020204020204" charset="-122"/>
              </a:rPr>
              <a:t>％；政务公开基础建设</a:t>
            </a:r>
            <a:r>
              <a:rPr lang="en-US" altLang="zh-CN" sz="1600" b="0" spc="150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  <a:sym typeface="微软雅黑" panose="020B0503020204020204" charset="-122"/>
              </a:rPr>
              <a:t>2</a:t>
            </a:r>
            <a:r>
              <a:rPr lang="zh-CN" altLang="en-US" sz="1600" b="0" spc="150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  <a:sym typeface="微软雅黑" panose="020B0503020204020204" charset="-122"/>
              </a:rPr>
              <a:t>条，占</a:t>
            </a:r>
            <a:r>
              <a:rPr lang="en-US" altLang="zh-CN" sz="1600" b="0" spc="150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  <a:sym typeface="微软雅黑" panose="020B0503020204020204" charset="-122"/>
              </a:rPr>
              <a:t>7</a:t>
            </a:r>
            <a:r>
              <a:rPr lang="zh-CN" altLang="en-US" sz="1600" b="0" spc="150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  <a:sym typeface="微软雅黑" panose="020B0503020204020204" charset="-122"/>
              </a:rPr>
              <a:t>％；其他类</a:t>
            </a:r>
            <a:r>
              <a:rPr lang="en-US" altLang="zh-CN" sz="1600" b="0" spc="150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  <a:sym typeface="微软雅黑" panose="020B0503020204020204" charset="-122"/>
              </a:rPr>
              <a:t>8</a:t>
            </a:r>
            <a:r>
              <a:rPr lang="zh-CN" altLang="en-US" sz="1600" b="0" spc="150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  <a:sym typeface="微软雅黑" panose="020B0503020204020204" charset="-122"/>
              </a:rPr>
              <a:t>条，占约</a:t>
            </a:r>
            <a:r>
              <a:rPr lang="en-US" altLang="zh-CN" sz="1600" b="0" spc="150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  <a:sym typeface="微软雅黑" panose="020B0503020204020204" charset="-122"/>
              </a:rPr>
              <a:t>29%</a:t>
            </a:r>
            <a:r>
              <a:rPr lang="zh-CN" altLang="en-US" sz="1600" b="0" spc="150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  <a:sym typeface="微软雅黑" panose="020B0503020204020204" charset="-122"/>
              </a:rPr>
              <a:t>。</a:t>
            </a:r>
            <a:endParaRPr lang="zh-CN" altLang="en-US" sz="1600" b="0" spc="150" dirty="0">
              <a:solidFill>
                <a:schemeClr val="tx1">
                  <a:lumMod val="85000"/>
                  <a:lumOff val="15000"/>
                </a:schemeClr>
              </a:solidFill>
              <a:uFillTx/>
              <a:latin typeface="微软雅黑" panose="020B0503020204020204" charset="-122"/>
              <a:ea typeface="微软雅黑" panose="020B0503020204020204" charset="-122"/>
              <a:cs typeface="+mn-cs"/>
              <a:sym typeface="微软雅黑" panose="020B0503020204020204" charset="-122"/>
            </a:endParaRPr>
          </a:p>
        </p:txBody>
      </p:sp>
      <p:sp>
        <p:nvSpPr>
          <p:cNvPr id="4" name="矩形 3"/>
          <p:cNvSpPr/>
          <p:nvPr/>
        </p:nvSpPr>
        <p:spPr>
          <a:xfrm>
            <a:off x="289560" y="720725"/>
            <a:ext cx="5119370" cy="518795"/>
          </a:xfrm>
          <a:prstGeom prst="rect">
            <a:avLst/>
          </a:prstGeom>
          <a:gradFill rotWithShape="1">
            <a:gsLst>
              <a:gs pos="0">
                <a:srgbClr val="FECF40"/>
              </a:gs>
              <a:gs pos="100000">
                <a:srgbClr val="846C21"/>
              </a:gs>
            </a:gsLst>
            <a:lin ang="0"/>
            <a:tileRect/>
          </a:gradFill>
          <a:ln w="9525">
            <a:noFill/>
          </a:ln>
        </p:spPr>
        <p:txBody>
          <a:bodyPr wrap="square" lIns="101600" tIns="38100" rIns="76200" bIns="38100" rtlCol="0" anchor="t">
            <a:noAutofit/>
          </a:bodyPr>
          <a:p>
            <a:pPr lvl="0" algn="l">
              <a:lnSpc>
                <a:spcPct val="120000"/>
              </a:lnSpc>
              <a:buClrTx/>
              <a:buSzTx/>
              <a:buFontTx/>
            </a:pPr>
            <a:r>
              <a:rPr lang="zh-CN" altLang="en-US" sz="2400" b="1">
                <a:solidFill>
                  <a:srgbClr val="262626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二、政府信息主动公开情况</a:t>
            </a:r>
            <a:endParaRPr lang="zh-CN" altLang="en-US" sz="2400" b="1">
              <a:solidFill>
                <a:srgbClr val="262626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graphicFrame>
        <p:nvGraphicFramePr>
          <p:cNvPr id="5" name="图表 1" descr="7b0a202020202263686172745265734964223a20223230343732323037220a7d0a"/>
          <p:cNvGraphicFramePr/>
          <p:nvPr/>
        </p:nvGraphicFramePr>
        <p:xfrm>
          <a:off x="2327910" y="3429000"/>
          <a:ext cx="4826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"/>
          </a:graphicData>
        </a:graphic>
      </p:graphicFrame>
    </p:spTree>
    <p:custDataLst>
      <p:tags r:id="rId2"/>
    </p:custData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5603" name="标题 1"/>
          <p:cNvSpPr>
            <a:spLocks noGrp="1"/>
          </p:cNvSpPr>
          <p:nvPr>
            <p:custDataLst>
              <p:tags r:id="rId1"/>
            </p:custDataLst>
          </p:nvPr>
        </p:nvSpPr>
        <p:spPr>
          <a:xfrm>
            <a:off x="647383" y="664845"/>
            <a:ext cx="4249737" cy="450850"/>
          </a:xfrm>
          <a:prstGeom prst="rect">
            <a:avLst/>
          </a:prstGeom>
          <a:gradFill rotWithShape="1">
            <a:gsLst>
              <a:gs pos="0">
                <a:srgbClr val="9EE256"/>
              </a:gs>
              <a:gs pos="100000">
                <a:srgbClr val="52762D"/>
              </a:gs>
            </a:gsLst>
            <a:lin ang="0"/>
            <a:tileRect/>
          </a:gradFill>
          <a:ln w="9525">
            <a:noFill/>
          </a:ln>
        </p:spPr>
        <p:txBody>
          <a:bodyPr lIns="101600" tIns="38100" rIns="76200" bIns="38100" anchor="t"/>
          <a:p>
            <a:pPr>
              <a:lnSpc>
                <a:spcPct val="120000"/>
              </a:lnSpc>
            </a:pPr>
            <a:r>
              <a:rPr lang="zh-CN" altLang="en-US" sz="2400" b="1">
                <a:solidFill>
                  <a:srgbClr val="262626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三、政府信息依申请公开情况</a:t>
            </a:r>
            <a:endParaRPr lang="zh-CN" altLang="en-US" sz="2400" b="1">
              <a:solidFill>
                <a:srgbClr val="262626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25604" name="文本框 7"/>
          <p:cNvSpPr txBox="1"/>
          <p:nvPr/>
        </p:nvSpPr>
        <p:spPr>
          <a:xfrm>
            <a:off x="677545" y="1193800"/>
            <a:ext cx="7748270" cy="583565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r>
              <a:rPr lang="zh-CN" altLang="en-US" sz="1600" spc="150" noProof="1" dirty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+mn-cs"/>
              </a:rPr>
              <a:t>我镇进一步完善政府信息公开申请登记、审核、办理、答复等工作制度。</a:t>
            </a:r>
            <a:r>
              <a:rPr lang="en-US" altLang="zh-CN" sz="1600" spc="150" noProof="1" dirty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+mn-cs"/>
              </a:rPr>
              <a:t>2024</a:t>
            </a:r>
            <a:r>
              <a:rPr lang="zh-CN" altLang="en-US" sz="1600" spc="150" noProof="1" dirty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+mn-cs"/>
              </a:rPr>
              <a:t>年度，我镇收到并答复依申请公开</a:t>
            </a:r>
            <a:r>
              <a:rPr lang="en-US" altLang="zh-CN" sz="1600" spc="150" noProof="1" dirty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+mn-cs"/>
              </a:rPr>
              <a:t>1</a:t>
            </a:r>
            <a:r>
              <a:rPr lang="zh-CN" altLang="en-US" sz="1600" spc="150" noProof="1" dirty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+mn-cs"/>
              </a:rPr>
              <a:t>件。</a:t>
            </a:r>
            <a:endParaRPr lang="zh-CN" altLang="en-US" sz="1600" spc="150" noProof="1" dirty="0">
              <a:solidFill>
                <a:schemeClr val="tx1">
                  <a:lumMod val="85000"/>
                  <a:lumOff val="15000"/>
                </a:schemeClr>
              </a:solidFill>
              <a:latin typeface="微软雅黑" panose="020B0503020204020204" charset="-122"/>
              <a:ea typeface="微软雅黑" panose="020B0503020204020204" charset="-122"/>
              <a:cs typeface="+mn-cs"/>
            </a:endParaRPr>
          </a:p>
        </p:txBody>
      </p:sp>
      <p:sp>
        <p:nvSpPr>
          <p:cNvPr id="25605" name="标题 1"/>
          <p:cNvSpPr>
            <a:spLocks noGrp="1"/>
          </p:cNvSpPr>
          <p:nvPr>
            <p:custDataLst>
              <p:tags r:id="rId2"/>
            </p:custDataLst>
          </p:nvPr>
        </p:nvSpPr>
        <p:spPr>
          <a:xfrm>
            <a:off x="677545" y="2286000"/>
            <a:ext cx="8148955" cy="883920"/>
          </a:xfrm>
          <a:prstGeom prst="rect">
            <a:avLst/>
          </a:prstGeom>
          <a:gradFill rotWithShape="1">
            <a:gsLst>
              <a:gs pos="0">
                <a:srgbClr val="7B32B2"/>
              </a:gs>
              <a:gs pos="100000">
                <a:srgbClr val="401A5D"/>
              </a:gs>
            </a:gsLst>
            <a:lin ang="0"/>
            <a:tileRect/>
          </a:gradFill>
          <a:ln w="9525">
            <a:noFill/>
          </a:ln>
        </p:spPr>
        <p:txBody>
          <a:bodyPr lIns="101600" tIns="38100" rIns="76200" bIns="38100" anchor="t"/>
          <a:p>
            <a:pPr>
              <a:lnSpc>
                <a:spcPct val="120000"/>
              </a:lnSpc>
            </a:pPr>
            <a:r>
              <a:rPr lang="zh-CN" altLang="en-US" sz="2400" b="1">
                <a:solidFill>
                  <a:srgbClr val="262626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四、因政府信息公开申请行政复议、提起行政诉讼、</a:t>
            </a:r>
            <a:endParaRPr lang="zh-CN" altLang="en-US" sz="2400" b="1">
              <a:solidFill>
                <a:srgbClr val="262626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  <a:p>
            <a:pPr>
              <a:lnSpc>
                <a:spcPct val="120000"/>
              </a:lnSpc>
            </a:pPr>
            <a:r>
              <a:rPr lang="zh-CN" altLang="en-US" sz="2400" b="1">
                <a:solidFill>
                  <a:srgbClr val="262626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收到举报投诉情况</a:t>
            </a:r>
            <a:endParaRPr lang="zh-CN" altLang="en-US" sz="2400" b="1">
              <a:solidFill>
                <a:srgbClr val="262626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25606" name="文本框 4"/>
          <p:cNvSpPr txBox="1"/>
          <p:nvPr/>
        </p:nvSpPr>
        <p:spPr>
          <a:xfrm>
            <a:off x="678180" y="3264535"/>
            <a:ext cx="7747000" cy="583565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pPr>
              <a:buClrTx/>
              <a:buSzTx/>
              <a:buFontTx/>
            </a:pPr>
            <a:r>
              <a:rPr lang="zh-CN" altLang="en-US" sz="1600" spc="150" noProof="1" dirty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+mn-cs"/>
              </a:rPr>
              <a:t>202</a:t>
            </a:r>
            <a:r>
              <a:rPr lang="en-US" altLang="zh-CN" sz="1600" spc="150" noProof="1" dirty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+mn-cs"/>
              </a:rPr>
              <a:t>3</a:t>
            </a:r>
            <a:r>
              <a:rPr lang="zh-CN" altLang="en-US" sz="1600" spc="150" noProof="1" dirty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+mn-cs"/>
              </a:rPr>
              <a:t>年，因政府信息公开引起的行政复议、行政诉讼案件及收到举报投诉的情况</a:t>
            </a:r>
            <a:r>
              <a:rPr lang="en-US" altLang="zh-CN" sz="1600" spc="150" noProof="1" dirty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+mn-cs"/>
              </a:rPr>
              <a:t>0</a:t>
            </a:r>
            <a:r>
              <a:rPr lang="zh-CN" altLang="en-US" sz="1600" spc="150" noProof="1" dirty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+mn-cs"/>
              </a:rPr>
              <a:t>条</a:t>
            </a:r>
            <a:r>
              <a:rPr lang="zh-CN" altLang="en-US" sz="1600" spc="150" noProof="1" dirty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+mn-cs"/>
              </a:rPr>
              <a:t>。</a:t>
            </a:r>
            <a:endParaRPr lang="zh-CN" altLang="en-US" sz="1600" spc="150" noProof="1" dirty="0">
              <a:solidFill>
                <a:schemeClr val="tx1">
                  <a:lumMod val="85000"/>
                  <a:lumOff val="15000"/>
                </a:schemeClr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</p:spTree>
    <p:custDataLst>
      <p:tags r:id="rId3"/>
    </p:custData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7649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565150" y="292100"/>
            <a:ext cx="5946775" cy="597535"/>
          </a:xfrm>
          <a:gradFill>
            <a:gsLst>
              <a:gs pos="0">
                <a:srgbClr val="E30000"/>
              </a:gs>
              <a:gs pos="100000">
                <a:srgbClr val="760303"/>
              </a:gs>
            </a:gsLst>
            <a:lin scaled="0"/>
          </a:gradFill>
        </p:spPr>
        <p:txBody>
          <a:bodyPr lIns="101600" tIns="38100" rIns="76200" bIns="38100" rtlCol="0" anchor="t" anchorCtr="0">
            <a:noAutofit/>
          </a:bodyPr>
          <a:p>
            <a:pPr marL="0" marR="0" indent="0" algn="l" defTabSz="914400" rtl="0" eaLnBrk="1" fontAlgn="auto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zh-CN" altLang="en-US" sz="2400" b="1" i="0" u="none" strike="noStrike" kern="1200" cap="none" spc="200" normalizeH="0" baseline="0" noProof="1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j-cs"/>
                <a:sym typeface="微软雅黑" panose="020B0503020204020204" charset="-122"/>
              </a:rPr>
              <a:t>五、政府信息公开的收费及减免情况</a:t>
            </a:r>
            <a:endParaRPr kumimoji="0" lang="zh-CN" altLang="en-US" sz="2400" b="1" i="0" u="none" strike="noStrike" kern="1200" cap="none" spc="200" normalizeH="0" baseline="0" noProof="1">
              <a:solidFill>
                <a:schemeClr val="tx1">
                  <a:lumMod val="85000"/>
                  <a:lumOff val="15000"/>
                </a:schemeClr>
              </a:solidFill>
              <a:uFillTx/>
              <a:latin typeface="微软雅黑" panose="020B0503020204020204" charset="-122"/>
              <a:ea typeface="微软雅黑" panose="020B0503020204020204" charset="-122"/>
              <a:cs typeface="+mj-cs"/>
              <a:sym typeface="微软雅黑" panose="020B0503020204020204" charset="-122"/>
            </a:endParaRPr>
          </a:p>
        </p:txBody>
      </p:sp>
      <p:sp>
        <p:nvSpPr>
          <p:cNvPr id="27650" name="内容占位符 2"/>
          <p:cNvSpPr>
            <a:spLocks noGrp="1"/>
          </p:cNvSpPr>
          <p:nvPr>
            <p:ph sz="half" idx="4294967295"/>
            <p:custDataLst>
              <p:tags r:id="rId2"/>
            </p:custDataLst>
          </p:nvPr>
        </p:nvSpPr>
        <p:spPr>
          <a:xfrm>
            <a:off x="565150" y="889635"/>
            <a:ext cx="8337550" cy="771525"/>
          </a:xfrm>
        </p:spPr>
        <p:txBody>
          <a:bodyPr lIns="101600" tIns="0" rIns="82550" bIns="0" rtlCol="0" anchor="t">
            <a:noAutofit/>
          </a:bodyPr>
          <a:p>
            <a:pPr marL="0" marR="0" indent="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 typeface="Arial" panose="020B0604020202020204" pitchFamily="34" charset="0"/>
              <a:buNone/>
            </a:pPr>
            <a:r>
              <a: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+mn-cs"/>
                <a:sym typeface="微软雅黑" panose="020B0503020204020204" charset="-122"/>
              </a:rPr>
              <a:t>202</a:t>
            </a:r>
            <a:r>
              <a:rPr kumimoji="0" lang="en-US" altLang="zh-CN" sz="16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+mn-cs"/>
                <a:sym typeface="微软雅黑" panose="020B0503020204020204" charset="-122"/>
              </a:rPr>
              <a:t>4</a:t>
            </a:r>
            <a:r>
              <a: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+mn-cs"/>
                <a:sym typeface="微软雅黑" panose="020B0503020204020204" charset="-122"/>
              </a:rPr>
              <a:t>年，我镇免费提供政府信息公开,不收取任何费用。</a:t>
            </a:r>
            <a:endParaRPr kumimoji="0" lang="zh-CN" altLang="en-US" sz="1600" b="0" i="0" u="none" strike="noStrike" kern="1200" cap="none" spc="150" normalizeH="0" baseline="0" noProof="1" dirty="0">
              <a:solidFill>
                <a:schemeClr val="tx1">
                  <a:lumMod val="85000"/>
                  <a:lumOff val="15000"/>
                </a:schemeClr>
              </a:solidFill>
              <a:latin typeface="微软雅黑" panose="020B0503020204020204" charset="-122"/>
              <a:ea typeface="微软雅黑" panose="020B0503020204020204" charset="-122"/>
              <a:cs typeface="+mn-cs"/>
              <a:sym typeface="微软雅黑" panose="020B0503020204020204" charset="-122"/>
            </a:endParaRPr>
          </a:p>
        </p:txBody>
      </p:sp>
      <p:sp>
        <p:nvSpPr>
          <p:cNvPr id="27651" name="标题 1"/>
          <p:cNvSpPr>
            <a:spLocks noGrp="1"/>
          </p:cNvSpPr>
          <p:nvPr>
            <p:custDataLst>
              <p:tags r:id="rId3"/>
            </p:custDataLst>
          </p:nvPr>
        </p:nvSpPr>
        <p:spPr>
          <a:xfrm>
            <a:off x="568325" y="1725295"/>
            <a:ext cx="4854575" cy="450850"/>
          </a:xfrm>
          <a:prstGeom prst="rect">
            <a:avLst/>
          </a:prstGeom>
          <a:gradFill rotWithShape="1">
            <a:gsLst>
              <a:gs pos="0">
                <a:srgbClr val="14CD68"/>
              </a:gs>
              <a:gs pos="100000">
                <a:srgbClr val="0B6E38"/>
              </a:gs>
            </a:gsLst>
            <a:lin ang="0"/>
            <a:tileRect/>
          </a:gradFill>
          <a:ln w="9525">
            <a:noFill/>
          </a:ln>
        </p:spPr>
        <p:txBody>
          <a:bodyPr lIns="101600" tIns="38100" rIns="76200" bIns="38100" anchor="t"/>
          <a:p>
            <a:pPr>
              <a:lnSpc>
                <a:spcPct val="120000"/>
              </a:lnSpc>
            </a:pPr>
            <a:r>
              <a:rPr lang="zh-CN" altLang="en-US" sz="2400" b="1">
                <a:solidFill>
                  <a:srgbClr val="262626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六、政府机构建设和保障经费情况</a:t>
            </a:r>
            <a:endParaRPr lang="zh-CN" altLang="en-US" sz="2400" b="1">
              <a:solidFill>
                <a:srgbClr val="262626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27652" name="文本框 7"/>
          <p:cNvSpPr txBox="1"/>
          <p:nvPr/>
        </p:nvSpPr>
        <p:spPr>
          <a:xfrm>
            <a:off x="529590" y="2474595"/>
            <a:ext cx="7630160" cy="681355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pPr algn="l" fontAlgn="auto">
              <a:lnSpc>
                <a:spcPct val="120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 typeface="Arial" panose="020B0604020202020204" pitchFamily="34" charset="0"/>
            </a:pPr>
            <a:r>
              <a:rPr lang="zh-CN" altLang="en-US" sz="1600" spc="150" dirty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charset="-122"/>
                <a:ea typeface="微软雅黑" panose="020B0503020204020204" charset="-122"/>
              </a:rPr>
              <a:t>202</a:t>
            </a:r>
            <a:r>
              <a:rPr lang="en-US" altLang="zh-CN" sz="1600" spc="150" dirty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charset="-122"/>
                <a:ea typeface="微软雅黑" panose="020B0503020204020204" charset="-122"/>
              </a:rPr>
              <a:t>4</a:t>
            </a:r>
            <a:r>
              <a:rPr lang="zh-CN" altLang="en-US" sz="1600" spc="150" dirty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charset="-122"/>
                <a:ea typeface="微软雅黑" panose="020B0503020204020204" charset="-122"/>
              </a:rPr>
              <a:t>年，明确1名分管领导、1名科室负责人、</a:t>
            </a:r>
            <a:r>
              <a:rPr lang="en-US" altLang="zh-CN" sz="1600" spc="150" dirty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charset="-122"/>
                <a:ea typeface="微软雅黑" panose="020B0503020204020204" charset="-122"/>
              </a:rPr>
              <a:t>3</a:t>
            </a:r>
            <a:r>
              <a:rPr lang="zh-CN" altLang="en-US" sz="1600" spc="150" dirty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charset="-122"/>
                <a:ea typeface="微软雅黑" panose="020B0503020204020204" charset="-122"/>
              </a:rPr>
              <a:t>名政务公开专职人员具体负责政务公开业务，形成一级抓一级，层层抓落实的组织领导机制。</a:t>
            </a:r>
            <a:endParaRPr lang="zh-CN" altLang="en-US" sz="1600" spc="150" dirty="0">
              <a:solidFill>
                <a:schemeClr val="tx1">
                  <a:lumMod val="85000"/>
                  <a:lumOff val="15000"/>
                </a:schemeClr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27653" name="标题 1"/>
          <p:cNvSpPr>
            <a:spLocks noGrp="1"/>
          </p:cNvSpPr>
          <p:nvPr>
            <p:custDataLst>
              <p:tags r:id="rId4"/>
            </p:custDataLst>
          </p:nvPr>
        </p:nvSpPr>
        <p:spPr>
          <a:xfrm>
            <a:off x="568325" y="3543618"/>
            <a:ext cx="4854575" cy="452437"/>
          </a:xfrm>
          <a:prstGeom prst="rect">
            <a:avLst/>
          </a:prstGeom>
          <a:gradFill rotWithShape="1">
            <a:gsLst>
              <a:gs pos="0">
                <a:srgbClr val="007BD3"/>
              </a:gs>
              <a:gs pos="100000">
                <a:srgbClr val="034373"/>
              </a:gs>
            </a:gsLst>
            <a:lin ang="0"/>
            <a:tileRect/>
          </a:gradFill>
          <a:ln w="9525">
            <a:noFill/>
          </a:ln>
        </p:spPr>
        <p:txBody>
          <a:bodyPr lIns="101600" tIns="38100" rIns="76200" bIns="38100" anchor="t"/>
          <a:p>
            <a:pPr>
              <a:lnSpc>
                <a:spcPct val="120000"/>
              </a:lnSpc>
            </a:pPr>
            <a:r>
              <a:rPr lang="zh-CN" altLang="en-US" sz="2400" b="1">
                <a:solidFill>
                  <a:srgbClr val="262626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七、政府信息公开会议和培训情况</a:t>
            </a:r>
            <a:endParaRPr lang="zh-CN" altLang="en-US" sz="2400" b="1">
              <a:solidFill>
                <a:srgbClr val="262626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27654" name="文本框 4"/>
          <p:cNvSpPr txBox="1"/>
          <p:nvPr/>
        </p:nvSpPr>
        <p:spPr>
          <a:xfrm>
            <a:off x="564833" y="4438650"/>
            <a:ext cx="8278812" cy="386080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pPr algn="l" fontAlgn="auto">
              <a:lnSpc>
                <a:spcPct val="120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 typeface="Arial" panose="020B0604020202020204" pitchFamily="34" charset="0"/>
            </a:pPr>
            <a:r>
              <a:rPr lang="zh-CN" altLang="en-US" sz="1600" spc="150" dirty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charset="-122"/>
                <a:ea typeface="微软雅黑" panose="020B0503020204020204" charset="-122"/>
              </a:rPr>
              <a:t>202</a:t>
            </a:r>
            <a:r>
              <a:rPr lang="en-US" altLang="zh-CN" sz="1600" spc="150" dirty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charset="-122"/>
                <a:ea typeface="微软雅黑" panose="020B0503020204020204" charset="-122"/>
              </a:rPr>
              <a:t>4</a:t>
            </a:r>
            <a:r>
              <a:rPr lang="zh-CN" altLang="en-US" sz="1600" spc="150" dirty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charset="-122"/>
                <a:ea typeface="微软雅黑" panose="020B0503020204020204" charset="-122"/>
              </a:rPr>
              <a:t>年，镇政府召开政府信息公开工作部署、培训会议共</a:t>
            </a:r>
            <a:r>
              <a:rPr lang="en-US" altLang="zh-CN" sz="1600" spc="150" dirty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charset="-122"/>
                <a:ea typeface="微软雅黑" panose="020B0503020204020204" charset="-122"/>
              </a:rPr>
              <a:t>4</a:t>
            </a:r>
            <a:r>
              <a:rPr lang="zh-CN" altLang="en-US" sz="1600" spc="150" dirty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charset="-122"/>
                <a:ea typeface="微软雅黑" panose="020B0503020204020204" charset="-122"/>
              </a:rPr>
              <a:t>次。</a:t>
            </a:r>
            <a:endParaRPr lang="zh-CN" altLang="en-US" sz="1600" spc="150" dirty="0">
              <a:solidFill>
                <a:schemeClr val="tx1">
                  <a:lumMod val="85000"/>
                  <a:lumOff val="15000"/>
                </a:schemeClr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</p:spTree>
    <p:custDataLst>
      <p:tags r:id="rId5"/>
    </p:custData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矩形 1"/>
          <p:cNvSpPr/>
          <p:nvPr/>
        </p:nvSpPr>
        <p:spPr>
          <a:xfrm>
            <a:off x="354330" y="601345"/>
            <a:ext cx="6569075" cy="638810"/>
          </a:xfrm>
          <a:prstGeom prst="rect">
            <a:avLst/>
          </a:prstGeom>
          <a:gradFill rotWithShape="1">
            <a:gsLst>
              <a:gs pos="0">
                <a:srgbClr val="FBFB11"/>
              </a:gs>
              <a:gs pos="100000">
                <a:srgbClr val="838309"/>
              </a:gs>
            </a:gsLst>
            <a:lin ang="0"/>
            <a:tileRect/>
          </a:gradFill>
          <a:ln w="9525">
            <a:noFill/>
          </a:ln>
        </p:spPr>
        <p:txBody>
          <a:bodyPr wrap="square" lIns="101600" tIns="38100" rIns="76200" bIns="38100" rtlCol="0" anchor="t">
            <a:noAutofit/>
          </a:bodyPr>
          <a:p>
            <a:pPr lvl="0" algn="l">
              <a:lnSpc>
                <a:spcPct val="120000"/>
              </a:lnSpc>
              <a:buClrTx/>
              <a:buSzTx/>
              <a:buFontTx/>
            </a:pPr>
            <a:r>
              <a:rPr lang="zh-CN" altLang="en-US" sz="2400" b="1">
                <a:solidFill>
                  <a:srgbClr val="262626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八、政府信息公开存在的主要问题及改进措施</a:t>
            </a:r>
            <a:endParaRPr lang="zh-CN" altLang="en-US" sz="2400" b="1">
              <a:solidFill>
                <a:srgbClr val="262626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00" name="文本框 99"/>
          <p:cNvSpPr txBox="1"/>
          <p:nvPr/>
        </p:nvSpPr>
        <p:spPr>
          <a:xfrm>
            <a:off x="354330" y="1412875"/>
            <a:ext cx="7608570" cy="425894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266700">
              <a:lnSpc>
                <a:spcPts val="2500"/>
              </a:lnSpc>
            </a:pPr>
            <a:r>
              <a:rPr lang="zh-CN" altLang="en-US" sz="1200" spc="150" dirty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charset="-122"/>
                <a:ea typeface="微软雅黑" panose="020B0503020204020204" charset="-122"/>
              </a:rPr>
              <a:t>一是工作的专业性、系统性、针对性有待提高，仍存在政策</a:t>
            </a:r>
            <a:r>
              <a:rPr lang="en-US" altLang="zh-CN" sz="1200" spc="150" dirty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charset="-122"/>
                <a:ea typeface="微软雅黑" panose="020B0503020204020204" charset="-122"/>
              </a:rPr>
              <a:t>“</a:t>
            </a:r>
            <a:r>
              <a:rPr lang="zh-CN" altLang="en-US" sz="1200" spc="150" dirty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charset="-122"/>
                <a:ea typeface="微软雅黑" panose="020B0503020204020204" charset="-122"/>
              </a:rPr>
              <a:t>应解读、尽解读</a:t>
            </a:r>
            <a:r>
              <a:rPr lang="en-US" altLang="zh-CN" sz="1200" spc="150" dirty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charset="-122"/>
                <a:ea typeface="微软雅黑" panose="020B0503020204020204" charset="-122"/>
              </a:rPr>
              <a:t>”</a:t>
            </a:r>
            <a:r>
              <a:rPr lang="zh-CN" altLang="en-US" sz="1200" spc="150" dirty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charset="-122"/>
                <a:ea typeface="微软雅黑" panose="020B0503020204020204" charset="-122"/>
              </a:rPr>
              <a:t>能力不强、政务信息公开深度不够等问题。二是政府信息公开的时效性有待增强。没有把政府信息公开作为一项日常性工作，存在</a:t>
            </a:r>
            <a:r>
              <a:rPr lang="en-US" altLang="zh-CN" sz="1200" spc="150" dirty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charset="-122"/>
                <a:ea typeface="微软雅黑" panose="020B0503020204020204" charset="-122"/>
              </a:rPr>
              <a:t>“</a:t>
            </a:r>
            <a:r>
              <a:rPr lang="zh-CN" altLang="en-US" sz="1200" spc="150" dirty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charset="-122"/>
                <a:ea typeface="微软雅黑" panose="020B0503020204020204" charset="-122"/>
              </a:rPr>
              <a:t>抓一阵、停一阵</a:t>
            </a:r>
            <a:r>
              <a:rPr lang="en-US" altLang="zh-CN" sz="1200" spc="150" dirty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charset="-122"/>
                <a:ea typeface="微软雅黑" panose="020B0503020204020204" charset="-122"/>
              </a:rPr>
              <a:t>”</a:t>
            </a:r>
            <a:r>
              <a:rPr lang="zh-CN" altLang="en-US" sz="1200" spc="150" dirty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charset="-122"/>
                <a:ea typeface="微软雅黑" panose="020B0503020204020204" charset="-122"/>
              </a:rPr>
              <a:t>的现象，政务公开的力度不大，进展不快，未按照</a:t>
            </a:r>
            <a:r>
              <a:rPr lang="en-US" altLang="zh-CN" sz="1200" spc="150" dirty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charset="-122"/>
                <a:ea typeface="微软雅黑" panose="020B0503020204020204" charset="-122"/>
              </a:rPr>
              <a:t>“</a:t>
            </a:r>
            <a:r>
              <a:rPr lang="zh-CN" altLang="en-US" sz="1200" spc="150" dirty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charset="-122"/>
                <a:ea typeface="微软雅黑" panose="020B0503020204020204" charset="-122"/>
              </a:rPr>
              <a:t>随生成随公开</a:t>
            </a:r>
            <a:r>
              <a:rPr lang="en-US" altLang="zh-CN" sz="1200" spc="150" dirty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charset="-122"/>
                <a:ea typeface="微软雅黑" panose="020B0503020204020204" charset="-122"/>
              </a:rPr>
              <a:t>”</a:t>
            </a:r>
            <a:r>
              <a:rPr lang="zh-CN" altLang="en-US" sz="1200" spc="150" dirty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charset="-122"/>
                <a:ea typeface="微软雅黑" panose="020B0503020204020204" charset="-122"/>
              </a:rPr>
              <a:t>原则进行公开。三是信息公开形式有待拓展。信息公开形式单一、渠道狭窄，仍有部分群众不清楚获取政务信息的渠道与途径。</a:t>
            </a:r>
            <a:endParaRPr lang="zh-CN" altLang="en-US" sz="1200" spc="150" dirty="0">
              <a:solidFill>
                <a:schemeClr val="tx1">
                  <a:lumMod val="85000"/>
                  <a:lumOff val="15000"/>
                </a:schemeClr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pPr indent="266700">
              <a:lnSpc>
                <a:spcPts val="2500"/>
              </a:lnSpc>
            </a:pPr>
            <a:r>
              <a:rPr lang="zh-CN" altLang="en-US" sz="1200" spc="150" dirty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charset="-122"/>
                <a:ea typeface="微软雅黑" panose="020B0503020204020204" charset="-122"/>
              </a:rPr>
              <a:t>下一步，我镇将积极推进信息公开工作。一是建立长效工作机制。将主动公开政府信息工作与日常业务工作紧密结合，对主动公开的政府信息公开目录进行补充完善，保证公开信息的完整性和准确性。同时，认真落实政策解读工作要求，着力提升解读质量、丰富解读方式、提升解读效果。二是强化监督检查。对照政务公开评估指标，进一步完善监督检查制度，严格按照考核标准，采取不定期抽查的方式，加强对政务公开工作的督促检查，确保政务公开工作落到实处。三是加大宣传力度。围绕政务公开中心工作，积极探索新措施、新办法、新途径，以社会关注度高、涉企涉民的政府信息作为重点，实现信息推送精准直达的公开，确保群众</a:t>
            </a:r>
            <a:r>
              <a:rPr lang="en-US" altLang="zh-CN" sz="1200" spc="150" dirty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charset="-122"/>
                <a:ea typeface="微软雅黑" panose="020B0503020204020204" charset="-122"/>
              </a:rPr>
              <a:t>“</a:t>
            </a:r>
            <a:r>
              <a:rPr lang="zh-CN" altLang="en-US" sz="1200" spc="150" dirty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charset="-122"/>
                <a:ea typeface="微软雅黑" panose="020B0503020204020204" charset="-122"/>
              </a:rPr>
              <a:t>看得到、听得懂、易获取、能监督、好参与</a:t>
            </a:r>
            <a:r>
              <a:rPr lang="en-US" altLang="zh-CN" sz="1200" spc="150" dirty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charset="-122"/>
                <a:ea typeface="微软雅黑" panose="020B0503020204020204" charset="-122"/>
              </a:rPr>
              <a:t>”</a:t>
            </a:r>
            <a:r>
              <a:rPr lang="zh-CN" altLang="en-US" sz="1200" spc="150" dirty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charset="-122"/>
                <a:ea typeface="微软雅黑" panose="020B0503020204020204" charset="-122"/>
              </a:rPr>
              <a:t>。</a:t>
            </a:r>
            <a:endParaRPr lang="zh-CN" altLang="en-US" sz="1200" spc="150" dirty="0">
              <a:solidFill>
                <a:schemeClr val="tx1">
                  <a:lumMod val="85000"/>
                  <a:lumOff val="15000"/>
                </a:schemeClr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</p:spTree>
    <p:custDataLst>
      <p:tags r:id="rId1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000">
        <p:blinds dir="vert"/>
      </p:transition>
    </mc:Choice>
    <mc:Fallback>
      <p:transition spd="slow">
        <p:blinds dir="vert"/>
      </p:transition>
    </mc:Fallback>
  </mc:AlternateContent>
</p:sld>
</file>

<file path=ppt/tags/tag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10.xml><?xml version="1.0" encoding="utf-8"?>
<p:tagLst xmlns:p="http://schemas.openxmlformats.org/presentationml/2006/main">
  <p:tag name="KSO_WM_SPECIAL_SOURCE" val="bdnull"/>
</p:tagLst>
</file>

<file path=ppt/tags/tag11.xml><?xml version="1.0" encoding="utf-8"?>
<p:tagLst xmlns:p="http://schemas.openxmlformats.org/presentationml/2006/main">
  <p:tag name="KSO_WM_TEMPLATE_CATEGORY" val="custom"/>
  <p:tag name="KSO_WM_TEMPLATE_INDEX" val="20184573"/>
  <p:tag name="KSO_WM_TAG_VERSION" val="1.0"/>
  <p:tag name="KSO_WM_BEAUTIFY_FLAG" val="#wm#"/>
  <p:tag name="KSO_WM_UNIT_COMPATIBLE" val="0"/>
  <p:tag name="KSO_WM_UNIT_HIGHLIGHT" val="0"/>
  <p:tag name="KSO_WM_UNIT_ISCONTENTSTITLE" val="0"/>
  <p:tag name="KSO_WM_UNIT_VALUE" val="20"/>
  <p:tag name="KSO_WM_UNIT_LAYERLEVEL" val="1"/>
  <p:tag name="KSO_WM_UNIT_INDEX" val="1"/>
  <p:tag name="KSO_WM_UNIT_ID" val="custom20184573_3*a*1"/>
  <p:tag name="KSO_WM_UNIT_TYPE" val="a"/>
  <p:tag name="KSO_WM_UNIT_PRESET_TEXT" val="请在此输入您的标题"/>
  <p:tag name="KSO_WM_UNIT_NOCLEAR" val="0"/>
  <p:tag name="KSO_WM_UNIT_DIAGRAM_ISNUMVISUAL" val="0"/>
  <p:tag name="KSO_WM_UNIT_DIAGRAM_ISREFERUNIT" val="0"/>
</p:tagLst>
</file>

<file path=ppt/tags/tag12.xml><?xml version="1.0" encoding="utf-8"?>
<p:tagLst xmlns:p="http://schemas.openxmlformats.org/presentationml/2006/main">
  <p:tag name="KSO_WM_TEMPLATE_CATEGORY" val="custom"/>
  <p:tag name="KSO_WM_TEMPLATE_INDEX" val="20184573"/>
  <p:tag name="KSO_WM_TAG_VERSION" val="1.0"/>
  <p:tag name="KSO_WM_BEAUTIFY_FLAG" val="#wm#"/>
  <p:tag name="KSO_WM_UNIT_COMPATIBLE" val="0"/>
  <p:tag name="KSO_WM_UNIT_HIGHLIGHT" val="0"/>
  <p:tag name="KSO_WM_UNIT_ISCONTENTSTITLE" val="0"/>
  <p:tag name="KSO_WM_UNIT_VALUE" val="20"/>
  <p:tag name="KSO_WM_UNIT_LAYERLEVEL" val="1"/>
  <p:tag name="KSO_WM_UNIT_INDEX" val="1"/>
  <p:tag name="KSO_WM_UNIT_ID" val="custom20184573_3*a*1"/>
  <p:tag name="KSO_WM_UNIT_TYPE" val="a"/>
  <p:tag name="KSO_WM_UNIT_PRESET_TEXT" val="请在此输入您的标题"/>
  <p:tag name="KSO_WM_UNIT_NOCLEAR" val="0"/>
  <p:tag name="KSO_WM_UNIT_DIAGRAM_ISNUMVISUAL" val="0"/>
  <p:tag name="KSO_WM_UNIT_DIAGRAM_ISREFERUNIT" val="0"/>
</p:tagLst>
</file>

<file path=ppt/tags/tag13.xml><?xml version="1.0" encoding="utf-8"?>
<p:tagLst xmlns:p="http://schemas.openxmlformats.org/presentationml/2006/main">
  <p:tag name="KSO_WM_SLIDE_SIZE" val="855*465"/>
  <p:tag name="KSO_WM_SLIDE_POSITION" val="52*34"/>
  <p:tag name="KSO_WM_SLIDE_LAYOUT_CNT" val="1_2"/>
  <p:tag name="KSO_WM_SLIDE_LAYOUT" val="a_f"/>
  <p:tag name="KSO_WM_BEAUTIFY_FLAG" val="#wm#"/>
  <p:tag name="KSO_WM_SLIDE_TYPE" val="text"/>
  <p:tag name="KSO_WM_SLIDE_ITEM_CNT" val="0"/>
  <p:tag name="KSO_WM_SLIDE_INDEX" val="3"/>
  <p:tag name="KSO_WM_SLIDE_ID" val="custom20184573_3"/>
  <p:tag name="KSO_WM_TAG_VERSION" val="1.0"/>
  <p:tag name="KSO_WM_TEMPLATE_INDEX" val="20184573"/>
  <p:tag name="KSO_WM_TEMPLATE_CATEGORY" val="custom"/>
  <p:tag name="KSO_WM_TEMPLATE_SUBCATEGORY" val="0"/>
  <p:tag name="KSO_WM_SLIDE_SUBTYPE" val="pureTxt"/>
  <p:tag name="KSO_WM_SPECIAL_SOURCE" val="bdnull"/>
</p:tagLst>
</file>

<file path=ppt/tags/tag14.xml><?xml version="1.0" encoding="utf-8"?>
<p:tagLst xmlns:p="http://schemas.openxmlformats.org/presentationml/2006/main">
  <p:tag name="KSO_WM_TEMPLATE_CATEGORY" val="custom"/>
  <p:tag name="KSO_WM_TEMPLATE_INDEX" val="20184573"/>
  <p:tag name="KSO_WM_TAG_VERSION" val="1.0"/>
  <p:tag name="KSO_WM_BEAUTIFY_FLAG" val="#wm#"/>
  <p:tag name="KSO_WM_UNIT_COMPATIBLE" val="0"/>
  <p:tag name="KSO_WM_UNIT_HIGHLIGHT" val="0"/>
  <p:tag name="KSO_WM_UNIT_ISCONTENTSTITLE" val="0"/>
  <p:tag name="KSO_WM_UNIT_VALUE" val="20"/>
  <p:tag name="KSO_WM_UNIT_LAYERLEVEL" val="1"/>
  <p:tag name="KSO_WM_UNIT_INDEX" val="1"/>
  <p:tag name="KSO_WM_UNIT_ID" val="custom20184573_3*a*1"/>
  <p:tag name="KSO_WM_UNIT_TYPE" val="a"/>
  <p:tag name="KSO_WM_UNIT_PRESET_TEXT" val="请在此输入您的标题"/>
  <p:tag name="KSO_WM_UNIT_NOCLEAR" val="0"/>
  <p:tag name="KSO_WM_UNIT_DIAGRAM_ISNUMVISUAL" val="0"/>
  <p:tag name="KSO_WM_UNIT_DIAGRAM_ISREFERUNIT" val="0"/>
</p:tagLst>
</file>

<file path=ppt/tags/tag15.xml><?xml version="1.0" encoding="utf-8"?>
<p:tagLst xmlns:p="http://schemas.openxmlformats.org/presentationml/2006/main">
  <p:tag name="KSO_WM_TEMPLATE_CATEGORY" val="custom"/>
  <p:tag name="KSO_WM_TEMPLATE_INDEX" val="20184573"/>
  <p:tag name="KSO_WM_TAG_VERSION" val="1.0"/>
  <p:tag name="KSO_WM_BEAUTIFY_FLAG" val="#wm#"/>
  <p:tag name="KSO_WM_UNIT_COMPATIBLE" val="0"/>
  <p:tag name="KSO_WM_UNIT_HIGHLIGHT" val="0"/>
  <p:tag name="KSO_WM_UNIT_VALUE" val="144"/>
  <p:tag name="KSO_WM_UNIT_LAYERLEVEL" val="1"/>
  <p:tag name="KSO_WM_UNIT_INDEX" val="1"/>
  <p:tag name="KSO_WM_UNIT_ID" val="custom20184573_3*f*1"/>
  <p:tag name="KSO_WM_UNIT_TYPE" val="f"/>
  <p:tag name="KSO_WM_UNIT_PRESET_TEXT" val="请在此输入您的文本。请在此输入您的文本。请在此输入您的文本。请在此输入您的文本。请在此输入您的文本。请在此输入您的文本。请在此输入您的文本。请在此输入您的文本。请在此输入您的文本。请在此输入您的文本。"/>
  <p:tag name="KSO_WM_UNIT_NOCLEAR" val="0"/>
  <p:tag name="KSO_WM_UNIT_DIAGRAM_ISNUMVISUAL" val="0"/>
  <p:tag name="KSO_WM_UNIT_DIAGRAM_ISREFERUNIT" val="0"/>
</p:tagLst>
</file>

<file path=ppt/tags/tag16.xml><?xml version="1.0" encoding="utf-8"?>
<p:tagLst xmlns:p="http://schemas.openxmlformats.org/presentationml/2006/main">
  <p:tag name="KSO_WM_TEMPLATE_CATEGORY" val="custom"/>
  <p:tag name="KSO_WM_TEMPLATE_INDEX" val="20184573"/>
  <p:tag name="KSO_WM_TAG_VERSION" val="1.0"/>
  <p:tag name="KSO_WM_BEAUTIFY_FLAG" val="#wm#"/>
  <p:tag name="KSO_WM_UNIT_COMPATIBLE" val="0"/>
  <p:tag name="KSO_WM_UNIT_HIGHLIGHT" val="0"/>
  <p:tag name="KSO_WM_UNIT_ISCONTENTSTITLE" val="0"/>
  <p:tag name="KSO_WM_UNIT_VALUE" val="20"/>
  <p:tag name="KSO_WM_UNIT_LAYERLEVEL" val="1"/>
  <p:tag name="KSO_WM_UNIT_INDEX" val="1"/>
  <p:tag name="KSO_WM_UNIT_ID" val="custom20184573_3*a*1"/>
  <p:tag name="KSO_WM_UNIT_TYPE" val="a"/>
  <p:tag name="KSO_WM_UNIT_PRESET_TEXT" val="请在此输入您的标题"/>
  <p:tag name="KSO_WM_UNIT_NOCLEAR" val="0"/>
  <p:tag name="KSO_WM_UNIT_DIAGRAM_ISNUMVISUAL" val="0"/>
  <p:tag name="KSO_WM_UNIT_DIAGRAM_ISREFERUNIT" val="0"/>
</p:tagLst>
</file>

<file path=ppt/tags/tag17.xml><?xml version="1.0" encoding="utf-8"?>
<p:tagLst xmlns:p="http://schemas.openxmlformats.org/presentationml/2006/main">
  <p:tag name="KSO_WM_TEMPLATE_CATEGORY" val="custom"/>
  <p:tag name="KSO_WM_TEMPLATE_INDEX" val="20184573"/>
  <p:tag name="KSO_WM_TAG_VERSION" val="1.0"/>
  <p:tag name="KSO_WM_BEAUTIFY_FLAG" val="#wm#"/>
  <p:tag name="KSO_WM_UNIT_COMPATIBLE" val="0"/>
  <p:tag name="KSO_WM_UNIT_HIGHLIGHT" val="0"/>
  <p:tag name="KSO_WM_UNIT_ISCONTENTSTITLE" val="0"/>
  <p:tag name="KSO_WM_UNIT_VALUE" val="20"/>
  <p:tag name="KSO_WM_UNIT_LAYERLEVEL" val="1"/>
  <p:tag name="KSO_WM_UNIT_INDEX" val="1"/>
  <p:tag name="KSO_WM_UNIT_ID" val="custom20184573_3*a*1"/>
  <p:tag name="KSO_WM_UNIT_TYPE" val="a"/>
  <p:tag name="KSO_WM_UNIT_PRESET_TEXT" val="请在此输入您的标题"/>
  <p:tag name="KSO_WM_UNIT_NOCLEAR" val="0"/>
  <p:tag name="KSO_WM_UNIT_DIAGRAM_ISNUMVISUAL" val="0"/>
  <p:tag name="KSO_WM_UNIT_DIAGRAM_ISREFERUNIT" val="0"/>
</p:tagLst>
</file>

<file path=ppt/tags/tag18.xml><?xml version="1.0" encoding="utf-8"?>
<p:tagLst xmlns:p="http://schemas.openxmlformats.org/presentationml/2006/main">
  <p:tag name="KSO_WM_SLIDE_SIZE" val="855*465"/>
  <p:tag name="KSO_WM_SLIDE_POSITION" val="52*34"/>
  <p:tag name="KSO_WM_SLIDE_LAYOUT_CNT" val="1_2"/>
  <p:tag name="KSO_WM_SLIDE_LAYOUT" val="a_f"/>
  <p:tag name="KSO_WM_BEAUTIFY_FLAG" val="#wm#"/>
  <p:tag name="KSO_WM_SLIDE_TYPE" val="text"/>
  <p:tag name="KSO_WM_SLIDE_ITEM_CNT" val="0"/>
  <p:tag name="KSO_WM_SLIDE_INDEX" val="3"/>
  <p:tag name="KSO_WM_SLIDE_ID" val="custom20184573_3"/>
  <p:tag name="KSO_WM_TAG_VERSION" val="1.0"/>
  <p:tag name="KSO_WM_TEMPLATE_INDEX" val="20184573"/>
  <p:tag name="KSO_WM_TEMPLATE_CATEGORY" val="custom"/>
  <p:tag name="KSO_WM_TEMPLATE_SUBCATEGORY" val="0"/>
  <p:tag name="KSO_WM_SLIDE_SUBTYPE" val="pureTxt"/>
  <p:tag name="KSO_WM_SPECIAL_SOURCE" val="bdnull"/>
</p:tagLst>
</file>

<file path=ppt/tags/tag19.xml><?xml version="1.0" encoding="utf-8"?>
<p:tagLst xmlns:p="http://schemas.openxmlformats.org/presentationml/2006/main">
  <p:tag name="KSO_WM_SPECIAL_SOURCE" val="bdnull"/>
</p:tagLst>
</file>

<file path=ppt/tags/tag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20.xml><?xml version="1.0" encoding="utf-8"?>
<p:tagLst xmlns:p="http://schemas.openxmlformats.org/presentationml/2006/main">
  <p:tag name="KSO_DOCER_TEMPLATE_OPEN_ONCE_MARK" val="1"/>
  <p:tag name="KSO_WPP_MARK_KEY" val="b07a3bb0-c780-450c-ac59-cf67b549901e"/>
  <p:tag name="COMMONDATA" val="eyJoZGlkIjoiZjhkMWViYjM3NzQ3MzI2YjM1OGUxMDA4MjFjMWZhMTQifQ=="/>
  <p:tag name="commondata" val="eyJoZGlkIjoiOTRhNDc2OTVkZGI2ODJmZDI4N2YzYTkxNDEyNTA4ZTMifQ=="/>
</p:tagLst>
</file>

<file path=ppt/tags/tag3.xml><?xml version="1.0" encoding="utf-8"?>
<p:tagLst xmlns:p="http://schemas.openxmlformats.org/presentationml/2006/main">
  <p:tag name="KSO_WM_TEMPLATE_CATEGORY" val="custom"/>
  <p:tag name="KSO_WM_TEMPLATE_INDEX" val="20184573"/>
  <p:tag name="KSO_WM_TAG_VERSION" val="1.0"/>
  <p:tag name="KSO_WM_TEMPLATE_THUMBS_INDEX" val="1、9、11、21"/>
  <p:tag name="KSO_WM_BEAUTIFY_FLAG" val="#wm#"/>
  <p:tag name="KSO_WM_TEMPLATE_SUBCATEGORY" val="0"/>
</p:tagLst>
</file>

<file path=ppt/tags/tag4.xml><?xml version="1.0" encoding="utf-8"?>
<p:tagLst xmlns:p="http://schemas.openxmlformats.org/presentationml/2006/main">
  <p:tag name="KSO_WM_TEMPLATE_CATEGORY" val="custom"/>
  <p:tag name="KSO_WM_TEMPLATE_INDEX" val="20184573"/>
  <p:tag name="KSO_WM_UNIT_TYPE" val="a"/>
  <p:tag name="KSO_WM_UNIT_INDEX" val="1"/>
  <p:tag name="KSO_WM_UNIT_ID" val="custom20184573_1*a*1"/>
  <p:tag name="KSO_WM_UNIT_LAYERLEVEL" val="1"/>
  <p:tag name="KSO_WM_UNIT_VALUE" val="13"/>
  <p:tag name="KSO_WM_UNIT_ISCONTENTSTITLE" val="0"/>
  <p:tag name="KSO_WM_UNIT_HIGHLIGHT" val="0"/>
  <p:tag name="KSO_WM_UNIT_COMPATIBLE" val="0"/>
  <p:tag name="KSO_WM_BEAUTIFY_FLAG" val="#wm#"/>
  <p:tag name="KSO_WM_TAG_VERSION" val="1.0"/>
  <p:tag name="KSO_WM_UNIT_PRESET_TEXT" val="低面简约红色商务通用"/>
  <p:tag name="KSO_WM_UNIT_NOCLEAR" val="0"/>
  <p:tag name="KSO_WM_UNIT_DIAGRAM_ISNUMVISUAL" val="0"/>
  <p:tag name="KSO_WM_UNIT_DIAGRAM_ISREFERUNIT" val="0"/>
</p:tagLst>
</file>

<file path=ppt/tags/tag5.xml><?xml version="1.0" encoding="utf-8"?>
<p:tagLst xmlns:p="http://schemas.openxmlformats.org/presentationml/2006/main">
  <p:tag name="KSO_WM_TEMPLATE_CATEGORY" val="custom"/>
  <p:tag name="KSO_WM_TEMPLATE_INDEX" val="20184573"/>
  <p:tag name="KSO_WM_UNIT_TYPE" val="b"/>
  <p:tag name="KSO_WM_UNIT_INDEX" val="1"/>
  <p:tag name="KSO_WM_UNIT_ID" val="custom20184573_1*b*1"/>
  <p:tag name="KSO_WM_UNIT_LAYERLEVEL" val="1"/>
  <p:tag name="KSO_WM_UNIT_VALUE" val="27"/>
  <p:tag name="KSO_WM_UNIT_ISCONTENTSTITLE" val="0"/>
  <p:tag name="KSO_WM_UNIT_HIGHLIGHT" val="0"/>
  <p:tag name="KSO_WM_UNIT_COMPATIBLE" val="0"/>
  <p:tag name="KSO_WM_BEAUTIFY_FLAG" val="#wm#"/>
  <p:tag name="KSO_WM_TAG_VERSION" val="1.0"/>
  <p:tag name="KSO_WM_UNIT_PRESET_TEXT" val="点击此处添加副标题"/>
  <p:tag name="KSO_WM_UNIT_NOCLEAR" val="0"/>
  <p:tag name="KSO_WM_UNIT_DIAGRAM_ISNUMVISUAL" val="0"/>
  <p:tag name="KSO_WM_UNIT_DIAGRAM_ISREFERUNIT" val="0"/>
</p:tagLst>
</file>

<file path=ppt/tags/tag6.xml><?xml version="1.0" encoding="utf-8"?>
<p:tagLst xmlns:p="http://schemas.openxmlformats.org/presentationml/2006/main">
  <p:tag name="KSO_WM_TEMPLATE_CATEGORY" val="custom"/>
  <p:tag name="KSO_WM_TEMPLATE_INDEX" val="20184573"/>
  <p:tag name="KSO_WM_TAG_VERSION" val="1.0"/>
  <p:tag name="KSO_WM_SLIDE_ID" val="custom20184573_1"/>
  <p:tag name="KSO_WM_SLIDE_INDEX" val="1"/>
  <p:tag name="KSO_WM_SLIDE_ITEM_CNT" val="0"/>
  <p:tag name="KSO_WM_SLIDE_LAYOUT" val="a_b"/>
  <p:tag name="KSO_WM_SLIDE_LAYOUT_CNT" val="1_1"/>
  <p:tag name="KSO_WM_SLIDE_TYPE" val="title"/>
  <p:tag name="KSO_WM_TEMPLATE_THUMBS_INDEX" val="1、9、11、21"/>
  <p:tag name="KSO_WM_BEAUTIFY_FLAG" val="#wm#"/>
  <p:tag name="KSO_WM_TEMPLATE_SUBCATEGORY" val="0"/>
  <p:tag name="KSO_WM_SLIDE_SUBTYPE" val="pureTxt"/>
  <p:tag name="KSO_WM_SPECIAL_SOURCE" val="bdnull"/>
</p:tagLst>
</file>

<file path=ppt/tags/tag7.xml><?xml version="1.0" encoding="utf-8"?>
<p:tagLst xmlns:p="http://schemas.openxmlformats.org/presentationml/2006/main">
  <p:tag name="KSO_WM_TEMPLATE_CATEGORY" val="custom"/>
  <p:tag name="KSO_WM_TEMPLATE_INDEX" val="20184573"/>
  <p:tag name="KSO_WM_TAG_VERSION" val="1.0"/>
  <p:tag name="KSO_WM_BEAUTIFY_FLAG" val="#wm#"/>
  <p:tag name="KSO_WM_UNIT_COMPATIBLE" val="0"/>
  <p:tag name="KSO_WM_UNIT_HIGHLIGHT" val="0"/>
  <p:tag name="KSO_WM_UNIT_ISCONTENTSTITLE" val="0"/>
  <p:tag name="KSO_WM_UNIT_VALUE" val="20"/>
  <p:tag name="KSO_WM_UNIT_LAYERLEVEL" val="1"/>
  <p:tag name="KSO_WM_UNIT_INDEX" val="1"/>
  <p:tag name="KSO_WM_UNIT_ID" val="custom20184573_3*a*1"/>
  <p:tag name="KSO_WM_UNIT_TYPE" val="a"/>
  <p:tag name="KSO_WM_UNIT_PRESET_TEXT" val="请在此输入您的标题"/>
  <p:tag name="KSO_WM_UNIT_NOCLEAR" val="0"/>
  <p:tag name="KSO_WM_UNIT_DIAGRAM_ISNUMVISUAL" val="0"/>
  <p:tag name="KSO_WM_UNIT_DIAGRAM_ISREFERUNIT" val="0"/>
</p:tagLst>
</file>

<file path=ppt/tags/tag8.xml><?xml version="1.0" encoding="utf-8"?>
<p:tagLst xmlns:p="http://schemas.openxmlformats.org/presentationml/2006/main">
  <p:tag name="KSO_WM_TEMPLATE_CATEGORY" val="custom"/>
  <p:tag name="KSO_WM_TEMPLATE_INDEX" val="20184573"/>
  <p:tag name="KSO_WM_TAG_VERSION" val="1.0"/>
  <p:tag name="KSO_WM_BEAUTIFY_FLAG" val=""/>
  <p:tag name="KSO_WM_UNIT_COMPATIBLE" val="0"/>
  <p:tag name="KSO_WM_UNIT_HIGHLIGHT" val="0"/>
  <p:tag name="KSO_WM_UNIT_VALUE" val="144"/>
  <p:tag name="KSO_WM_UNIT_LAYERLEVEL" val="1"/>
  <p:tag name="KSO_WM_UNIT_INDEX" val="1"/>
  <p:tag name="KSO_WM_UNIT_ID" val="custom20184573_3*f*1"/>
  <p:tag name="KSO_WM_UNIT_TYPE" val="f"/>
  <p:tag name="KSO_WM_UNIT_PRESET_TEXT" val="请在此输入您的文本。请在此输入您的文本。请在此输入您的文本。请在此输入您的文本。请在此输入您的文本。请在此输入您的文本。请在此输入您的文本。请在此输入您的文本。请在此输入您的文本。请在此输入您的文本。"/>
  <p:tag name="KSO_WM_UNIT_NOCLEAR" val="0"/>
  <p:tag name="KSO_WM_UNIT_DIAGRAM_ISNUMVISUAL" val="0"/>
  <p:tag name="KSO_WM_UNIT_DIAGRAM_ISREFERUNIT" val="0"/>
</p:tagLst>
</file>

<file path=ppt/tags/tag9.xml><?xml version="1.0" encoding="utf-8"?>
<p:tagLst xmlns:p="http://schemas.openxmlformats.org/presentationml/2006/main">
  <p:tag name="KSO_WM_SLIDE_SIZE" val="855*465"/>
  <p:tag name="KSO_WM_SLIDE_POSITION" val="52*34"/>
  <p:tag name="KSO_WM_SLIDE_LAYOUT_CNT" val="1_2"/>
  <p:tag name="KSO_WM_SLIDE_LAYOUT" val="a_f"/>
  <p:tag name="KSO_WM_BEAUTIFY_FLAG" val="#wm#"/>
  <p:tag name="KSO_WM_SLIDE_TYPE" val="text"/>
  <p:tag name="KSO_WM_SLIDE_ITEM_CNT" val="0"/>
  <p:tag name="KSO_WM_SLIDE_INDEX" val="3"/>
  <p:tag name="KSO_WM_SLIDE_ID" val="custom20184573_3"/>
  <p:tag name="KSO_WM_TAG_VERSION" val="1.0"/>
  <p:tag name="KSO_WM_TEMPLATE_INDEX" val="20184573"/>
  <p:tag name="KSO_WM_TEMPLATE_CATEGORY" val="custom"/>
  <p:tag name="KSO_WM_TEMPLATE_SUBCATEGORY" val="0"/>
  <p:tag name="KSO_WM_SLIDE_SUBTYPE" val="pureTxt"/>
  <p:tag name="KSO_WM_SPECIAL_SOURCE" val="bdnull"/>
</p:tagLst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自定义 3">
      <a:majorFont>
        <a:latin typeface="等线 Light"/>
        <a:ea typeface="汉仪菱心体简"/>
        <a:cs typeface=""/>
      </a:majorFont>
      <a:minorFont>
        <a:latin typeface="等线"/>
        <a:ea typeface="等线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WPS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874CB"/>
    </a:accent1>
    <a:accent2>
      <a:srgbClr val="EE822F"/>
    </a:accent2>
    <a:accent3>
      <a:srgbClr val="F2BA02"/>
    </a:accent3>
    <a:accent4>
      <a:srgbClr val="75BD42"/>
    </a:accent4>
    <a:accent5>
      <a:srgbClr val="30C0B4"/>
    </a:accent5>
    <a:accent6>
      <a:srgbClr val="E54C5E"/>
    </a:accent6>
    <a:hlink>
      <a:srgbClr val="0026E5"/>
    </a:hlink>
    <a:folHlink>
      <a:srgbClr val="7E1FAD"/>
    </a:folHlink>
  </a:clrScheme>
  <a:fontScheme name="Office">
    <a:majorFont>
      <a:latin typeface="Calibri Light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1565</Words>
  <Application>WPS 演示</Application>
  <PresentationFormat/>
  <Paragraphs>41</Paragraphs>
  <Slides>6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12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6</vt:i4>
      </vt:variant>
    </vt:vector>
  </HeadingPairs>
  <TitlesOfParts>
    <vt:vector size="19" baseType="lpstr">
      <vt:lpstr>Arial</vt:lpstr>
      <vt:lpstr>宋体</vt:lpstr>
      <vt:lpstr>Wingdings</vt:lpstr>
      <vt:lpstr>微软雅黑</vt:lpstr>
      <vt:lpstr>汉仪旗黑-85S</vt:lpstr>
      <vt:lpstr>黑体</vt:lpstr>
      <vt:lpstr>Calibri</vt:lpstr>
      <vt:lpstr>Arial Unicode MS</vt:lpstr>
      <vt:lpstr>等线</vt:lpstr>
      <vt:lpstr>汉仪菱心体简</vt:lpstr>
      <vt:lpstr>Segoe Print</vt:lpstr>
      <vt:lpstr>等线 Light</vt:lpstr>
      <vt:lpstr>Office 主题​​</vt:lpstr>
      <vt:lpstr>白石镇2023年政府信息公开工作年度报告（图解）</vt:lpstr>
      <vt:lpstr>一、总体情况</vt:lpstr>
      <vt:lpstr>      在“幸福白石”微信公众号方面，2023年共推送动态消息1815条，关注人数已达到10750人，同比增长13%。       通过政府信息公开网主动公开政府信息68条，其中会议公开31条，占46％；其他法定公开11条，占16％；政策文件公开5条，占7％;行政权力公开3条，占5%；财政预算决算公开2条，占3%；政务公开组织管理4条，占6％；政务公开基础建设2条，占3％；政府信息公开指南3条，占4％；其他类7条，占约10%。</vt:lpstr>
      <vt:lpstr>PowerPoint 演示文稿</vt:lpstr>
      <vt:lpstr>五、政府信息公开的收费及减免情况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苑庄镇2018年政府信息公开工作年度报告（图解）</dc:title>
  <dc:creator/>
  <cp:lastModifiedBy>如振落叶</cp:lastModifiedBy>
  <cp:revision>23</cp:revision>
  <dcterms:created xsi:type="dcterms:W3CDTF">2019-08-02T02:26:00Z</dcterms:created>
  <dcterms:modified xsi:type="dcterms:W3CDTF">2025-01-21T08:56:55Z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2052-12.1.0.19770</vt:lpwstr>
  </property>
  <property fmtid="{D5CDD505-2E9C-101B-9397-08002B2CF9AE}" pid="3" name="ICV">
    <vt:lpwstr>736F490B626D4FB193A673A473030172_13</vt:lpwstr>
  </property>
</Properties>
</file>