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  <p:sldId id="259" r:id="rId5"/>
    <p:sldId id="262" r:id="rId6"/>
    <p:sldId id="260" r:id="rId7"/>
    <p:sldId id="261" r:id="rId8"/>
    <p:sldId id="265" r:id="rId9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84"/>
        <p:guide pos="2903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20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4" Type="http://schemas.microsoft.com/office/2011/relationships/chartColorStyle" Target="colors1.xml"/><Relationship Id="rId3" Type="http://schemas.microsoft.com/office/2011/relationships/chartStyle" Target="style1.xml"/><Relationship Id="rId2" Type="http://schemas.openxmlformats.org/officeDocument/2006/relationships/themeOverride" Target="../theme/themeOverride1.xml"/><Relationship Id="rId1" Type="http://schemas.openxmlformats.org/officeDocument/2006/relationships/oleObject" Target="&#24037;&#20316;&#31807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0" vertOverflow="ellipsis" vert="horz" wrap="square" anchor="ctr" anchorCtr="1" forceAA="0"/>
          <a:lstStyle/>
          <a:p>
            <a:pPr>
              <a:defRPr lang="zh-CN" sz="14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微软雅黑" panose="020B0503020204020204" charset="-122"/>
              </a:defRPr>
            </a:pPr>
            <a:r>
              <a:t>白石镇主动公开情况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effectLst/>
      </c:spPr>
    </c:floor>
    <c:sideWall>
      <c:thickness val="0"/>
      <c:spPr>
        <a:noFill/>
        <a:effectLst/>
      </c:spPr>
    </c:sideWall>
    <c:backWall>
      <c:thickness val="0"/>
      <c:spPr>
        <a:noFill/>
        <a:effectLst/>
      </c:spPr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contourW="9525"/>
          </c:spPr>
          <c:explosion val="0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solidFill>
                  <a:schemeClr val="bg1"/>
                </a:solidFill>
              </a:ln>
              <a:effectLst/>
              <a:scene3d>
                <a:camera prst="orthographicFront"/>
                <a:lightRig rig="threePt" dir="t"/>
              </a:scene3d>
              <a:sp3d contourW="9525"/>
            </c:spPr>
          </c:dPt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 forceAA="0"/>
              <a:lstStyle/>
              <a:p>
                <a:pPr>
                  <a:defRPr lang="zh-CN"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微软雅黑" panose="020B0503020204020204" charset="-122"/>
                  </a:defRPr>
                </a:pPr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[工作簿1]Sheet1!$A$3:$A$10</c:f>
              <c:strCache>
                <c:ptCount val="8"/>
                <c:pt idx="0">
                  <c:v>会议公开</c:v>
                </c:pt>
                <c:pt idx="1">
                  <c:v>其他法定公开</c:v>
                </c:pt>
                <c:pt idx="2">
                  <c:v>政策文件公开</c:v>
                </c:pt>
                <c:pt idx="3">
                  <c:v>行政权力公开</c:v>
                </c:pt>
                <c:pt idx="4">
                  <c:v>财政预算决算公开</c:v>
                </c:pt>
                <c:pt idx="5">
                  <c:v>政务公开组织管理</c:v>
                </c:pt>
                <c:pt idx="6">
                  <c:v>政务公开基础建设</c:v>
                </c:pt>
                <c:pt idx="7">
                  <c:v>其他法定公开</c:v>
                </c:pt>
              </c:strCache>
            </c:strRef>
          </c:cat>
          <c:val>
            <c:numRef>
              <c:f>[工作簿1]Sheet1!$B$3:$B$10</c:f>
              <c:numCache>
                <c:formatCode>General</c:formatCode>
                <c:ptCount val="8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</c:pie3DChart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0" vertOverflow="ellipsis" vert="horz" wrap="square" anchor="ctr" anchorCtr="1" forceAA="0"/>
        <a:lstStyle/>
        <a:p>
          <a:pPr>
            <a:defRPr lang="zh-CN" sz="9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微软雅黑" panose="020B0503020204020204" charset="-122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29b668cb-ead3-4083-9b7c-21d46e95e72a}"/>
      </c:ext>
    </c:extLst>
  </c:chart>
  <c:spPr>
    <a:solidFill>
      <a:schemeClr val="bg1"/>
    </a:solidFill>
    <a:ln w="6350" cap="flat" cmpd="sng" algn="ctr">
      <a:solidFill>
        <a:schemeClr val="tx1">
          <a:lumMod val="50000"/>
          <a:lumOff val="50000"/>
          <a:alpha val="25000"/>
        </a:schemeClr>
      </a:solidFill>
      <a:round/>
    </a:ln>
    <a:effectLst/>
  </c:spPr>
  <c:txPr>
    <a:bodyPr/>
    <a:lstStyle/>
    <a:p>
      <a:pPr>
        <a:defRPr lang="zh-CN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  <a:sym typeface="微软雅黑" panose="020B0503020204020204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09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solidFill>
          <a:schemeClr val="bg1"/>
        </a:solidFill>
      </a:ln>
      <a:effectLst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484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8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2530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22531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/>
          <a:p>
            <a:pPr lvl="0" algn="r"/>
            <a:fld id="{9A0DB2DC-4C9A-4742-B13C-FB6460FD3503}" type="slidenum">
              <a:rPr lang="zh-CN" altLang="en-US" sz="1200"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zh-CN" altLang="en-US" sz="12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457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6626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 lIns="91440" tIns="45720" rIns="91440" bIns="45720" rtlCol="0" anchor="b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" t="3397" r="1992" b="6166"/>
          <a:stretch>
            <a:fillRect/>
          </a:stretch>
        </p:blipFill>
        <p:spPr>
          <a:xfrm>
            <a:off x="-1" y="0"/>
            <a:ext cx="916187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checker/>
      </p:transition>
    </mc:Choice>
    <mc:Fallback>
      <p:transition spd="slow">
        <p:checker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" t="3397" r="1992" b="6166"/>
          <a:stretch>
            <a:fillRect/>
          </a:stretch>
        </p:blipFill>
        <p:spPr>
          <a:xfrm>
            <a:off x="-1" y="0"/>
            <a:ext cx="916187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d"/>
      </p:transition>
    </mc:Choice>
    <mc:Fallback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文框 1"/>
          <p:cNvSpPr/>
          <p:nvPr/>
        </p:nvSpPr>
        <p:spPr>
          <a:xfrm>
            <a:off x="466176" y="577515"/>
            <a:ext cx="491454" cy="665554"/>
          </a:xfrm>
          <a:prstGeom prst="frame">
            <a:avLst>
              <a:gd name="adj1" fmla="val 8786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700" b="1" dirty="0">
              <a:ln w="6350">
                <a:solidFill>
                  <a:srgbClr val="4E8492">
                    <a:alpha val="50000"/>
                  </a:srgbClr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srgbClr val="4E8492"/>
                </a:outerShdw>
              </a:effectLst>
            </a:endParaRPr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2" hasCustomPrompt="1"/>
          </p:nvPr>
        </p:nvSpPr>
        <p:spPr>
          <a:xfrm>
            <a:off x="507025" y="632835"/>
            <a:ext cx="409757" cy="5549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700" b="1" spc="0">
                <a:ln w="6350">
                  <a:solidFill>
                    <a:srgbClr val="4E8492">
                      <a:alpha val="50000"/>
                    </a:srgbClr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4E8492"/>
                  </a:outerShdw>
                </a:effectLst>
              </a:defRPr>
            </a:lvl1pPr>
          </a:lstStyle>
          <a:p>
            <a:pPr lvl="0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957629" y="513988"/>
            <a:ext cx="3691372" cy="5676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spc="300">
                <a:solidFill>
                  <a:srgbClr val="4E8492"/>
                </a:solidFill>
              </a:defRPr>
            </a:lvl1pPr>
          </a:lstStyle>
          <a:p>
            <a:pPr lvl="0"/>
            <a:r>
              <a:rPr lang="zh-CN" altLang="en-US" dirty="0"/>
              <a:t>请在此处添加标题</a:t>
            </a:r>
            <a:endParaRPr lang="zh-CN" altLang="en-US" dirty="0"/>
          </a:p>
        </p:txBody>
      </p:sp>
      <p:sp>
        <p:nvSpPr>
          <p:cNvPr id="5" name="文本占位符 7"/>
          <p:cNvSpPr>
            <a:spLocks noGrp="1"/>
          </p:cNvSpPr>
          <p:nvPr>
            <p:ph type="body" sz="quarter" idx="11" hasCustomPrompt="1"/>
          </p:nvPr>
        </p:nvSpPr>
        <p:spPr>
          <a:xfrm>
            <a:off x="957629" y="1033403"/>
            <a:ext cx="3691372" cy="23881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25" spc="300" baseline="0">
                <a:solidFill>
                  <a:srgbClr val="4E8492"/>
                </a:solidFill>
              </a:defRPr>
            </a:lvl1pPr>
          </a:lstStyle>
          <a:p>
            <a:pPr lvl="0"/>
            <a:r>
              <a:rPr lang="en-US" altLang="zh-CN" dirty="0"/>
              <a:t>DESIGN &amp; CREATIVITY SPACE STUDIO</a:t>
            </a:r>
            <a:endParaRPr lang="en-US" altLang="zh-CN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uild="p">
        <p:tmplLst>
          <p:tmpl lvl="1">
            <p:tnLst>
              <p:par>
                <p:cTn presetID="49" presetClass="entr" presetSubtype="0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750" fill="hold"/>
                        <p:tgtEl>
                          <p:spTgt spid="3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5" name="组合 10"/>
          <p:cNvGrpSpPr/>
          <p:nvPr userDrawn="1"/>
        </p:nvGrpSpPr>
        <p:grpSpPr>
          <a:xfrm>
            <a:off x="-19050" y="-28575"/>
            <a:ext cx="9163050" cy="6913563"/>
            <a:chOff x="-24680" y="-27805"/>
            <a:chExt cx="12216679" cy="6913189"/>
          </a:xfrm>
        </p:grpSpPr>
        <p:pic>
          <p:nvPicPr>
            <p:cNvPr id="8196" name="图片 7"/>
            <p:cNvPicPr>
              <a:picLocks noChangeAspect="1"/>
            </p:cNvPicPr>
            <p:nvPr userDrawn="1">
              <p:custDataLst>
                <p:tags r:id="rId2"/>
              </p:custDataLst>
            </p:nvPr>
          </p:nvPicPr>
          <p:blipFill>
            <a:blip r:embed="rId3"/>
            <a:stretch>
              <a:fillRect/>
            </a:stretch>
          </p:blipFill>
          <p:spPr>
            <a:xfrm>
              <a:off x="9568492" y="-27805"/>
              <a:ext cx="2623507" cy="1224557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8197" name="图片 9"/>
            <p:cNvPicPr>
              <a:picLocks noChangeAspect="1"/>
            </p:cNvPicPr>
            <p:nvPr userDrawn="1">
              <p:custDataLst>
                <p:tags r:id="rId4"/>
              </p:custDataLst>
            </p:nvPr>
          </p:nvPicPr>
          <p:blipFill>
            <a:blip r:embed="rId5"/>
            <a:stretch>
              <a:fillRect/>
            </a:stretch>
          </p:blipFill>
          <p:spPr>
            <a:xfrm>
              <a:off x="-24680" y="5877272"/>
              <a:ext cx="2194395" cy="1008112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tags" Target="../tags/tag3.xml"/><Relationship Id="rId11" Type="http://schemas.openxmlformats.org/officeDocument/2006/relationships/image" Target="../media/image4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" t="1631" b="1086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3" name="KSO_TEMPLATE" hidden="1"/>
          <p:cNvSpPr/>
          <p:nvPr userDrawn="1"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 fontAlgn="base"/>
            <a:endParaRPr lang="zh-CN" altLang="en-US" sz="163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0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9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10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标题 2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354330" y="2439035"/>
            <a:ext cx="8435340" cy="827405"/>
          </a:xfrm>
        </p:spPr>
        <p:txBody>
          <a:bodyPr wrap="square" anchor="b">
            <a:normAutofit fontScale="90000"/>
          </a:bodyPr>
          <a:lstStyle/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白石镇20</a:t>
            </a:r>
            <a:r>
              <a:rPr kumimoji="0" lang="en-US" altLang="zh-CN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24</a:t>
            </a:r>
            <a:r>
              <a:rPr kumimoji="0" lang="zh-CN" altLang="en-US" sz="4400" b="1" i="0" u="none" strike="noStrike" kern="1200" cap="none" spc="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汉仪旗黑-85S" pitchFamily="18" charset="-122"/>
                <a:cs typeface="+mj-cs"/>
              </a:rPr>
              <a:t>年政府信息公开工作年度报告（图解）</a:t>
            </a:r>
            <a:endParaRPr kumimoji="0" lang="zh-CN" altLang="en-US" sz="4400" b="1" i="0" u="none" strike="noStrike" kern="1200" cap="none" spc="0" normalizeH="0" baseline="0" noProof="1" dirty="0">
              <a:solidFill>
                <a:schemeClr val="tx1"/>
              </a:solidFill>
              <a:uFillTx/>
              <a:latin typeface="微软雅黑" panose="020B0503020204020204" charset="-122"/>
              <a:ea typeface="汉仪旗黑-85S" pitchFamily="18" charset="-122"/>
              <a:cs typeface="+mj-cs"/>
            </a:endParaRPr>
          </a:p>
        </p:txBody>
      </p:sp>
      <p:sp>
        <p:nvSpPr>
          <p:cNvPr id="21506" name="副标题 7"/>
          <p:cNvSpPr>
            <a:spLocks noGrp="1"/>
          </p:cNvSpPr>
          <p:nvPr>
            <p:ph type="subTitle" idx="4294967295"/>
            <p:custDataLst>
              <p:tags r:id="rId2"/>
            </p:custDataLst>
          </p:nvPr>
        </p:nvSpPr>
        <p:spPr>
          <a:xfrm>
            <a:off x="3530600" y="4089400"/>
            <a:ext cx="5443220" cy="2070100"/>
          </a:xfrm>
        </p:spPr>
        <p:txBody>
          <a:bodyPr vert="horz" wrap="square" lIns="90000" tIns="46800" rIns="90000" bIns="46800" anchor="t">
            <a:normAutofit/>
          </a:bodyPr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根据《中华人民共和国政府信息公开条例》《关于政府信息公开工作年度报告有关事项的通知》要求和县政府办公室《关于做好202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3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年度政府信息公开年度报告编制发布工作的通知》要求，现将202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3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年白石镇政府信息公开年度报告向社会公布。</a:t>
            </a:r>
            <a:endParaRPr kumimoji="0" sz="1000" b="1" i="0" u="none" strike="noStrike" kern="1200" cap="none" spc="150" normalizeH="0" baseline="0" noProof="1" dirty="0">
              <a:solidFill>
                <a:srgbClr val="595959"/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本报告中所列数据的统计期限为202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4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年1月1日至202</a:t>
            </a:r>
            <a:r>
              <a:rPr kumimoji="0" 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4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年12月31日。本报告电子版可在“中国·汶上”政府门户网站（www.wenshang.gov.cn）查阅或下载。如对本报告有疑问，请与白石镇人民政府联系（地址汶上县白石镇</a:t>
            </a:r>
            <a:r>
              <a:rPr kumimoji="0" lang="zh-CN" altLang="en-US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政通路一号</a:t>
            </a:r>
            <a:r>
              <a:rPr kumimoji="0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，联系电话：0537-7804101）</a:t>
            </a:r>
            <a:r>
              <a:rPr kumimoji="0" lang="zh-CN" sz="1000" b="1" i="0" u="none" strike="noStrike" kern="1200" cap="none" spc="150" normalizeH="0" baseline="0" noProof="1" dirty="0">
                <a:solidFill>
                  <a:srgbClr val="595959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rPr>
              <a:t>。</a:t>
            </a:r>
            <a:endParaRPr kumimoji="0" lang="zh-CN" sz="1000" b="1" i="0" u="none" strike="noStrike" kern="1200" cap="none" spc="150" normalizeH="0" baseline="0" noProof="1" dirty="0">
              <a:solidFill>
                <a:srgbClr val="595959"/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86740" y="354330"/>
            <a:ext cx="5166360" cy="543560"/>
          </a:xfrm>
          <a:gradFill>
            <a:gsLst>
              <a:gs pos="0">
                <a:srgbClr val="FE4444"/>
              </a:gs>
              <a:gs pos="100000">
                <a:srgbClr val="832B2B"/>
              </a:gs>
            </a:gsLst>
            <a:lin scaled="0"/>
          </a:gradFill>
          <a:ln w="12700">
            <a:solidFill>
              <a:schemeClr val="accent1">
                <a:shade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00" tIns="38100" rIns="76200" bIns="38100" rtlCol="0" anchor="t" anchorCtr="0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一、总体情况</a:t>
            </a:r>
            <a:endParaRPr kumimoji="0" lang="zh-CN" altLang="en-US" sz="2400" b="1" i="0" u="none" strike="noStrike" kern="1200" cap="none" spc="200" normalizeH="0" baseline="0" noProof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586740" y="1148080"/>
            <a:ext cx="6511925" cy="4639945"/>
          </a:xfrm>
        </p:spPr>
        <p:txBody>
          <a:bodyPr lIns="101600" tIns="0" rIns="82550" bIns="0" rtlCol="0" anchor="t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    本报告由白石镇人民政府按照《中华人民共和国政府信息公开条例》（以下简称《条例》）和《中华人民共和国政府信息公开工作年度报告格式》（国办公开办函〔2021〕30号）要求编制。</a:t>
            </a:r>
            <a:endParaRPr kumimoji="0" 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本报告内容包括总体情况、主动公开政府信息情况、收到和处理政府信息公开申请情况、政府信息公开行政复议和行政诉讼情况、存在的主要问题及改进情况、其他需要报告的事项等六部分内容。</a:t>
            </a:r>
            <a:endParaRPr kumimoji="0" 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本报告所列数据的统计期限自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2024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年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1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月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1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日起至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2024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年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12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月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31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日止。本报告电子版可在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“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中国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·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汶上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”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政府门户网站（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www.wenshang.gov.cn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）查阅或下载。如对本报告有疑问，请与白石镇人民政府联系（地址汶上县白石镇政通路一号，联系电话：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0537-7804101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）。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27050" y="1340485"/>
            <a:ext cx="6665595" cy="2496185"/>
          </a:xfrm>
        </p:spPr>
        <p:txBody>
          <a:bodyPr>
            <a:noAutofit/>
          </a:bodyPr>
          <a:p>
            <a:pPr marL="0" indent="0" algn="l" fontAlgn="auto">
              <a:lnSpc>
                <a:spcPts val="2300"/>
              </a:lnSpc>
              <a:buClrTx/>
              <a:buSzTx/>
              <a:buFontTx/>
            </a:pPr>
            <a:r>
              <a:rPr 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</a:t>
            </a:r>
            <a:br>
              <a:rPr 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</a:br>
            <a:r>
              <a:rPr 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  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通过政府信息公开网主动公开政府信息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28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条，其中会议公开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4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14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％；其他法定公开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7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％；政策文件公开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3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11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％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;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行政权力公开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3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11%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；财政预算决算公开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7%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；政务公开组织管理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4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14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％；政务公开基础建设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7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％；其他类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8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条，占约</a:t>
            </a:r>
            <a:r>
              <a:rPr lang="en-US" altLang="zh-CN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29%</a:t>
            </a:r>
            <a:r>
              <a:rPr lang="zh-CN" altLang="en-US" sz="1600" b="0" spc="15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。</a:t>
            </a:r>
            <a:endParaRPr lang="zh-CN" altLang="en-US" sz="1600" b="0" spc="150" dirty="0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9560" y="720725"/>
            <a:ext cx="5119370" cy="518795"/>
          </a:xfrm>
          <a:prstGeom prst="rect">
            <a:avLst/>
          </a:prstGeom>
          <a:gradFill rotWithShape="1">
            <a:gsLst>
              <a:gs pos="0">
                <a:srgbClr val="FECF40"/>
              </a:gs>
              <a:gs pos="100000">
                <a:srgbClr val="846C21"/>
              </a:gs>
            </a:gsLst>
            <a:lin ang="0"/>
            <a:tileRect/>
          </a:gradFill>
          <a:ln w="9525">
            <a:noFill/>
          </a:ln>
        </p:spPr>
        <p:txBody>
          <a:bodyPr wrap="square" lIns="101600" tIns="38100" rIns="76200" bIns="38100" rtlCol="0" anchor="t">
            <a:noAutofit/>
          </a:bodyPr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二、政府信息主动公开情况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aphicFrame>
        <p:nvGraphicFramePr>
          <p:cNvPr id="5" name="图表 1" descr="7b0a202020202263686172745265734964223a20223230343732323037220a7d0a"/>
          <p:cNvGraphicFramePr/>
          <p:nvPr/>
        </p:nvGraphicFramePr>
        <p:xfrm>
          <a:off x="2327910" y="3429000"/>
          <a:ext cx="4826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3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>
            <a:off x="647383" y="664845"/>
            <a:ext cx="4249737" cy="450850"/>
          </a:xfrm>
          <a:prstGeom prst="rect">
            <a:avLst/>
          </a:prstGeom>
          <a:gradFill rotWithShape="1">
            <a:gsLst>
              <a:gs pos="0">
                <a:srgbClr val="9EE256"/>
              </a:gs>
              <a:gs pos="100000">
                <a:srgbClr val="52762D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三、政府信息依申请公开情况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604" name="文本框 7"/>
          <p:cNvSpPr txBox="1"/>
          <p:nvPr/>
        </p:nvSpPr>
        <p:spPr>
          <a:xfrm>
            <a:off x="677545" y="1193800"/>
            <a:ext cx="77482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我镇进一步完善政府信息公开申请登记、审核、办理、答复等工作制度。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2024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年度，我镇收到并答复依申请公开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1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件。</a:t>
            </a:r>
            <a:endParaRPr lang="zh-CN" altLang="en-US" sz="1600" spc="15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5605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677545" y="2286000"/>
            <a:ext cx="8148955" cy="883920"/>
          </a:xfrm>
          <a:prstGeom prst="rect">
            <a:avLst/>
          </a:prstGeom>
          <a:gradFill rotWithShape="1">
            <a:gsLst>
              <a:gs pos="0">
                <a:srgbClr val="7B32B2"/>
              </a:gs>
              <a:gs pos="100000">
                <a:srgbClr val="401A5D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四、因政府信息公开申请行政复议、提起行政诉讼、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收到举报投诉情况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5606" name="文本框 4"/>
          <p:cNvSpPr txBox="1"/>
          <p:nvPr/>
        </p:nvSpPr>
        <p:spPr>
          <a:xfrm>
            <a:off x="678180" y="3264535"/>
            <a:ext cx="7747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ClrTx/>
              <a:buSzTx/>
              <a:buFontTx/>
            </a:pP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202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3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年，因政府信息公开引起的行政复议、行政诉讼案件及收到举报投诉的情况</a:t>
            </a:r>
            <a:r>
              <a:rPr lang="en-US" altLang="zh-CN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0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条</a:t>
            </a:r>
            <a:r>
              <a:rPr lang="zh-CN" altLang="en-US" sz="1600" spc="15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。</a:t>
            </a:r>
            <a:endParaRPr lang="zh-CN" altLang="en-US" sz="1600" spc="15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65150" y="292100"/>
            <a:ext cx="5946775" cy="597535"/>
          </a:xfr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scaled="0"/>
          </a:gradFill>
        </p:spPr>
        <p:txBody>
          <a:bodyPr lIns="101600" tIns="38100" rIns="76200" bIns="38100" rtlCol="0" anchor="t" anchorCtr="0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kern="1200" cap="none" spc="20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微软雅黑" panose="020B0503020204020204" charset="-122"/>
              </a:rPr>
              <a:t>五、政府信息公开的收费及减免情况</a:t>
            </a:r>
            <a:endParaRPr kumimoji="0" lang="zh-CN" altLang="en-US" sz="2400" b="1" i="0" u="none" strike="noStrike" kern="1200" cap="none" spc="200" normalizeH="0" baseline="0" noProof="1">
              <a:solidFill>
                <a:schemeClr val="tx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+mj-cs"/>
              <a:sym typeface="微软雅黑" panose="020B0503020204020204" charset="-122"/>
            </a:endParaRPr>
          </a:p>
        </p:txBody>
      </p:sp>
      <p:sp>
        <p:nvSpPr>
          <p:cNvPr id="27650" name="内容占位符 2"/>
          <p:cNvSpPr>
            <a:spLocks noGrp="1"/>
          </p:cNvSpPr>
          <p:nvPr>
            <p:ph sz="half" idx="4294967295"/>
            <p:custDataLst>
              <p:tags r:id="rId2"/>
            </p:custDataLst>
          </p:nvPr>
        </p:nvSpPr>
        <p:spPr>
          <a:xfrm>
            <a:off x="565150" y="889635"/>
            <a:ext cx="8337550" cy="771525"/>
          </a:xfrm>
        </p:spPr>
        <p:txBody>
          <a:bodyPr lIns="101600" tIns="0" rIns="82550" bIns="0" rtlCol="0" anchor="t">
            <a:noAutofit/>
          </a:bodyPr>
          <a:p>
            <a:pPr marL="0" marR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202</a:t>
            </a:r>
            <a:r>
              <a:rPr kumimoji="0" lang="en-US" altLang="zh-CN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4</a:t>
            </a:r>
            <a:r>
              <a: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微软雅黑" panose="020B0503020204020204" charset="-122"/>
              </a:rPr>
              <a:t>年，我镇免费提供政府信息公开,不收取任何费用。</a:t>
            </a:r>
            <a:endParaRPr kumimoji="0" lang="zh-CN" altLang="en-US" sz="1600" b="0" i="0" u="none" strike="noStrike" kern="1200" cap="none" spc="150" normalizeH="0" baseline="0" noProof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微软雅黑" panose="020B0503020204020204" charset="-122"/>
            </a:endParaRPr>
          </a:p>
        </p:txBody>
      </p:sp>
      <p:sp>
        <p:nvSpPr>
          <p:cNvPr id="27651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568325" y="1725295"/>
            <a:ext cx="4854575" cy="450850"/>
          </a:xfrm>
          <a:prstGeom prst="rect">
            <a:avLst/>
          </a:prstGeom>
          <a:gradFill rotWithShape="1">
            <a:gsLst>
              <a:gs pos="0">
                <a:srgbClr val="14CD68"/>
              </a:gs>
              <a:gs pos="100000">
                <a:srgbClr val="0B6E38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六、政府机构建设和保障经费情况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7652" name="文本框 7"/>
          <p:cNvSpPr txBox="1"/>
          <p:nvPr/>
        </p:nvSpPr>
        <p:spPr>
          <a:xfrm>
            <a:off x="529590" y="2474595"/>
            <a:ext cx="7630160" cy="6813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年，明确1名分管领导、1名科室负责人、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名政务公开专职人员具体负责政务公开业务，形成一级抓一级，层层抓落实的组织领导机制。</a:t>
            </a:r>
            <a:endParaRPr lang="zh-CN" altLang="en-US" sz="16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7653" name="标题 1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568325" y="3543618"/>
            <a:ext cx="4854575" cy="452437"/>
          </a:xfrm>
          <a:prstGeom prst="rect">
            <a:avLst/>
          </a:prstGeom>
          <a:gradFill rotWithShape="1">
            <a:gsLst>
              <a:gs pos="0">
                <a:srgbClr val="007BD3"/>
              </a:gs>
              <a:gs pos="100000">
                <a:srgbClr val="034373"/>
              </a:gs>
            </a:gsLst>
            <a:lin ang="0"/>
            <a:tileRect/>
          </a:gradFill>
          <a:ln w="9525">
            <a:noFill/>
          </a:ln>
        </p:spPr>
        <p:txBody>
          <a:bodyPr lIns="101600" tIns="38100" rIns="76200" bIns="38100" anchor="t"/>
          <a:p>
            <a:pPr>
              <a:lnSpc>
                <a:spcPct val="120000"/>
              </a:lnSpc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七、政府信息公开会议和培训情况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27654" name="文本框 4"/>
          <p:cNvSpPr txBox="1"/>
          <p:nvPr/>
        </p:nvSpPr>
        <p:spPr>
          <a:xfrm>
            <a:off x="564833" y="4438650"/>
            <a:ext cx="8278812" cy="3860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l" fontAlgn="auto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</a:pP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202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年，镇政府召开政府信息公开工作部署、培训会议共</a:t>
            </a:r>
            <a:r>
              <a:rPr lang="en-US" altLang="zh-CN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4</a:t>
            </a:r>
            <a:r>
              <a:rPr lang="zh-CN" altLang="en-US" sz="16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次。</a:t>
            </a:r>
            <a:endParaRPr lang="zh-CN" altLang="en-US" sz="16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54330" y="601345"/>
            <a:ext cx="6569075" cy="638810"/>
          </a:xfrm>
          <a:prstGeom prst="rect">
            <a:avLst/>
          </a:prstGeom>
          <a:gradFill rotWithShape="1">
            <a:gsLst>
              <a:gs pos="0">
                <a:srgbClr val="FBFB11"/>
              </a:gs>
              <a:gs pos="100000">
                <a:srgbClr val="838309"/>
              </a:gs>
            </a:gsLst>
            <a:lin ang="0"/>
            <a:tileRect/>
          </a:gradFill>
          <a:ln w="9525">
            <a:noFill/>
          </a:ln>
        </p:spPr>
        <p:txBody>
          <a:bodyPr wrap="square" lIns="101600" tIns="38100" rIns="76200" bIns="38100" rtlCol="0" anchor="t">
            <a:noAutofit/>
          </a:bodyPr>
          <a:p>
            <a:pPr lvl="0" algn="l">
              <a:lnSpc>
                <a:spcPct val="120000"/>
              </a:lnSpc>
              <a:buClrTx/>
              <a:buSzTx/>
              <a:buFontTx/>
            </a:pPr>
            <a:r>
              <a:rPr lang="zh-CN" altLang="en-US" sz="2400" b="1">
                <a:solidFill>
                  <a:srgbClr val="262626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八、政府信息公开存在的主要问题及改进措施</a:t>
            </a:r>
            <a:endParaRPr lang="zh-CN" altLang="en-US" sz="2400" b="1">
              <a:solidFill>
                <a:srgbClr val="262626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54330" y="1412875"/>
            <a:ext cx="7608570" cy="4258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>
              <a:lnSpc>
                <a:spcPts val="2500"/>
              </a:lnSpc>
            </a:pP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一是工作的专业性、系统性、针对性有待提高，仍存在政策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应解读、尽解读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能力不强、政务信息公开深度不够等问题。二是政府信息公开的时效性有待增强。没有把政府信息公开作为一项日常性工作，存在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抓一阵、停一阵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的现象，政务公开的力度不大，进展不快，未按照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随生成随公开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原则进行公开。三是信息公开形式有待拓展。信息公开形式单一、渠道狭窄，仍有部分群众不清楚获取政务信息的渠道与途径。</a:t>
            </a:r>
            <a:endParaRPr lang="zh-CN" altLang="en-US" sz="12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66700">
              <a:lnSpc>
                <a:spcPts val="2500"/>
              </a:lnSpc>
            </a:pP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下一步，我镇将积极推进信息公开工作。一是建立长效工作机制。将主动公开政府信息工作与日常业务工作紧密结合，对主动公开的政府信息公开目录进行补充完善，保证公开信息的完整性和准确性。同时，认真落实政策解读工作要求，着力提升解读质量、丰富解读方式、提升解读效果。二是强化监督检查。对照政务公开评估指标，进一步完善监督检查制度，严格按照考核标准，采取不定期抽查的方式，加强对政务公开工作的督促检查，确保政务公开工作落到实处。三是加大宣传力度。围绕政务公开中心工作，积极探索新措施、新办法、新途径，以社会关注度高、涉企涉民的政府信息作为重点，实现信息推送精准直达的公开，确保群众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看得到、听得懂、易获取、能监督、好参与</a:t>
            </a:r>
            <a:r>
              <a:rPr lang="en-US" altLang="zh-CN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200" spc="15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200" spc="15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:blinds dir="vert"/>
      </p:transition>
    </mc:Choice>
    <mc:Fallback>
      <p:transition spd="slow">
        <p:blinds dir="vert"/>
      </p:transition>
    </mc:Fallback>
  </mc:AlternateContent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SPECIAL_SOURCE" val="bdnull"/>
</p:tagLst>
</file>

<file path=ppt/tags/tag11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2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3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  <p:tag name="KSO_WM_SPECIAL_SOURCE" val="bdnull"/>
</p:tagLst>
</file>

<file path=ppt/tags/tag14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5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VALUE" val="144"/>
  <p:tag name="KSO_WM_UNIT_LAYERLEVEL" val="1"/>
  <p:tag name="KSO_WM_UNIT_INDEX" val="1"/>
  <p:tag name="KSO_WM_UNIT_ID" val="custom20184573_3*f*1"/>
  <p:tag name="KSO_WM_UNIT_TYPE" val="f"/>
  <p:tag name="KSO_WM_UNIT_PRESET_TEXT" val="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"/>
  <p:tag name="KSO_WM_UNIT_NOCLEAR" val="0"/>
  <p:tag name="KSO_WM_UNIT_DIAGRAM_ISNUMVISUAL" val="0"/>
  <p:tag name="KSO_WM_UNIT_DIAGRAM_ISREFERUNIT" val="0"/>
</p:tagLst>
</file>

<file path=ppt/tags/tag16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7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18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  <p:tag name="KSO_WM_SPECIAL_SOURCE" val="bdnull"/>
</p:tagLst>
</file>

<file path=ppt/tags/tag19.xml><?xml version="1.0" encoding="utf-8"?>
<p:tagLst xmlns:p="http://schemas.openxmlformats.org/presentationml/2006/main">
  <p:tag name="KSO_WM_SPECIAL_SOURCE" val="bdnull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DOCER_TEMPLATE_OPEN_ONCE_MARK" val="1"/>
  <p:tag name="KSO_WPP_MARK_KEY" val="b07a3bb0-c780-450c-ac59-cf67b549901e"/>
  <p:tag name="COMMONDATA" val="eyJoZGlkIjoiZjhkMWViYjM3NzQ3MzI2YjM1OGUxMDA4MjFjMWZhMTQifQ=="/>
  <p:tag name="commondata" val="eyJoZGlkIjoiOTRhNDc2OTVkZGI2ODJmZDI4N2YzYTkxNDEyNTA4ZTMifQ=="/>
</p:tagLst>
</file>

<file path=ppt/tags/tag3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TEMPLATE_THUMBS_INDEX" val="1、9、11、21"/>
  <p:tag name="KSO_WM_BEAUTIFY_FLAG" val="#wm#"/>
  <p:tag name="KSO_WM_TEMPLATE_SUBCATEGORY" val="0"/>
</p:tagLst>
</file>

<file path=ppt/tags/tag4.xml><?xml version="1.0" encoding="utf-8"?>
<p:tagLst xmlns:p="http://schemas.openxmlformats.org/presentationml/2006/main">
  <p:tag name="KSO_WM_TEMPLATE_CATEGORY" val="custom"/>
  <p:tag name="KSO_WM_TEMPLATE_INDEX" val="20184573"/>
  <p:tag name="KSO_WM_UNIT_TYPE" val="a"/>
  <p:tag name="KSO_WM_UNIT_INDEX" val="1"/>
  <p:tag name="KSO_WM_UNIT_ID" val="custom20184573_1*a*1"/>
  <p:tag name="KSO_WM_UNIT_LAYERLEVEL" val="1"/>
  <p:tag name="KSO_WM_UNIT_VALUE" val="13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低面简约红色商务通用"/>
  <p:tag name="KSO_WM_UNIT_NOCLEAR" val="0"/>
  <p:tag name="KSO_WM_UNIT_DIAGRAM_ISNUMVISUAL" val="0"/>
  <p:tag name="KSO_WM_UNIT_DIAGRAM_ISREFERUNIT" val="0"/>
</p:tagLst>
</file>

<file path=ppt/tags/tag5.xml><?xml version="1.0" encoding="utf-8"?>
<p:tagLst xmlns:p="http://schemas.openxmlformats.org/presentationml/2006/main">
  <p:tag name="KSO_WM_TEMPLATE_CATEGORY" val="custom"/>
  <p:tag name="KSO_WM_TEMPLATE_INDEX" val="20184573"/>
  <p:tag name="KSO_WM_UNIT_TYPE" val="b"/>
  <p:tag name="KSO_WM_UNIT_INDEX" val="1"/>
  <p:tag name="KSO_WM_UNIT_ID" val="custom20184573_1*b*1"/>
  <p:tag name="KSO_WM_UNIT_LAYERLEVEL" val="1"/>
  <p:tag name="KSO_WM_UNIT_VALUE" val="27"/>
  <p:tag name="KSO_WM_UNIT_ISCONTENTSTITLE" val="0"/>
  <p:tag name="KSO_WM_UNIT_HIGHLIGHT" val="0"/>
  <p:tag name="KSO_WM_UNIT_COMPATIBLE" val="0"/>
  <p:tag name="KSO_WM_BEAUTIFY_FLAG" val="#wm#"/>
  <p:tag name="KSO_WM_TAG_VERSION" val="1.0"/>
  <p:tag name="KSO_WM_UNIT_PRESET_TEXT" val="点击此处添加副标题"/>
  <p:tag name="KSO_WM_UNIT_NOCLEAR" val="0"/>
  <p:tag name="KSO_WM_UNIT_DIAGRAM_ISNUMVISUAL" val="0"/>
  <p:tag name="KSO_WM_UNIT_DIAGRAM_ISREFERUNIT" val="0"/>
</p:tagLst>
</file>

<file path=ppt/tags/tag6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SLIDE_ID" val="custom20184573_1"/>
  <p:tag name="KSO_WM_SLIDE_INDEX" val="1"/>
  <p:tag name="KSO_WM_SLIDE_ITEM_CNT" val="0"/>
  <p:tag name="KSO_WM_SLIDE_LAYOUT" val="a_b"/>
  <p:tag name="KSO_WM_SLIDE_LAYOUT_CNT" val="1_1"/>
  <p:tag name="KSO_WM_SLIDE_TYPE" val="title"/>
  <p:tag name="KSO_WM_TEMPLATE_THUMBS_INDEX" val="1、9、11、21"/>
  <p:tag name="KSO_WM_BEAUTIFY_FLAG" val="#wm#"/>
  <p:tag name="KSO_WM_TEMPLATE_SUBCATEGORY" val="0"/>
  <p:tag name="KSO_WM_SLIDE_SUBTYPE" val="pureTxt"/>
  <p:tag name="KSO_WM_SPECIAL_SOURCE" val="bdnull"/>
</p:tagLst>
</file>

<file path=ppt/tags/tag7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#wm#"/>
  <p:tag name="KSO_WM_UNIT_COMPATIBLE" val="0"/>
  <p:tag name="KSO_WM_UNIT_HIGHLIGHT" val="0"/>
  <p:tag name="KSO_WM_UNIT_ISCONTENTSTITLE" val="0"/>
  <p:tag name="KSO_WM_UNIT_VALUE" val="20"/>
  <p:tag name="KSO_WM_UNIT_LAYERLEVEL" val="1"/>
  <p:tag name="KSO_WM_UNIT_INDEX" val="1"/>
  <p:tag name="KSO_WM_UNIT_ID" val="custom20184573_3*a*1"/>
  <p:tag name="KSO_WM_UNIT_TYPE" val="a"/>
  <p:tag name="KSO_WM_UNIT_PRESET_TEXT" val="请在此输入您的标题"/>
  <p:tag name="KSO_WM_UNIT_NOCLEAR" val="0"/>
  <p:tag name="KSO_WM_UNIT_DIAGRAM_ISNUMVISUAL" val="0"/>
  <p:tag name="KSO_WM_UNIT_DIAGRAM_ISREFERUNIT" val="0"/>
</p:tagLst>
</file>

<file path=ppt/tags/tag8.xml><?xml version="1.0" encoding="utf-8"?>
<p:tagLst xmlns:p="http://schemas.openxmlformats.org/presentationml/2006/main">
  <p:tag name="KSO_WM_TEMPLATE_CATEGORY" val="custom"/>
  <p:tag name="KSO_WM_TEMPLATE_INDEX" val="20184573"/>
  <p:tag name="KSO_WM_TAG_VERSION" val="1.0"/>
  <p:tag name="KSO_WM_BEAUTIFY_FLAG" val=""/>
  <p:tag name="KSO_WM_UNIT_COMPATIBLE" val="0"/>
  <p:tag name="KSO_WM_UNIT_HIGHLIGHT" val="0"/>
  <p:tag name="KSO_WM_UNIT_VALUE" val="144"/>
  <p:tag name="KSO_WM_UNIT_LAYERLEVEL" val="1"/>
  <p:tag name="KSO_WM_UNIT_INDEX" val="1"/>
  <p:tag name="KSO_WM_UNIT_ID" val="custom20184573_3*f*1"/>
  <p:tag name="KSO_WM_UNIT_TYPE" val="f"/>
  <p:tag name="KSO_WM_UNIT_PRESET_TEXT" val="请在此输入您的文本。请在此输入您的文本。请在此输入您的文本。请在此输入您的文本。请在此输入您的文本。请在此输入您的文本。请在此输入您的文本。请在此输入您的文本。请在此输入您的文本。请在此输入您的文本。"/>
  <p:tag name="KSO_WM_UNIT_NOCLEAR" val="0"/>
  <p:tag name="KSO_WM_UNIT_DIAGRAM_ISNUMVISUAL" val="0"/>
  <p:tag name="KSO_WM_UNIT_DIAGRAM_ISREFERUNIT" val="0"/>
</p:tagLst>
</file>

<file path=ppt/tags/tag9.xml><?xml version="1.0" encoding="utf-8"?>
<p:tagLst xmlns:p="http://schemas.openxmlformats.org/presentationml/2006/main">
  <p:tag name="KSO_WM_SLIDE_SIZE" val="855*465"/>
  <p:tag name="KSO_WM_SLIDE_POSITION" val="52*34"/>
  <p:tag name="KSO_WM_SLIDE_LAYOUT_CNT" val="1_2"/>
  <p:tag name="KSO_WM_SLIDE_LAYOUT" val="a_f"/>
  <p:tag name="KSO_WM_BEAUTIFY_FLAG" val="#wm#"/>
  <p:tag name="KSO_WM_SLIDE_TYPE" val="text"/>
  <p:tag name="KSO_WM_SLIDE_ITEM_CNT" val="0"/>
  <p:tag name="KSO_WM_SLIDE_INDEX" val="3"/>
  <p:tag name="KSO_WM_SLIDE_ID" val="custom20184573_3"/>
  <p:tag name="KSO_WM_TAG_VERSION" val="1.0"/>
  <p:tag name="KSO_WM_TEMPLATE_INDEX" val="20184573"/>
  <p:tag name="KSO_WM_TEMPLATE_CATEGORY" val="custom"/>
  <p:tag name="KSO_WM_TEMPLATE_SUBCATEGORY" val="0"/>
  <p:tag name="KSO_WM_SLIDE_SUBTYPE" val="pureTxt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3">
      <a:majorFont>
        <a:latin typeface="等线 Light"/>
        <a:ea typeface="汉仪菱心体简"/>
        <a:cs typeface=""/>
      </a:majorFont>
      <a:minorFont>
        <a:latin typeface="等线"/>
        <a:ea typeface="等线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WP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874CB"/>
    </a:accent1>
    <a:accent2>
      <a:srgbClr val="EE822F"/>
    </a:accent2>
    <a:accent3>
      <a:srgbClr val="F2BA02"/>
    </a:accent3>
    <a:accent4>
      <a:srgbClr val="75BD42"/>
    </a:accent4>
    <a:accent5>
      <a:srgbClr val="30C0B4"/>
    </a:accent5>
    <a:accent6>
      <a:srgbClr val="E54C5E"/>
    </a:accent6>
    <a:hlink>
      <a:srgbClr val="0026E5"/>
    </a:hlink>
    <a:folHlink>
      <a:srgbClr val="7E1FAD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WPS 演示</Application>
  <PresentationFormat/>
  <Paragraphs>41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汉仪旗黑-85S</vt:lpstr>
      <vt:lpstr>黑体</vt:lpstr>
      <vt:lpstr>Calibri</vt:lpstr>
      <vt:lpstr>Arial Unicode MS</vt:lpstr>
      <vt:lpstr>等线</vt:lpstr>
      <vt:lpstr>汉仪菱心体简</vt:lpstr>
      <vt:lpstr>Segoe Print</vt:lpstr>
      <vt:lpstr>等线 Light</vt:lpstr>
      <vt:lpstr>Office 主题​​</vt:lpstr>
      <vt:lpstr>白石镇2023年政府信息公开工作年度报告（图解）</vt:lpstr>
      <vt:lpstr>一、总体情况</vt:lpstr>
      <vt:lpstr>      在“幸福白石”微信公众号方面，2023年共推送动态消息1815条，关注人数已达到10750人，同比增长13%。       通过政府信息公开网主动公开政府信息68条，其中会议公开31条，占46％；其他法定公开11条，占16％；政策文件公开5条，占7％;行政权力公开3条，占5%；财政预算决算公开2条，占3%；政务公开组织管理4条，占6％；政务公开基础建设2条，占3％；政府信息公开指南3条，占4％；其他类7条，占约10%。</vt:lpstr>
      <vt:lpstr>PowerPoint 演示文稿</vt:lpstr>
      <vt:lpstr>五、政府信息公开的收费及减免情况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苑庄镇2018年政府信息公开工作年度报告（图解）</dc:title>
  <dc:creator/>
  <cp:lastModifiedBy>如振落叶</cp:lastModifiedBy>
  <cp:revision>23</cp:revision>
  <dcterms:created xsi:type="dcterms:W3CDTF">2019-08-02T02:26:00Z</dcterms:created>
  <dcterms:modified xsi:type="dcterms:W3CDTF">2025-01-21T08:56:55Z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736F490B626D4FB193A673A473030172_13</vt:lpwstr>
  </property>
</Properties>
</file>