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  <p:sldId id="259" r:id="rId5"/>
    <p:sldId id="262" r:id="rId6"/>
    <p:sldId id="260" r:id="rId7"/>
    <p:sldId id="261" r:id="rId8"/>
    <p:sldId id="265" r:id="rId9"/>
  </p:sldIdLst>
  <p:sldSz cx="9144000" cy="6858000" type="screen4x3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29"/>
        <p:guide pos="288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20484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0485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t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29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2530" name="备注占位符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/>
          <a:p>
            <a:pPr lvl="0"/>
            <a:endParaRPr lang="zh-CN" altLang="en-US"/>
          </a:p>
        </p:txBody>
      </p:sp>
      <p:sp>
        <p:nvSpPr>
          <p:cNvPr id="22531" name="灯片编号占位符 3"/>
          <p:cNvSpPr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b"/>
          <a:p>
            <a:pPr lvl="0" algn="r"/>
            <a:fld id="{9A0DB2DC-4C9A-4742-B13C-FB6460FD3503}" type="slidenum">
              <a:rPr lang="zh-CN" altLang="en-US" sz="1200">
                <a:latin typeface="Arial" panose="020B0604020202020204" pitchFamily="34" charset="0"/>
                <a:ea typeface="宋体" panose="02010600030101010101" pitchFamily="2" charset="-122"/>
              </a:rPr>
            </a:fld>
            <a:endParaRPr lang="zh-CN" altLang="en-US" sz="12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4578" name="备注占位符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/>
          <a:p>
            <a:pPr lvl="0"/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 lIns="91440" tIns="45720" rIns="91440" bIns="45720" rtlCol="0" anchor="b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微软雅黑" panose="020B0503020204020204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charset="0"/>
              <a:ea typeface="微软雅黑" panose="020B0503020204020204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6626" name="备注占位符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/>
          <a:p>
            <a:pPr lvl="0"/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 lIns="91440" tIns="45720" rIns="91440" bIns="45720" rtlCol="0" anchor="b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微软雅黑" panose="020B0503020204020204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charset="0"/>
              <a:ea typeface="微软雅黑" panose="020B0503020204020204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3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8674" name="备注占位符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/>
          <a:p>
            <a:pPr lvl="0"/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 lIns="91440" tIns="45720" rIns="91440" bIns="45720" rtlCol="0" anchor="b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微软雅黑" panose="020B0503020204020204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charset="0"/>
              <a:ea typeface="微软雅黑" panose="020B0503020204020204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5" Type="http://schemas.openxmlformats.org/officeDocument/2006/relationships/image" Target="../media/image3.png"/><Relationship Id="rId4" Type="http://schemas.openxmlformats.org/officeDocument/2006/relationships/tags" Target="../tags/tag2.xml"/><Relationship Id="rId3" Type="http://schemas.openxmlformats.org/officeDocument/2006/relationships/image" Target="../media/image2.png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0" t="3397" r="1992" b="6166"/>
          <a:stretch>
            <a:fillRect/>
          </a:stretch>
        </p:blipFill>
        <p:spPr>
          <a:xfrm>
            <a:off x="-1" y="0"/>
            <a:ext cx="9161870" cy="6858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blinds dir="vert"/>
      </p:transition>
    </mc:Choice>
    <mc:Fallback>
      <p:transition spd="slow">
        <p:blinds dir="vert"/>
      </p:transition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checker/>
      </p:transition>
    </mc:Choice>
    <mc:Fallback>
      <p:transition spd="slow">
        <p:checker/>
      </p:transition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过渡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0" t="3397" r="1992" b="6166"/>
          <a:stretch>
            <a:fillRect/>
          </a:stretch>
        </p:blipFill>
        <p:spPr>
          <a:xfrm>
            <a:off x="-1" y="0"/>
            <a:ext cx="9161870" cy="6858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d"/>
      </p:transition>
    </mc:Choice>
    <mc:Fallback>
      <p:transition spd="slow">
        <p:fade/>
      </p:transition>
    </mc:Fallback>
  </mc:AlternateContent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图文框 1"/>
          <p:cNvSpPr/>
          <p:nvPr/>
        </p:nvSpPr>
        <p:spPr>
          <a:xfrm>
            <a:off x="466176" y="577515"/>
            <a:ext cx="491454" cy="665554"/>
          </a:xfrm>
          <a:prstGeom prst="frame">
            <a:avLst>
              <a:gd name="adj1" fmla="val 8786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700" b="1" dirty="0">
              <a:ln w="6350">
                <a:solidFill>
                  <a:srgbClr val="4E8492">
                    <a:alpha val="50000"/>
                  </a:srgbClr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srgbClr val="4E8492"/>
                </a:outerShdw>
              </a:effectLst>
            </a:endParaRPr>
          </a:p>
        </p:txBody>
      </p:sp>
      <p:sp>
        <p:nvSpPr>
          <p:cNvPr id="3" name="文本占位符 7"/>
          <p:cNvSpPr>
            <a:spLocks noGrp="1"/>
          </p:cNvSpPr>
          <p:nvPr>
            <p:ph type="body" sz="quarter" idx="12" hasCustomPrompt="1"/>
          </p:nvPr>
        </p:nvSpPr>
        <p:spPr>
          <a:xfrm>
            <a:off x="507025" y="632835"/>
            <a:ext cx="409757" cy="5549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700" b="1" spc="0">
                <a:ln w="6350">
                  <a:solidFill>
                    <a:srgbClr val="4E8492">
                      <a:alpha val="50000"/>
                    </a:srgbClr>
                  </a:solidFill>
                </a:ln>
                <a:solidFill>
                  <a:schemeClr val="bg1"/>
                </a:solidFill>
                <a:effectLst>
                  <a:outerShdw blurRad="50800" dist="38100" dir="2700000" algn="tl">
                    <a:srgbClr val="4E8492"/>
                  </a:outerShdw>
                </a:effectLst>
              </a:defRPr>
            </a:lvl1pPr>
          </a:lstStyle>
          <a:p>
            <a:pPr lvl="0"/>
            <a:r>
              <a:rPr lang="en-US" altLang="zh-CN" dirty="0"/>
              <a:t>1</a:t>
            </a:r>
            <a:endParaRPr lang="zh-CN" altLang="en-US" dirty="0"/>
          </a:p>
        </p:txBody>
      </p:sp>
      <p:sp>
        <p:nvSpPr>
          <p:cNvPr id="4" name="文本占位符 7"/>
          <p:cNvSpPr>
            <a:spLocks noGrp="1"/>
          </p:cNvSpPr>
          <p:nvPr>
            <p:ph type="body" sz="quarter" idx="10" hasCustomPrompt="1"/>
          </p:nvPr>
        </p:nvSpPr>
        <p:spPr>
          <a:xfrm>
            <a:off x="957629" y="513988"/>
            <a:ext cx="3691372" cy="5676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spc="300">
                <a:solidFill>
                  <a:srgbClr val="4E8492"/>
                </a:solidFill>
              </a:defRPr>
            </a:lvl1pPr>
          </a:lstStyle>
          <a:p>
            <a:pPr lvl="0"/>
            <a:r>
              <a:rPr lang="zh-CN" altLang="en-US" dirty="0"/>
              <a:t>请在此处添加标题</a:t>
            </a:r>
            <a:endParaRPr lang="zh-CN" altLang="en-US" dirty="0"/>
          </a:p>
        </p:txBody>
      </p:sp>
      <p:sp>
        <p:nvSpPr>
          <p:cNvPr id="5" name="文本占位符 7"/>
          <p:cNvSpPr>
            <a:spLocks noGrp="1"/>
          </p:cNvSpPr>
          <p:nvPr>
            <p:ph type="body" sz="quarter" idx="11" hasCustomPrompt="1"/>
          </p:nvPr>
        </p:nvSpPr>
        <p:spPr>
          <a:xfrm>
            <a:off x="957629" y="1033403"/>
            <a:ext cx="3691372" cy="2388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825" spc="300" baseline="0">
                <a:solidFill>
                  <a:srgbClr val="4E8492"/>
                </a:solidFill>
              </a:defRPr>
            </a:lvl1pPr>
          </a:lstStyle>
          <a:p>
            <a:pPr lvl="0"/>
            <a:r>
              <a:rPr lang="en-US" altLang="zh-CN" dirty="0"/>
              <a:t>DESIGN &amp; CREATIVITY SPACE STUDIO</a:t>
            </a:r>
            <a:endParaRPr lang="en-US" altLang="zh-CN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3" grpId="0" build="p">
        <p:tmplLst>
          <p:tmpl lvl="1">
            <p:tnLst>
              <p:par>
                <p:cTn presetID="49" presetClass="entr" presetSubtype="0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750" fill="hold"/>
                        <p:tgtEl>
                          <p:spTgt spid="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750" fill="hold"/>
                        <p:tgtEl>
                          <p:spTgt spid="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750" fill="hold"/>
                        <p:tgtEl>
                          <p:spTgt spid="3"/>
                        </p:tgtEl>
                        <p:attrNameLst>
                          <p:attrName>style.rotation</p:attrName>
                        </p:attrNameLst>
                      </p:cBhvr>
                      <p:tavLst>
                        <p:tav tm="0">
                          <p:val>
                            <p:fltVal val="360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Effect transition="in" filter="fade">
                      <p:cBhvr>
                        <p:cTn dur="75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10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10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5" name="组合 10"/>
          <p:cNvGrpSpPr/>
          <p:nvPr userDrawn="1"/>
        </p:nvGrpSpPr>
        <p:grpSpPr>
          <a:xfrm>
            <a:off x="-19050" y="-28575"/>
            <a:ext cx="9163050" cy="6913563"/>
            <a:chOff x="-24680" y="-27805"/>
            <a:chExt cx="12216679" cy="6913189"/>
          </a:xfrm>
        </p:grpSpPr>
        <p:pic>
          <p:nvPicPr>
            <p:cNvPr id="8196" name="图片 7"/>
            <p:cNvPicPr>
              <a:picLocks noChangeAspect="1"/>
            </p:cNvPicPr>
            <p:nvPr userDrawn="1">
              <p:custDataLst>
                <p:tags r:id="rId2"/>
              </p:custDataLst>
            </p:nvPr>
          </p:nvPicPr>
          <p:blipFill>
            <a:blip r:embed="rId3"/>
            <a:stretch>
              <a:fillRect/>
            </a:stretch>
          </p:blipFill>
          <p:spPr>
            <a:xfrm>
              <a:off x="9568492" y="-27805"/>
              <a:ext cx="2623507" cy="1224557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8197" name="图片 9"/>
            <p:cNvPicPr>
              <a:picLocks noChangeAspect="1"/>
            </p:cNvPicPr>
            <p:nvPr userDrawn="1">
              <p:custDataLst>
                <p:tags r:id="rId4"/>
              </p:custDataLst>
            </p:nvPr>
          </p:nvPicPr>
          <p:blipFill>
            <a:blip r:embed="rId5"/>
            <a:stretch>
              <a:fillRect/>
            </a:stretch>
          </p:blipFill>
          <p:spPr>
            <a:xfrm>
              <a:off x="-24680" y="5877272"/>
              <a:ext cx="2194395" cy="1008112"/>
            </a:xfrm>
            <a:prstGeom prst="rect">
              <a:avLst/>
            </a:prstGeom>
            <a:noFill/>
            <a:ln w="9525">
              <a:noFill/>
            </a:ln>
          </p:spPr>
        </p:pic>
      </p:grp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tags" Target="../tags/tag3.xml"/><Relationship Id="rId11" Type="http://schemas.openxmlformats.org/officeDocument/2006/relationships/image" Target="../media/image4.jpeg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1" t="1631" b="1086"/>
          <a:stretch>
            <a:fillRect/>
          </a:stretch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3" name="KSO_TEMPLATE" hidden="1"/>
          <p:cNvSpPr/>
          <p:nvPr userDrawn="1">
            <p:custDataLst>
              <p:tags r:id="rId12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endParaRPr lang="zh-CN" altLang="en-US" sz="1630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6.xml"/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7.xml"/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3.xml"/><Relationship Id="rId6" Type="http://schemas.openxmlformats.org/officeDocument/2006/relationships/slideLayout" Target="../slideLayouts/slideLayout9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/Relationships>
</file>

<file path=ppt/slides/_rels/slide5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4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2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54330" y="2439035"/>
            <a:ext cx="8435340" cy="827405"/>
          </a:xfrm>
        </p:spPr>
        <p:txBody>
          <a:bodyPr wrap="square" anchor="b">
            <a:normAutofit fontScale="90000"/>
          </a:bodyPr>
          <a:lstStyle/>
          <a:p>
            <a:pPr marL="0" marR="0" indent="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4400" b="1" i="0" u="none" strike="noStrike" kern="1200" cap="none" spc="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汉仪旗黑-85S" pitchFamily="18" charset="-122"/>
                <a:cs typeface="+mj-cs"/>
              </a:rPr>
              <a:t>白石镇20</a:t>
            </a:r>
            <a:r>
              <a:rPr kumimoji="0" lang="en-US" altLang="zh-CN" sz="4400" b="1" i="0" u="none" strike="noStrike" kern="1200" cap="none" spc="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汉仪旗黑-85S" pitchFamily="18" charset="-122"/>
                <a:cs typeface="+mj-cs"/>
              </a:rPr>
              <a:t>20</a:t>
            </a:r>
            <a:r>
              <a:rPr kumimoji="0" lang="zh-CN" altLang="en-US" sz="4400" b="1" i="0" u="none" strike="noStrike" kern="1200" cap="none" spc="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汉仪旗黑-85S" pitchFamily="18" charset="-122"/>
                <a:cs typeface="+mj-cs"/>
              </a:rPr>
              <a:t>年政府信息公开工作年度报告（图解）</a:t>
            </a:r>
            <a:endParaRPr kumimoji="0" lang="zh-CN" altLang="en-US" sz="4400" b="1" i="0" u="none" strike="noStrike" kern="1200" cap="none" spc="0" normalizeH="0" baseline="0" noProof="1" dirty="0">
              <a:solidFill>
                <a:schemeClr val="tx1"/>
              </a:solidFill>
              <a:uFillTx/>
              <a:latin typeface="微软雅黑" panose="020B0503020204020204" charset="-122"/>
              <a:ea typeface="汉仪旗黑-85S" pitchFamily="18" charset="-122"/>
              <a:cs typeface="+mj-cs"/>
            </a:endParaRPr>
          </a:p>
        </p:txBody>
      </p:sp>
      <p:sp>
        <p:nvSpPr>
          <p:cNvPr id="21506" name="副标题 7"/>
          <p:cNvSpPr>
            <a:spLocks noGrp="1"/>
          </p:cNvSpPr>
          <p:nvPr>
            <p:ph type="subTitle" idx="4294967295"/>
            <p:custDataLst>
              <p:tags r:id="rId2"/>
            </p:custDataLst>
          </p:nvPr>
        </p:nvSpPr>
        <p:spPr>
          <a:xfrm>
            <a:off x="3530600" y="4089400"/>
            <a:ext cx="5443220" cy="2070100"/>
          </a:xfrm>
        </p:spPr>
        <p:txBody>
          <a:bodyPr vert="horz" wrap="square" lIns="90000" tIns="46800" rIns="90000" bIns="46800" anchor="t">
            <a:normAutofit/>
          </a:bodyPr>
          <a:p>
            <a:pPr marL="0" marR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sz="1000" b="1" i="0" u="none" strike="noStrike" kern="1200" cap="none" spc="150" normalizeH="0" baseline="0" noProof="1" dirty="0">
                <a:solidFill>
                  <a:srgbClr val="595959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根据《中华人民共和国政府信息公开条例》《关于政府信息公开工作年度报告有关事项的通知》要求和县政府办公室《关于做好2020年度政府信息公开年度报告编制发布工作的通知》要求，现将2020年白石镇政府信息公开年度报告向社会公布。</a:t>
            </a:r>
            <a:endParaRPr kumimoji="0" sz="1000" b="1" i="0" u="none" strike="noStrike" kern="1200" cap="none" spc="150" normalizeH="0" baseline="0" noProof="1" dirty="0">
              <a:solidFill>
                <a:srgbClr val="595959"/>
              </a:solidFill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sz="1000" b="1" i="0" u="none" strike="noStrike" kern="1200" cap="none" spc="150" normalizeH="0" baseline="0" noProof="1" dirty="0">
                <a:solidFill>
                  <a:srgbClr val="595959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本报告中所列数据的统计期限为2020年1月1日至2020年12月31日。本报告的电子版可在汶上县人民政府门户网站“汶上县人民政府网”（www.wenshang.gov.cn）政务公开平台下载。如对本报告有任何疑问，请与汶上县白石镇人民政府党政办公室联系（地址：汶上县白石镇汇源大街一号；邮编：272513；电话：0537-7804101；传真：0537-7804105）。 </a:t>
            </a:r>
            <a:endParaRPr kumimoji="0" sz="1000" b="1" i="0" u="none" strike="noStrike" kern="1200" cap="none" spc="150" normalizeH="0" baseline="0" noProof="1" dirty="0">
              <a:solidFill>
                <a:srgbClr val="595959"/>
              </a:solidFill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3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86740" y="354330"/>
            <a:ext cx="5166360" cy="543560"/>
          </a:xfrm>
          <a:gradFill>
            <a:gsLst>
              <a:gs pos="0">
                <a:srgbClr val="FE4444"/>
              </a:gs>
              <a:gs pos="100000">
                <a:srgbClr val="832B2B"/>
              </a:gs>
            </a:gsLst>
            <a:lin scaled="0"/>
          </a:gradFill>
          <a:ln w="12700">
            <a:solidFill>
              <a:schemeClr val="accent1">
                <a:shade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600" tIns="38100" rIns="76200" bIns="38100" rtlCol="0" anchor="t" anchorCtr="0">
            <a:noAutofit/>
          </a:bodyPr>
          <a:p>
            <a:pPr marL="0" marR="0" indent="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400" b="1" i="0" u="none" strike="noStrike" kern="1200" cap="none" spc="200" normalizeH="0" baseline="0" noProof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微软雅黑" panose="020B0503020204020204" charset="-122"/>
              </a:rPr>
              <a:t>一、总体情况</a:t>
            </a:r>
            <a:endParaRPr kumimoji="0" lang="zh-CN" altLang="en-US" sz="2400" b="1" i="0" u="none" strike="noStrike" kern="1200" cap="none" spc="200" normalizeH="0" baseline="0" noProof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latin typeface="微软雅黑" panose="020B0503020204020204" charset="-122"/>
              <a:ea typeface="微软雅黑" panose="020B0503020204020204" charset="-122"/>
              <a:cs typeface="+mj-cs"/>
              <a:sym typeface="微软雅黑" panose="020B0503020204020204" charset="-122"/>
            </a:endParaRPr>
          </a:p>
        </p:txBody>
      </p:sp>
      <p:sp>
        <p:nvSpPr>
          <p:cNvPr id="23554" name="内容占位符 2"/>
          <p:cNvSpPr>
            <a:spLocks noGrp="1"/>
          </p:cNvSpPr>
          <p:nvPr>
            <p:ph sz="half" idx="4294967295"/>
            <p:custDataLst>
              <p:tags r:id="rId2"/>
            </p:custDataLst>
          </p:nvPr>
        </p:nvSpPr>
        <p:spPr>
          <a:xfrm>
            <a:off x="586740" y="1148080"/>
            <a:ext cx="6511925" cy="2427605"/>
          </a:xfrm>
        </p:spPr>
        <p:txBody>
          <a:bodyPr lIns="101600" tIns="0" rIns="82550" bIns="0" rtlCol="0" anchor="t">
            <a:noAutofit/>
          </a:bodyPr>
          <a:p>
            <a:pPr marL="0" marR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根据《中华人民共和国政府信息公开条例》和《关于政府信息公开年度报告有关事项的通知》要求，按照县政府办公室《关于做好2020年度政府信息公开年度报告编制发布工作的通知》要求，现将2020年白石镇政府信息公开年度报告向社会公布。本报告所列数据的统计期限自2020年1月1日起至2020年12月31日止。</a:t>
            </a:r>
            <a:endParaRPr kumimoji="0" lang="zh-CN" altLang="en-US" sz="1600" b="0" i="0" u="none" strike="noStrike" kern="1200" cap="none" spc="150" normalizeH="0" baseline="0" noProof="1" dirty="0">
              <a:solidFill>
                <a:schemeClr val="tx1">
                  <a:lumMod val="85000"/>
                  <a:lumOff val="1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微软雅黑" panose="020B0503020204020204" charset="-122"/>
            </a:endParaRPr>
          </a:p>
        </p:txBody>
      </p:sp>
      <p:sp>
        <p:nvSpPr>
          <p:cNvPr id="23556" name="文本框 7"/>
          <p:cNvSpPr txBox="1"/>
          <p:nvPr/>
        </p:nvSpPr>
        <p:spPr>
          <a:xfrm>
            <a:off x="586423" y="4303395"/>
            <a:ext cx="8408988" cy="38608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marL="228600" indent="-228600" fontAlgn="auto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</a:pPr>
            <a:endParaRPr lang="zh-CN" altLang="en-US" sz="1600" spc="150" noProof="1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33450" y="1457325"/>
            <a:ext cx="10515600" cy="2496185"/>
          </a:xfrm>
        </p:spPr>
        <p:txBody>
          <a:bodyPr>
            <a:noAutofit/>
          </a:bodyPr>
          <a:p>
            <a:pPr algn="l" eaLnBrk="1" latinLnBrk="0" hangingPunct="1">
              <a:buClrTx/>
              <a:buSzTx/>
              <a:buFontTx/>
            </a:pPr>
            <a:r>
              <a:rPr lang="zh-CN" alt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2020年全镇通过“幸福白石”微信公众号公开政府信息数为1260条；</a:t>
            </a:r>
            <a:br>
              <a:rPr lang="zh-CN" alt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</a:br>
            <a:r>
              <a:rPr lang="zh-CN" alt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通过政府信息公开网主动公开政府信息60条，其中政务动态类35条，</a:t>
            </a:r>
            <a:br>
              <a:rPr lang="zh-CN" alt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</a:br>
            <a:r>
              <a:rPr lang="zh-CN" alt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占58％，履职依据类5条，占0.08％，机构智能类3条，占0.05％，</a:t>
            </a:r>
            <a:br>
              <a:rPr lang="zh-CN" alt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</a:br>
            <a:r>
              <a:rPr lang="zh-CN" alt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领导信息4条，占0.06％。政策文件1条，0.16％，财政预算决算4条，</a:t>
            </a:r>
            <a:br>
              <a:rPr lang="zh-CN" alt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</a:br>
            <a:r>
              <a:rPr lang="zh-CN" alt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占0.06％。</a:t>
            </a:r>
            <a:br>
              <a:rPr lang="zh-CN" alt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</a:br>
            <a:endParaRPr lang="zh-CN" altLang="en-US" sz="1600" b="0" spc="150" dirty="0">
              <a:solidFill>
                <a:schemeClr val="tx1">
                  <a:lumMod val="85000"/>
                  <a:lumOff val="1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微软雅黑" panose="020B050302020402020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89560" y="720725"/>
            <a:ext cx="5119370" cy="518795"/>
          </a:xfrm>
          <a:prstGeom prst="rect">
            <a:avLst/>
          </a:prstGeom>
          <a:gradFill rotWithShape="1">
            <a:gsLst>
              <a:gs pos="0">
                <a:srgbClr val="FECF40"/>
              </a:gs>
              <a:gs pos="100000">
                <a:srgbClr val="846C21"/>
              </a:gs>
            </a:gsLst>
            <a:lin ang="0"/>
            <a:tileRect/>
          </a:gradFill>
          <a:ln w="9525">
            <a:noFill/>
          </a:ln>
        </p:spPr>
        <p:txBody>
          <a:bodyPr wrap="square" lIns="101600" tIns="38100" rIns="76200" bIns="38100" rtlCol="0" anchor="t">
            <a:noAutofit/>
          </a:bodyPr>
          <a:p>
            <a:pPr lvl="0" algn="l">
              <a:lnSpc>
                <a:spcPct val="120000"/>
              </a:lnSpc>
              <a:buClrTx/>
              <a:buSzTx/>
              <a:buFontTx/>
            </a:pPr>
            <a:r>
              <a:rPr lang="zh-CN" altLang="en-US" sz="2400" b="1">
                <a:solidFill>
                  <a:srgbClr val="262626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二、政府信息主动公开情况</a:t>
            </a:r>
            <a:endParaRPr lang="zh-CN" altLang="en-US" sz="2400" b="1">
              <a:solidFill>
                <a:srgbClr val="262626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1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47700" y="399415"/>
            <a:ext cx="4307840" cy="553085"/>
          </a:xfrm>
          <a:gradFill>
            <a:gsLst>
              <a:gs pos="0">
                <a:srgbClr val="FBFB11"/>
              </a:gs>
              <a:gs pos="100000">
                <a:srgbClr val="838309"/>
              </a:gs>
            </a:gsLst>
            <a:lin scaled="0"/>
          </a:gradFill>
        </p:spPr>
        <p:txBody>
          <a:bodyPr lIns="101600" tIns="38100" rIns="76200" bIns="38100" rtlCol="0" anchor="t" anchorCtr="0">
            <a:noAutofit/>
          </a:bodyPr>
          <a:p>
            <a:pPr marL="0" marR="0" indent="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400" b="1" i="0" u="none" strike="noStrike" kern="1200" cap="none" spc="2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微软雅黑" panose="020B0503020204020204" charset="-122"/>
              </a:rPr>
              <a:t>三、政府回应解读情况</a:t>
            </a:r>
            <a:endParaRPr kumimoji="0" lang="zh-CN" altLang="en-US" sz="2400" b="1" i="0" u="none" strike="noStrike" kern="1200" cap="none" spc="200" normalizeH="0" baseline="0" noProof="1">
              <a:solidFill>
                <a:schemeClr val="tx1">
                  <a:lumMod val="85000"/>
                  <a:lumOff val="1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+mj-cs"/>
              <a:sym typeface="微软雅黑" panose="020B0503020204020204" charset="-122"/>
            </a:endParaRPr>
          </a:p>
        </p:txBody>
      </p:sp>
      <p:sp>
        <p:nvSpPr>
          <p:cNvPr id="25602" name="内容占位符 2"/>
          <p:cNvSpPr>
            <a:spLocks noGrp="1"/>
          </p:cNvSpPr>
          <p:nvPr>
            <p:ph sz="half" idx="4294967295"/>
            <p:custDataLst>
              <p:tags r:id="rId2"/>
            </p:custDataLst>
          </p:nvPr>
        </p:nvSpPr>
        <p:spPr>
          <a:xfrm>
            <a:off x="647700" y="952500"/>
            <a:ext cx="8470900" cy="644525"/>
          </a:xfrm>
        </p:spPr>
        <p:txBody>
          <a:bodyPr lIns="101600" tIns="0" rIns="82550" bIns="0" rtlCol="0" anchor="t">
            <a:noAutofit/>
          </a:bodyPr>
          <a:p>
            <a:pPr marL="0" marR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2020年，镇政府通过汶上县政府信息公开网站、幸福白石微信公众号主动回应解读320件。</a:t>
            </a:r>
            <a:endParaRPr kumimoji="0" lang="zh-CN" altLang="en-US" sz="1600" b="0" i="0" u="none" strike="noStrike" kern="1200" cap="none" spc="150" normalizeH="0" baseline="0" noProof="1" dirty="0">
              <a:solidFill>
                <a:schemeClr val="tx1">
                  <a:lumMod val="85000"/>
                  <a:lumOff val="1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微软雅黑" panose="020B0503020204020204" charset="-122"/>
            </a:endParaRPr>
          </a:p>
        </p:txBody>
      </p:sp>
      <p:sp>
        <p:nvSpPr>
          <p:cNvPr id="25603" name="标题 1"/>
          <p:cNvSpPr>
            <a:spLocks noGrp="1"/>
          </p:cNvSpPr>
          <p:nvPr>
            <p:custDataLst>
              <p:tags r:id="rId3"/>
            </p:custDataLst>
          </p:nvPr>
        </p:nvSpPr>
        <p:spPr>
          <a:xfrm>
            <a:off x="647383" y="1741170"/>
            <a:ext cx="4249737" cy="450850"/>
          </a:xfrm>
          <a:prstGeom prst="rect">
            <a:avLst/>
          </a:prstGeom>
          <a:gradFill rotWithShape="1">
            <a:gsLst>
              <a:gs pos="0">
                <a:srgbClr val="9EE256"/>
              </a:gs>
              <a:gs pos="100000">
                <a:srgbClr val="52762D"/>
              </a:gs>
            </a:gsLst>
            <a:lin ang="0"/>
            <a:tileRect/>
          </a:gradFill>
          <a:ln w="9525">
            <a:noFill/>
          </a:ln>
        </p:spPr>
        <p:txBody>
          <a:bodyPr lIns="101600" tIns="38100" rIns="76200" bIns="38100" anchor="t"/>
          <a:p>
            <a:pPr>
              <a:lnSpc>
                <a:spcPct val="120000"/>
              </a:lnSpc>
            </a:pPr>
            <a:r>
              <a:rPr lang="zh-CN" altLang="en-US" sz="2400" b="1">
                <a:solidFill>
                  <a:srgbClr val="262626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四、政府信息依申请公开情况</a:t>
            </a:r>
            <a:endParaRPr lang="zh-CN" altLang="en-US" sz="2400" b="1">
              <a:solidFill>
                <a:srgbClr val="262626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5604" name="文本框 7"/>
          <p:cNvSpPr txBox="1"/>
          <p:nvPr/>
        </p:nvSpPr>
        <p:spPr>
          <a:xfrm>
            <a:off x="677545" y="2270125"/>
            <a:ext cx="8410575" cy="3683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1600" spc="15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rPr>
              <a:t>本年度共收到政府信息公开申请0条</a:t>
            </a:r>
            <a:r>
              <a:rPr lang="zh-CN" altLang="en-US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。</a:t>
            </a:r>
            <a:endParaRPr lang="zh-CN" altLang="en-US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5605" name="标题 1"/>
          <p:cNvSpPr>
            <a:spLocks noGrp="1"/>
          </p:cNvSpPr>
          <p:nvPr>
            <p:custDataLst>
              <p:tags r:id="rId4"/>
            </p:custDataLst>
          </p:nvPr>
        </p:nvSpPr>
        <p:spPr>
          <a:xfrm>
            <a:off x="677545" y="2716530"/>
            <a:ext cx="8148955" cy="883920"/>
          </a:xfrm>
          <a:prstGeom prst="rect">
            <a:avLst/>
          </a:prstGeom>
          <a:gradFill rotWithShape="1">
            <a:gsLst>
              <a:gs pos="0">
                <a:srgbClr val="7B32B2"/>
              </a:gs>
              <a:gs pos="100000">
                <a:srgbClr val="401A5D"/>
              </a:gs>
            </a:gsLst>
            <a:lin ang="0"/>
            <a:tileRect/>
          </a:gradFill>
          <a:ln w="9525">
            <a:noFill/>
          </a:ln>
        </p:spPr>
        <p:txBody>
          <a:bodyPr lIns="101600" tIns="38100" rIns="76200" bIns="38100" anchor="t"/>
          <a:p>
            <a:pPr>
              <a:lnSpc>
                <a:spcPct val="120000"/>
              </a:lnSpc>
            </a:pPr>
            <a:r>
              <a:rPr lang="zh-CN" altLang="en-US" sz="2400" b="1">
                <a:solidFill>
                  <a:srgbClr val="262626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五、因政府信息公开申请行政复议、提起行政诉讼、</a:t>
            </a:r>
            <a:endParaRPr lang="zh-CN" altLang="en-US" sz="2400" b="1">
              <a:solidFill>
                <a:srgbClr val="262626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400" b="1">
                <a:solidFill>
                  <a:srgbClr val="262626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收到举报投诉情况</a:t>
            </a:r>
            <a:endParaRPr lang="zh-CN" altLang="en-US" sz="2400" b="1">
              <a:solidFill>
                <a:srgbClr val="262626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5606" name="文本框 4"/>
          <p:cNvSpPr txBox="1"/>
          <p:nvPr/>
        </p:nvSpPr>
        <p:spPr>
          <a:xfrm>
            <a:off x="678180" y="3910330"/>
            <a:ext cx="8410575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buClrTx/>
              <a:buSzTx/>
              <a:buFontTx/>
            </a:pPr>
            <a:r>
              <a:rPr lang="zh-CN" altLang="en-US" sz="1600" spc="15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rPr>
              <a:t>2020年，因政府信息公开引起的行政复议、行政诉讼案件及收到举报投诉的情况</a:t>
            </a:r>
            <a:r>
              <a:rPr lang="en-US" altLang="zh-CN" sz="1600" spc="15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rPr>
              <a:t>0</a:t>
            </a:r>
            <a:r>
              <a:rPr lang="zh-CN" altLang="en-US" sz="1600" spc="15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rPr>
              <a:t>条</a:t>
            </a:r>
            <a:r>
              <a:rPr lang="zh-CN" altLang="en-US" sz="1600" spc="15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rPr>
              <a:t>。</a:t>
            </a:r>
            <a:endParaRPr lang="zh-CN" altLang="en-US" sz="1600" spc="150" noProof="1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5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49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65150" y="292100"/>
            <a:ext cx="5946775" cy="597535"/>
          </a:xfrm>
          <a:gradFill>
            <a:gsLst>
              <a:gs pos="0">
                <a:srgbClr val="E30000"/>
              </a:gs>
              <a:gs pos="100000">
                <a:srgbClr val="760303"/>
              </a:gs>
            </a:gsLst>
            <a:lin scaled="0"/>
          </a:gradFill>
        </p:spPr>
        <p:txBody>
          <a:bodyPr lIns="101600" tIns="38100" rIns="76200" bIns="38100" rtlCol="0" anchor="t" anchorCtr="0">
            <a:noAutofit/>
          </a:bodyPr>
          <a:p>
            <a:pPr marL="0" marR="0" indent="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400" b="1" i="0" u="none" strike="noStrike" kern="1200" cap="none" spc="2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微软雅黑" panose="020B0503020204020204" charset="-122"/>
              </a:rPr>
              <a:t>六、政府信息公开的收费及减免情况</a:t>
            </a:r>
            <a:endParaRPr kumimoji="0" lang="zh-CN" altLang="en-US" sz="2400" b="1" i="0" u="none" strike="noStrike" kern="1200" cap="none" spc="200" normalizeH="0" baseline="0" noProof="1">
              <a:solidFill>
                <a:schemeClr val="tx1">
                  <a:lumMod val="85000"/>
                  <a:lumOff val="1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+mj-cs"/>
              <a:sym typeface="微软雅黑" panose="020B0503020204020204" charset="-122"/>
            </a:endParaRPr>
          </a:p>
        </p:txBody>
      </p:sp>
      <p:sp>
        <p:nvSpPr>
          <p:cNvPr id="27650" name="内容占位符 2"/>
          <p:cNvSpPr>
            <a:spLocks noGrp="1"/>
          </p:cNvSpPr>
          <p:nvPr>
            <p:ph sz="half" idx="4294967295"/>
            <p:custDataLst>
              <p:tags r:id="rId2"/>
            </p:custDataLst>
          </p:nvPr>
        </p:nvSpPr>
        <p:spPr>
          <a:xfrm>
            <a:off x="565150" y="889635"/>
            <a:ext cx="8337550" cy="771525"/>
          </a:xfrm>
        </p:spPr>
        <p:txBody>
          <a:bodyPr lIns="101600" tIns="0" rIns="82550" bIns="0" rtlCol="0" anchor="t">
            <a:noAutofit/>
          </a:bodyPr>
          <a:p>
            <a:pPr marL="0" marR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600" b="0" i="0" u="none" strike="noStrike" kern="1200" cap="none" spc="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  <a:sym typeface="微软雅黑" panose="020B0503020204020204" charset="-122"/>
              </a:rPr>
              <a:t>2020年，我镇免费提供政府信息公开</a:t>
            </a:r>
            <a:r>
              <a:rPr kumimoji="0" lang="en-US" altLang="zh-CN" sz="1600" b="0" i="0" u="none" strike="noStrike" kern="1200" cap="none" spc="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  <a:sym typeface="微软雅黑" panose="020B0503020204020204" charset="-122"/>
              </a:rPr>
              <a:t>,</a:t>
            </a:r>
            <a:r>
              <a:rPr kumimoji="0" lang="zh-CN" altLang="en-US" sz="1600" b="0" i="0" u="none" strike="noStrike" kern="1200" cap="none" spc="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  <a:sym typeface="微软雅黑" panose="020B0503020204020204" charset="-122"/>
              </a:rPr>
              <a:t>不收取任何费用。</a:t>
            </a:r>
            <a:endParaRPr kumimoji="0" lang="zh-CN" altLang="en-US" sz="1600" b="0" i="0" u="none" strike="noStrike" kern="1200" cap="none" spc="0" normalizeH="0" baseline="0" noProof="1">
              <a:solidFill>
                <a:schemeClr val="tx1"/>
              </a:solidFill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  <a:sym typeface="微软雅黑" panose="020B0503020204020204" charset="-122"/>
            </a:endParaRPr>
          </a:p>
        </p:txBody>
      </p:sp>
      <p:sp>
        <p:nvSpPr>
          <p:cNvPr id="27651" name="标题 1"/>
          <p:cNvSpPr>
            <a:spLocks noGrp="1"/>
          </p:cNvSpPr>
          <p:nvPr>
            <p:custDataLst>
              <p:tags r:id="rId3"/>
            </p:custDataLst>
          </p:nvPr>
        </p:nvSpPr>
        <p:spPr>
          <a:xfrm>
            <a:off x="568325" y="1725295"/>
            <a:ext cx="4854575" cy="450850"/>
          </a:xfrm>
          <a:prstGeom prst="rect">
            <a:avLst/>
          </a:prstGeom>
          <a:gradFill rotWithShape="1">
            <a:gsLst>
              <a:gs pos="0">
                <a:srgbClr val="14CD68"/>
              </a:gs>
              <a:gs pos="100000">
                <a:srgbClr val="0B6E38"/>
              </a:gs>
            </a:gsLst>
            <a:lin ang="0"/>
            <a:tileRect/>
          </a:gradFill>
          <a:ln w="9525">
            <a:noFill/>
          </a:ln>
        </p:spPr>
        <p:txBody>
          <a:bodyPr lIns="101600" tIns="38100" rIns="76200" bIns="38100" anchor="t"/>
          <a:p>
            <a:pPr>
              <a:lnSpc>
                <a:spcPct val="120000"/>
              </a:lnSpc>
            </a:pPr>
            <a:r>
              <a:rPr lang="zh-CN" altLang="en-US" sz="2400" b="1">
                <a:solidFill>
                  <a:srgbClr val="262626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七、政府机构建设和保障经费情况</a:t>
            </a:r>
            <a:endParaRPr lang="zh-CN" altLang="en-US" sz="2400" b="1">
              <a:solidFill>
                <a:srgbClr val="262626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7652" name="文本框 7"/>
          <p:cNvSpPr txBox="1"/>
          <p:nvPr/>
        </p:nvSpPr>
        <p:spPr>
          <a:xfrm>
            <a:off x="529590" y="2474278"/>
            <a:ext cx="8408988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1600">
                <a:latin typeface="Arial" panose="020B0604020202020204" pitchFamily="34" charset="0"/>
                <a:ea typeface="宋体" panose="02010600030101010101" pitchFamily="2" charset="-122"/>
              </a:rPr>
              <a:t>2</a:t>
            </a:r>
            <a:r>
              <a:rPr lang="en-US" altLang="zh-CN" sz="1600">
                <a:latin typeface="Arial" panose="020B0604020202020204" pitchFamily="34" charset="0"/>
                <a:ea typeface="宋体" panose="02010600030101010101" pitchFamily="2" charset="-122"/>
              </a:rPr>
              <a:t>020</a:t>
            </a:r>
            <a:r>
              <a:rPr lang="zh-CN" altLang="en-US" sz="1600">
                <a:latin typeface="Arial" panose="020B0604020202020204" pitchFamily="34" charset="0"/>
                <a:ea typeface="宋体" panose="02010600030101010101" pitchFamily="2" charset="-122"/>
              </a:rPr>
              <a:t>年，明确1名分管领导、1名科室负责人、2名政务公开专职人员具体负责政务公开业务，形成一级抓一级，层层抓落实的组织领导机制。</a:t>
            </a:r>
            <a:endParaRPr lang="zh-CN" altLang="en-US" sz="16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7653" name="标题 1"/>
          <p:cNvSpPr>
            <a:spLocks noGrp="1"/>
          </p:cNvSpPr>
          <p:nvPr>
            <p:custDataLst>
              <p:tags r:id="rId4"/>
            </p:custDataLst>
          </p:nvPr>
        </p:nvSpPr>
        <p:spPr>
          <a:xfrm>
            <a:off x="568325" y="3543618"/>
            <a:ext cx="4854575" cy="452437"/>
          </a:xfrm>
          <a:prstGeom prst="rect">
            <a:avLst/>
          </a:prstGeom>
          <a:gradFill rotWithShape="1">
            <a:gsLst>
              <a:gs pos="0">
                <a:srgbClr val="007BD3"/>
              </a:gs>
              <a:gs pos="100000">
                <a:srgbClr val="034373"/>
              </a:gs>
            </a:gsLst>
            <a:lin ang="0"/>
            <a:tileRect/>
          </a:gradFill>
          <a:ln w="9525">
            <a:noFill/>
          </a:ln>
        </p:spPr>
        <p:txBody>
          <a:bodyPr lIns="101600" tIns="38100" rIns="76200" bIns="38100" anchor="t"/>
          <a:p>
            <a:pPr>
              <a:lnSpc>
                <a:spcPct val="120000"/>
              </a:lnSpc>
            </a:pPr>
            <a:r>
              <a:rPr lang="zh-CN" altLang="en-US" sz="2400" b="1">
                <a:solidFill>
                  <a:srgbClr val="262626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八、政府信息公开会议和培训情况</a:t>
            </a:r>
            <a:endParaRPr lang="zh-CN" altLang="en-US" sz="2400" b="1">
              <a:solidFill>
                <a:srgbClr val="262626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7654" name="文本框 4"/>
          <p:cNvSpPr txBox="1"/>
          <p:nvPr/>
        </p:nvSpPr>
        <p:spPr>
          <a:xfrm>
            <a:off x="564833" y="4438650"/>
            <a:ext cx="8278812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1600">
                <a:latin typeface="Arial" panose="020B0604020202020204" pitchFamily="34" charset="0"/>
                <a:ea typeface="宋体" panose="02010600030101010101" pitchFamily="2" charset="-122"/>
              </a:rPr>
              <a:t>2020</a:t>
            </a:r>
            <a:r>
              <a:rPr lang="zh-CN" altLang="en-US" sz="1600">
                <a:latin typeface="Arial" panose="020B0604020202020204" pitchFamily="34" charset="0"/>
                <a:ea typeface="宋体" panose="02010600030101010101" pitchFamily="2" charset="-122"/>
              </a:rPr>
              <a:t>年，镇政府召开政府信息公开工作会议或专题会议</a:t>
            </a:r>
            <a:r>
              <a:rPr lang="en-US" altLang="zh-CN" sz="1600">
                <a:latin typeface="Arial" panose="020B0604020202020204" pitchFamily="34" charset="0"/>
                <a:ea typeface="宋体" panose="02010600030101010101" pitchFamily="2" charset="-122"/>
              </a:rPr>
              <a:t>8</a:t>
            </a:r>
            <a:r>
              <a:rPr lang="zh-CN" altLang="en-US" sz="1600">
                <a:latin typeface="Arial" panose="020B0604020202020204" pitchFamily="34" charset="0"/>
                <a:ea typeface="宋体" panose="02010600030101010101" pitchFamily="2" charset="-122"/>
              </a:rPr>
              <a:t>次；举办各类培训班</a:t>
            </a:r>
            <a:r>
              <a:rPr lang="en-US" altLang="zh-CN" sz="1600">
                <a:latin typeface="Arial" panose="020B0604020202020204" pitchFamily="34" charset="0"/>
                <a:ea typeface="宋体" panose="02010600030101010101" pitchFamily="2" charset="-122"/>
              </a:rPr>
              <a:t>6</a:t>
            </a:r>
            <a:r>
              <a:rPr lang="zh-CN" altLang="en-US" sz="1600">
                <a:latin typeface="Arial" panose="020B0604020202020204" pitchFamily="34" charset="0"/>
                <a:ea typeface="宋体" panose="02010600030101010101" pitchFamily="2" charset="-122"/>
              </a:rPr>
              <a:t>次；接受培训人员</a:t>
            </a:r>
            <a:r>
              <a:rPr lang="en-US" altLang="zh-CN" sz="1600">
                <a:latin typeface="Arial" panose="020B0604020202020204" pitchFamily="34" charset="0"/>
                <a:ea typeface="宋体" panose="02010600030101010101" pitchFamily="2" charset="-122"/>
              </a:rPr>
              <a:t>700</a:t>
            </a:r>
            <a:r>
              <a:rPr lang="zh-CN" altLang="en-US" sz="1600">
                <a:latin typeface="Arial" panose="020B0604020202020204" pitchFamily="34" charset="0"/>
                <a:ea typeface="宋体" panose="02010600030101010101" pitchFamily="2" charset="-122"/>
              </a:rPr>
              <a:t>人。</a:t>
            </a:r>
            <a:endParaRPr lang="zh-CN" altLang="en-US" sz="16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  <p:custDataLst>
      <p:tags r:id="rId5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矩形 1"/>
          <p:cNvSpPr/>
          <p:nvPr/>
        </p:nvSpPr>
        <p:spPr>
          <a:xfrm>
            <a:off x="354330" y="601345"/>
            <a:ext cx="6569075" cy="638810"/>
          </a:xfrm>
          <a:prstGeom prst="rect">
            <a:avLst/>
          </a:prstGeom>
          <a:gradFill rotWithShape="1">
            <a:gsLst>
              <a:gs pos="0">
                <a:srgbClr val="FBFB11"/>
              </a:gs>
              <a:gs pos="100000">
                <a:srgbClr val="838309"/>
              </a:gs>
            </a:gsLst>
            <a:lin ang="0"/>
            <a:tileRect/>
          </a:gradFill>
          <a:ln w="9525">
            <a:noFill/>
          </a:ln>
        </p:spPr>
        <p:txBody>
          <a:bodyPr wrap="square" lIns="101600" tIns="38100" rIns="76200" bIns="38100" rtlCol="0" anchor="t">
            <a:noAutofit/>
          </a:bodyPr>
          <a:p>
            <a:pPr lvl="0" algn="l">
              <a:lnSpc>
                <a:spcPct val="120000"/>
              </a:lnSpc>
              <a:buClrTx/>
              <a:buSzTx/>
              <a:buFontTx/>
            </a:pPr>
            <a:r>
              <a:rPr lang="zh-CN" altLang="en-US" sz="2400" b="1">
                <a:solidFill>
                  <a:srgbClr val="262626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九、政府信息公开存在的主要问题及改进措施</a:t>
            </a:r>
            <a:endParaRPr lang="zh-CN" altLang="en-US" sz="2400" b="1">
              <a:solidFill>
                <a:srgbClr val="262626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354330" y="1413510"/>
            <a:ext cx="7608570" cy="40309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266700"/>
            <a:r>
              <a:rPr lang="zh-CN" sz="1600" b="1">
                <a:ea typeface="仿宋_GB2312" panose="02010609030101010101" charset="-122"/>
              </a:rPr>
              <a:t>一是加大公开力度，增强公开意识。</a:t>
            </a:r>
            <a:r>
              <a:rPr lang="zh-CN" sz="1600">
                <a:ea typeface="仿宋_GB2312" panose="02010609030101010101" charset="-122"/>
              </a:rPr>
              <a:t>在</a:t>
            </a:r>
            <a:r>
              <a:rPr lang="en-US" sz="1600">
                <a:latin typeface="Times New Roman" panose="02020603050405020304" charset="0"/>
                <a:ea typeface="仿宋_GB2312" panose="02010609030101010101" charset="-122"/>
              </a:rPr>
              <a:t>2019</a:t>
            </a:r>
            <a:r>
              <a:rPr lang="zh-CN" sz="1600">
                <a:ea typeface="仿宋_GB2312" panose="02010609030101010101" charset="-122"/>
              </a:rPr>
              <a:t>年度建设的基础上加强学习培训</a:t>
            </a:r>
            <a:r>
              <a:rPr lang="zh-CN" sz="1600">
                <a:latin typeface="Times New Roman" panose="02020603050405020304" charset="0"/>
                <a:ea typeface="宋体" panose="02010600030101010101" pitchFamily="2" charset="-122"/>
              </a:rPr>
              <a:t>，逐步完善上年度遗留的问题</a:t>
            </a:r>
            <a:r>
              <a:rPr lang="zh-CN" sz="1600">
                <a:ea typeface="仿宋_GB2312" panose="02010609030101010101" charset="-122"/>
              </a:rPr>
              <a:t>。通过培训、召开会议、集中学习等方式，组织干部职工对新条例进行集中学习，提高干部职工执行新条例能力，切实提升信息发布的质量，增进人民群众对政府信息公开工作的认识和了解，增强镇信息公开工作面对社会宣传力度，加强了机关干部的主动性；通过收集群众关注度高、反映强烈的信息，进一步拓展和丰富政府信息公开内容，</a:t>
            </a:r>
            <a:r>
              <a:rPr lang="zh-CN" sz="1600">
                <a:latin typeface="Times New Roman" panose="02020603050405020304" charset="0"/>
                <a:ea typeface="宋体" panose="02010600030101010101" pitchFamily="2" charset="-122"/>
              </a:rPr>
              <a:t>依据</a:t>
            </a:r>
            <a:r>
              <a:rPr lang="en-US" sz="1600">
                <a:latin typeface="Times New Roman" panose="02020603050405020304" charset="0"/>
                <a:ea typeface="仿宋_GB2312" panose="02010609030101010101" charset="-122"/>
              </a:rPr>
              <a:t>2019</a:t>
            </a:r>
            <a:r>
              <a:rPr lang="zh-CN" sz="1600">
                <a:ea typeface="仿宋_GB2312" panose="02010609030101010101" charset="-122"/>
              </a:rPr>
              <a:t>年度</a:t>
            </a:r>
            <a:r>
              <a:rPr lang="zh-CN" sz="1600">
                <a:latin typeface="Times New Roman" panose="02020603050405020304" charset="0"/>
                <a:ea typeface="宋体" panose="02010600030101010101" pitchFamily="2" charset="-122"/>
              </a:rPr>
              <a:t>存在的问题</a:t>
            </a:r>
            <a:r>
              <a:rPr lang="zh-CN" sz="1600">
                <a:ea typeface="仿宋_GB2312" panose="02010609030101010101" charset="-122"/>
              </a:rPr>
              <a:t>，增强相关制度和程序</a:t>
            </a:r>
            <a:r>
              <a:rPr lang="zh-CN" sz="1600">
                <a:latin typeface="Times New Roman" panose="02020603050405020304" charset="0"/>
                <a:ea typeface="宋体" panose="02010600030101010101" pitchFamily="2" charset="-122"/>
              </a:rPr>
              <a:t>，加强镇务公开</a:t>
            </a:r>
            <a:r>
              <a:rPr lang="zh-CN" sz="1600">
                <a:ea typeface="仿宋_GB2312" panose="02010609030101010101" charset="-122"/>
              </a:rPr>
              <a:t>，提高政府信息公开工作水平；</a:t>
            </a:r>
            <a:r>
              <a:rPr lang="zh-CN" sz="1600" b="1">
                <a:ea typeface="仿宋_GB2312" panose="02010609030101010101" charset="-122"/>
              </a:rPr>
              <a:t>二是及时有效地收集、报送信息，使得政府信息公开全面、规范。</a:t>
            </a:r>
            <a:r>
              <a:rPr lang="zh-CN" sz="1600">
                <a:ea typeface="仿宋_GB2312" panose="02010609030101010101" charset="-122"/>
              </a:rPr>
              <a:t>按照</a:t>
            </a:r>
            <a:r>
              <a:rPr lang="en-US" sz="1600">
                <a:latin typeface="Times New Roman" panose="02020603050405020304" charset="0"/>
                <a:ea typeface="仿宋_GB2312" panose="02010609030101010101" charset="-122"/>
              </a:rPr>
              <a:t>“</a:t>
            </a:r>
            <a:r>
              <a:rPr lang="zh-CN" sz="1600">
                <a:ea typeface="仿宋_GB2312" panose="02010609030101010101" charset="-122"/>
              </a:rPr>
              <a:t>公开是原则，不公开是例外</a:t>
            </a:r>
            <a:r>
              <a:rPr lang="en-US" sz="1600">
                <a:latin typeface="Times New Roman" panose="02020603050405020304" charset="0"/>
                <a:ea typeface="仿宋_GB2312" panose="02010609030101010101" charset="-122"/>
              </a:rPr>
              <a:t>”</a:t>
            </a:r>
            <a:r>
              <a:rPr lang="zh-CN" sz="1600">
                <a:ea typeface="仿宋_GB2312" panose="02010609030101010101" charset="-122"/>
              </a:rPr>
              <a:t>的规定，通过政府门户网站等渠道，积极推进财政资金信息、重大民生信息、社会普遍关注热点信息的公开；通过不断充实信息来源，丰富信息内容，确保应公开信息全部及时、准确地公开，不断增强信息量并提高时效性，增强公开效果；三是将思想政治素质好，工作能力强的人员充实到政府信息公开队伍中来，并加强对现有从事政府信息公开工作人员的学习培训，提高他们的素质，保证工作落到实处。四是加强督促检查。进一步发挥政务公开工作机构、纪检监察部门的职能作用，对未主动公开政府信息、未及时响应公众申请公开政府信息的行为进行纠正、问责和查处，充分保障公众的知情权、参与权和监督权。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blinds dir="vert"/>
      </p:transition>
    </mc:Choice>
    <mc:Fallback>
      <p:transition spd="slow">
        <p:blinds dir="vert"/>
      </p:transition>
    </mc:Fallback>
  </mc:AlternateContent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TEMPLATE_CATEGORY" val="custom"/>
  <p:tag name="KSO_WM_TEMPLATE_INDEX" val="20184573"/>
  <p:tag name="KSO_WM_TAG_VERSION" val="1.0"/>
  <p:tag name="KSO_WM_BEAUTIFY_FLAG" val="#wm#"/>
  <p:tag name="KSO_WM_UNIT_COMPATIBLE" val="0"/>
  <p:tag name="KSO_WM_UNIT_HIGHLIGHT" val="0"/>
  <p:tag name="KSO_WM_UNIT_ISCONTENTSTITLE" val="0"/>
  <p:tag name="KSO_WM_UNIT_VALUE" val="20"/>
  <p:tag name="KSO_WM_UNIT_LAYERLEVEL" val="1"/>
  <p:tag name="KSO_WM_UNIT_INDEX" val="1"/>
  <p:tag name="KSO_WM_UNIT_ID" val="custom20184573_3*a*1"/>
  <p:tag name="KSO_WM_UNIT_TYPE" val="a"/>
  <p:tag name="KSO_WM_UNIT_PRESET_TEXT" val="请在此输入您的标题"/>
  <p:tag name="KSO_WM_UNIT_NOCLEAR" val="0"/>
  <p:tag name="KSO_WM_UNIT_DIAGRAM_ISNUMVISUAL" val="0"/>
  <p:tag name="KSO_WM_UNIT_DIAGRAM_ISREFERUNIT" val="0"/>
</p:tagLst>
</file>

<file path=ppt/tags/tag11.xml><?xml version="1.0" encoding="utf-8"?>
<p:tagLst xmlns:p="http://schemas.openxmlformats.org/presentationml/2006/main">
  <p:tag name="KSO_WM_TEMPLATE_CATEGORY" val="custom"/>
  <p:tag name="KSO_WM_TEMPLATE_INDEX" val="20184573"/>
  <p:tag name="KSO_WM_TAG_VERSION" val="1.0"/>
  <p:tag name="KSO_WM_BEAUTIFY_FLAG" val="#wm#"/>
  <p:tag name="KSO_WM_UNIT_COMPATIBLE" val="0"/>
  <p:tag name="KSO_WM_UNIT_HIGHLIGHT" val="0"/>
  <p:tag name="KSO_WM_UNIT_VALUE" val="144"/>
  <p:tag name="KSO_WM_UNIT_LAYERLEVEL" val="1"/>
  <p:tag name="KSO_WM_UNIT_INDEX" val="1"/>
  <p:tag name="KSO_WM_UNIT_ID" val="custom20184573_3*f*1"/>
  <p:tag name="KSO_WM_UNIT_TYPE" val="f"/>
  <p:tag name="KSO_WM_UNIT_PRESET_TEXT" val="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"/>
  <p:tag name="KSO_WM_UNIT_NOCLEAR" val="0"/>
  <p:tag name="KSO_WM_UNIT_DIAGRAM_ISNUMVISUAL" val="0"/>
  <p:tag name="KSO_WM_UNIT_DIAGRAM_ISREFERUNIT" val="0"/>
</p:tagLst>
</file>

<file path=ppt/tags/tag12.xml><?xml version="1.0" encoding="utf-8"?>
<p:tagLst xmlns:p="http://schemas.openxmlformats.org/presentationml/2006/main">
  <p:tag name="KSO_WM_TEMPLATE_CATEGORY" val="custom"/>
  <p:tag name="KSO_WM_TEMPLATE_INDEX" val="20184573"/>
  <p:tag name="KSO_WM_TAG_VERSION" val="1.0"/>
  <p:tag name="KSO_WM_BEAUTIFY_FLAG" val="#wm#"/>
  <p:tag name="KSO_WM_UNIT_COMPATIBLE" val="0"/>
  <p:tag name="KSO_WM_UNIT_HIGHLIGHT" val="0"/>
  <p:tag name="KSO_WM_UNIT_ISCONTENTSTITLE" val="0"/>
  <p:tag name="KSO_WM_UNIT_VALUE" val="20"/>
  <p:tag name="KSO_WM_UNIT_LAYERLEVEL" val="1"/>
  <p:tag name="KSO_WM_UNIT_INDEX" val="1"/>
  <p:tag name="KSO_WM_UNIT_ID" val="custom20184573_3*a*1"/>
  <p:tag name="KSO_WM_UNIT_TYPE" val="a"/>
  <p:tag name="KSO_WM_UNIT_PRESET_TEXT" val="请在此输入您的标题"/>
  <p:tag name="KSO_WM_UNIT_NOCLEAR" val="0"/>
  <p:tag name="KSO_WM_UNIT_DIAGRAM_ISNUMVISUAL" val="0"/>
  <p:tag name="KSO_WM_UNIT_DIAGRAM_ISREFERUNIT" val="0"/>
</p:tagLst>
</file>

<file path=ppt/tags/tag13.xml><?xml version="1.0" encoding="utf-8"?>
<p:tagLst xmlns:p="http://schemas.openxmlformats.org/presentationml/2006/main">
  <p:tag name="KSO_WM_TEMPLATE_CATEGORY" val="custom"/>
  <p:tag name="KSO_WM_TEMPLATE_INDEX" val="20184573"/>
  <p:tag name="KSO_WM_TAG_VERSION" val="1.0"/>
  <p:tag name="KSO_WM_BEAUTIFY_FLAG" val="#wm#"/>
  <p:tag name="KSO_WM_UNIT_COMPATIBLE" val="0"/>
  <p:tag name="KSO_WM_UNIT_HIGHLIGHT" val="0"/>
  <p:tag name="KSO_WM_UNIT_ISCONTENTSTITLE" val="0"/>
  <p:tag name="KSO_WM_UNIT_VALUE" val="20"/>
  <p:tag name="KSO_WM_UNIT_LAYERLEVEL" val="1"/>
  <p:tag name="KSO_WM_UNIT_INDEX" val="1"/>
  <p:tag name="KSO_WM_UNIT_ID" val="custom20184573_3*a*1"/>
  <p:tag name="KSO_WM_UNIT_TYPE" val="a"/>
  <p:tag name="KSO_WM_UNIT_PRESET_TEXT" val="请在此输入您的标题"/>
  <p:tag name="KSO_WM_UNIT_NOCLEAR" val="0"/>
  <p:tag name="KSO_WM_UNIT_DIAGRAM_ISNUMVISUAL" val="0"/>
  <p:tag name="KSO_WM_UNIT_DIAGRAM_ISREFERUNIT" val="0"/>
</p:tagLst>
</file>

<file path=ppt/tags/tag14.xml><?xml version="1.0" encoding="utf-8"?>
<p:tagLst xmlns:p="http://schemas.openxmlformats.org/presentationml/2006/main">
  <p:tag name="KSO_WM_SLIDE_SIZE" val="855*465"/>
  <p:tag name="KSO_WM_SLIDE_POSITION" val="52*34"/>
  <p:tag name="KSO_WM_SLIDE_LAYOUT_CNT" val="1_2"/>
  <p:tag name="KSO_WM_SLIDE_LAYOUT" val="a_f"/>
  <p:tag name="KSO_WM_BEAUTIFY_FLAG" val="#wm#"/>
  <p:tag name="KSO_WM_SLIDE_TYPE" val="text"/>
  <p:tag name="KSO_WM_SLIDE_ITEM_CNT" val="0"/>
  <p:tag name="KSO_WM_SLIDE_INDEX" val="3"/>
  <p:tag name="KSO_WM_SLIDE_ID" val="custom20184573_3"/>
  <p:tag name="KSO_WM_TAG_VERSION" val="1.0"/>
  <p:tag name="KSO_WM_TEMPLATE_INDEX" val="20184573"/>
  <p:tag name="KSO_WM_TEMPLATE_CATEGORY" val="custom"/>
  <p:tag name="KSO_WM_TEMPLATE_SUBCATEGORY" val="0"/>
  <p:tag name="KSO_WM_SLIDE_SUBTYPE" val="pureTxt"/>
</p:tagLst>
</file>

<file path=ppt/tags/tag15.xml><?xml version="1.0" encoding="utf-8"?>
<p:tagLst xmlns:p="http://schemas.openxmlformats.org/presentationml/2006/main">
  <p:tag name="KSO_WM_TEMPLATE_CATEGORY" val="custom"/>
  <p:tag name="KSO_WM_TEMPLATE_INDEX" val="20184573"/>
  <p:tag name="KSO_WM_TAG_VERSION" val="1.0"/>
  <p:tag name="KSO_WM_BEAUTIFY_FLAG" val="#wm#"/>
  <p:tag name="KSO_WM_UNIT_COMPATIBLE" val="0"/>
  <p:tag name="KSO_WM_UNIT_HIGHLIGHT" val="0"/>
  <p:tag name="KSO_WM_UNIT_ISCONTENTSTITLE" val="0"/>
  <p:tag name="KSO_WM_UNIT_VALUE" val="20"/>
  <p:tag name="KSO_WM_UNIT_LAYERLEVEL" val="1"/>
  <p:tag name="KSO_WM_UNIT_INDEX" val="1"/>
  <p:tag name="KSO_WM_UNIT_ID" val="custom20184573_3*a*1"/>
  <p:tag name="KSO_WM_UNIT_TYPE" val="a"/>
  <p:tag name="KSO_WM_UNIT_PRESET_TEXT" val="请在此输入您的标题"/>
  <p:tag name="KSO_WM_UNIT_NOCLEAR" val="0"/>
  <p:tag name="KSO_WM_UNIT_DIAGRAM_ISNUMVISUAL" val="0"/>
  <p:tag name="KSO_WM_UNIT_DIAGRAM_ISREFERUNIT" val="0"/>
</p:tagLst>
</file>

<file path=ppt/tags/tag16.xml><?xml version="1.0" encoding="utf-8"?>
<p:tagLst xmlns:p="http://schemas.openxmlformats.org/presentationml/2006/main">
  <p:tag name="KSO_WM_TEMPLATE_CATEGORY" val="custom"/>
  <p:tag name="KSO_WM_TEMPLATE_INDEX" val="20184573"/>
  <p:tag name="KSO_WM_TAG_VERSION" val="1.0"/>
  <p:tag name="KSO_WM_BEAUTIFY_FLAG" val="#wm#"/>
  <p:tag name="KSO_WM_UNIT_COMPATIBLE" val="0"/>
  <p:tag name="KSO_WM_UNIT_HIGHLIGHT" val="0"/>
  <p:tag name="KSO_WM_UNIT_VALUE" val="144"/>
  <p:tag name="KSO_WM_UNIT_LAYERLEVEL" val="1"/>
  <p:tag name="KSO_WM_UNIT_INDEX" val="1"/>
  <p:tag name="KSO_WM_UNIT_ID" val="custom20184573_3*f*1"/>
  <p:tag name="KSO_WM_UNIT_TYPE" val="f"/>
  <p:tag name="KSO_WM_UNIT_PRESET_TEXT" val="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"/>
  <p:tag name="KSO_WM_UNIT_NOCLEAR" val="0"/>
  <p:tag name="KSO_WM_UNIT_DIAGRAM_ISNUMVISUAL" val="0"/>
  <p:tag name="KSO_WM_UNIT_DIAGRAM_ISREFERUNIT" val="0"/>
</p:tagLst>
</file>

<file path=ppt/tags/tag17.xml><?xml version="1.0" encoding="utf-8"?>
<p:tagLst xmlns:p="http://schemas.openxmlformats.org/presentationml/2006/main">
  <p:tag name="KSO_WM_TEMPLATE_CATEGORY" val="custom"/>
  <p:tag name="KSO_WM_TEMPLATE_INDEX" val="20184573"/>
  <p:tag name="KSO_WM_TAG_VERSION" val="1.0"/>
  <p:tag name="KSO_WM_BEAUTIFY_FLAG" val="#wm#"/>
  <p:tag name="KSO_WM_UNIT_COMPATIBLE" val="0"/>
  <p:tag name="KSO_WM_UNIT_HIGHLIGHT" val="0"/>
  <p:tag name="KSO_WM_UNIT_ISCONTENTSTITLE" val="0"/>
  <p:tag name="KSO_WM_UNIT_VALUE" val="20"/>
  <p:tag name="KSO_WM_UNIT_LAYERLEVEL" val="1"/>
  <p:tag name="KSO_WM_UNIT_INDEX" val="1"/>
  <p:tag name="KSO_WM_UNIT_ID" val="custom20184573_3*a*1"/>
  <p:tag name="KSO_WM_UNIT_TYPE" val="a"/>
  <p:tag name="KSO_WM_UNIT_PRESET_TEXT" val="请在此输入您的标题"/>
  <p:tag name="KSO_WM_UNIT_NOCLEAR" val="0"/>
  <p:tag name="KSO_WM_UNIT_DIAGRAM_ISNUMVISUAL" val="0"/>
  <p:tag name="KSO_WM_UNIT_DIAGRAM_ISREFERUNIT" val="0"/>
</p:tagLst>
</file>

<file path=ppt/tags/tag18.xml><?xml version="1.0" encoding="utf-8"?>
<p:tagLst xmlns:p="http://schemas.openxmlformats.org/presentationml/2006/main">
  <p:tag name="KSO_WM_TEMPLATE_CATEGORY" val="custom"/>
  <p:tag name="KSO_WM_TEMPLATE_INDEX" val="20184573"/>
  <p:tag name="KSO_WM_TAG_VERSION" val="1.0"/>
  <p:tag name="KSO_WM_BEAUTIFY_FLAG" val="#wm#"/>
  <p:tag name="KSO_WM_UNIT_COMPATIBLE" val="0"/>
  <p:tag name="KSO_WM_UNIT_HIGHLIGHT" val="0"/>
  <p:tag name="KSO_WM_UNIT_ISCONTENTSTITLE" val="0"/>
  <p:tag name="KSO_WM_UNIT_VALUE" val="20"/>
  <p:tag name="KSO_WM_UNIT_LAYERLEVEL" val="1"/>
  <p:tag name="KSO_WM_UNIT_INDEX" val="1"/>
  <p:tag name="KSO_WM_UNIT_ID" val="custom20184573_3*a*1"/>
  <p:tag name="KSO_WM_UNIT_TYPE" val="a"/>
  <p:tag name="KSO_WM_UNIT_PRESET_TEXT" val="请在此输入您的标题"/>
  <p:tag name="KSO_WM_UNIT_NOCLEAR" val="0"/>
  <p:tag name="KSO_WM_UNIT_DIAGRAM_ISNUMVISUAL" val="0"/>
  <p:tag name="KSO_WM_UNIT_DIAGRAM_ISREFERUNIT" val="0"/>
</p:tagLst>
</file>

<file path=ppt/tags/tag19.xml><?xml version="1.0" encoding="utf-8"?>
<p:tagLst xmlns:p="http://schemas.openxmlformats.org/presentationml/2006/main">
  <p:tag name="KSO_WM_SLIDE_SIZE" val="855*465"/>
  <p:tag name="KSO_WM_SLIDE_POSITION" val="52*34"/>
  <p:tag name="KSO_WM_SLIDE_LAYOUT_CNT" val="1_2"/>
  <p:tag name="KSO_WM_SLIDE_LAYOUT" val="a_f"/>
  <p:tag name="KSO_WM_BEAUTIFY_FLAG" val="#wm#"/>
  <p:tag name="KSO_WM_SLIDE_TYPE" val="text"/>
  <p:tag name="KSO_WM_SLIDE_ITEM_CNT" val="0"/>
  <p:tag name="KSO_WM_SLIDE_INDEX" val="3"/>
  <p:tag name="KSO_WM_SLIDE_ID" val="custom20184573_3"/>
  <p:tag name="KSO_WM_TAG_VERSION" val="1.0"/>
  <p:tag name="KSO_WM_TEMPLATE_INDEX" val="20184573"/>
  <p:tag name="KSO_WM_TEMPLATE_CATEGORY" val="custom"/>
  <p:tag name="KSO_WM_TEMPLATE_SUBCATEGORY" val="0"/>
  <p:tag name="KSO_WM_SLIDE_SUBTYPE" val="pureTxt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TEMPLATE_CATEGORY" val="custom"/>
  <p:tag name="KSO_WM_TEMPLATE_INDEX" val="20184573"/>
  <p:tag name="KSO_WM_TAG_VERSION" val="1.0"/>
  <p:tag name="KSO_WM_TEMPLATE_THUMBS_INDEX" val="1、9、11、21"/>
  <p:tag name="KSO_WM_BEAUTIFY_FLAG" val="#wm#"/>
  <p:tag name="KSO_WM_TEMPLATE_SUBCATEGORY" val="0"/>
</p:tagLst>
</file>

<file path=ppt/tags/tag4.xml><?xml version="1.0" encoding="utf-8"?>
<p:tagLst xmlns:p="http://schemas.openxmlformats.org/presentationml/2006/main">
  <p:tag name="KSO_WM_TEMPLATE_CATEGORY" val="custom"/>
  <p:tag name="KSO_WM_TEMPLATE_INDEX" val="20184573"/>
  <p:tag name="KSO_WM_UNIT_TYPE" val="a"/>
  <p:tag name="KSO_WM_UNIT_INDEX" val="1"/>
  <p:tag name="KSO_WM_UNIT_ID" val="custom20184573_1*a*1"/>
  <p:tag name="KSO_WM_UNIT_LAYERLEVEL" val="1"/>
  <p:tag name="KSO_WM_UNIT_VALUE" val="13"/>
  <p:tag name="KSO_WM_UNIT_ISCONTENTSTITLE" val="0"/>
  <p:tag name="KSO_WM_UNIT_HIGHLIGHT" val="0"/>
  <p:tag name="KSO_WM_UNIT_COMPATIBLE" val="0"/>
  <p:tag name="KSO_WM_BEAUTIFY_FLAG" val="#wm#"/>
  <p:tag name="KSO_WM_TAG_VERSION" val="1.0"/>
  <p:tag name="KSO_WM_UNIT_PRESET_TEXT" val="低面简约红色商务通用"/>
  <p:tag name="KSO_WM_UNIT_NOCLEAR" val="0"/>
  <p:tag name="KSO_WM_UNIT_DIAGRAM_ISNUMVISUAL" val="0"/>
  <p:tag name="KSO_WM_UNIT_DIAGRAM_ISREFERUNIT" val="0"/>
</p:tagLst>
</file>

<file path=ppt/tags/tag5.xml><?xml version="1.0" encoding="utf-8"?>
<p:tagLst xmlns:p="http://schemas.openxmlformats.org/presentationml/2006/main">
  <p:tag name="KSO_WM_TEMPLATE_CATEGORY" val="custom"/>
  <p:tag name="KSO_WM_TEMPLATE_INDEX" val="20184573"/>
  <p:tag name="KSO_WM_UNIT_TYPE" val="b"/>
  <p:tag name="KSO_WM_UNIT_INDEX" val="1"/>
  <p:tag name="KSO_WM_UNIT_ID" val="custom20184573_1*b*1"/>
  <p:tag name="KSO_WM_UNIT_LAYERLEVEL" val="1"/>
  <p:tag name="KSO_WM_UNIT_VALUE" val="27"/>
  <p:tag name="KSO_WM_UNIT_ISCONTENTSTITLE" val="0"/>
  <p:tag name="KSO_WM_UNIT_HIGHLIGHT" val="0"/>
  <p:tag name="KSO_WM_UNIT_COMPATIBLE" val="0"/>
  <p:tag name="KSO_WM_BEAUTIFY_FLAG" val="#wm#"/>
  <p:tag name="KSO_WM_TAG_VERSION" val="1.0"/>
  <p:tag name="KSO_WM_UNIT_PRESET_TEXT" val="点击此处添加副标题"/>
  <p:tag name="KSO_WM_UNIT_NOCLEAR" val="0"/>
  <p:tag name="KSO_WM_UNIT_DIAGRAM_ISNUMVISUAL" val="0"/>
  <p:tag name="KSO_WM_UNIT_DIAGRAM_ISREFERUNIT" val="0"/>
</p:tagLst>
</file>

<file path=ppt/tags/tag6.xml><?xml version="1.0" encoding="utf-8"?>
<p:tagLst xmlns:p="http://schemas.openxmlformats.org/presentationml/2006/main">
  <p:tag name="KSO_WM_TEMPLATE_CATEGORY" val="custom"/>
  <p:tag name="KSO_WM_TEMPLATE_INDEX" val="20184573"/>
  <p:tag name="KSO_WM_TAG_VERSION" val="1.0"/>
  <p:tag name="KSO_WM_SLIDE_ID" val="custom20184573_1"/>
  <p:tag name="KSO_WM_SLIDE_INDEX" val="1"/>
  <p:tag name="KSO_WM_SLIDE_ITEM_CNT" val="0"/>
  <p:tag name="KSO_WM_SLIDE_LAYOUT" val="a_b"/>
  <p:tag name="KSO_WM_SLIDE_LAYOUT_CNT" val="1_1"/>
  <p:tag name="KSO_WM_SLIDE_TYPE" val="title"/>
  <p:tag name="KSO_WM_TEMPLATE_THUMBS_INDEX" val="1、9、11、21"/>
  <p:tag name="KSO_WM_BEAUTIFY_FLAG" val="#wm#"/>
  <p:tag name="KSO_WM_TEMPLATE_SUBCATEGORY" val="0"/>
  <p:tag name="KSO_WM_SLIDE_SUBTYPE" val="pureTxt"/>
</p:tagLst>
</file>

<file path=ppt/tags/tag7.xml><?xml version="1.0" encoding="utf-8"?>
<p:tagLst xmlns:p="http://schemas.openxmlformats.org/presentationml/2006/main">
  <p:tag name="KSO_WM_TEMPLATE_CATEGORY" val="custom"/>
  <p:tag name="KSO_WM_TEMPLATE_INDEX" val="20184573"/>
  <p:tag name="KSO_WM_TAG_VERSION" val="1.0"/>
  <p:tag name="KSO_WM_BEAUTIFY_FLAG" val="#wm#"/>
  <p:tag name="KSO_WM_UNIT_COMPATIBLE" val="0"/>
  <p:tag name="KSO_WM_UNIT_HIGHLIGHT" val="0"/>
  <p:tag name="KSO_WM_UNIT_ISCONTENTSTITLE" val="0"/>
  <p:tag name="KSO_WM_UNIT_VALUE" val="20"/>
  <p:tag name="KSO_WM_UNIT_LAYERLEVEL" val="1"/>
  <p:tag name="KSO_WM_UNIT_INDEX" val="1"/>
  <p:tag name="KSO_WM_UNIT_ID" val="custom20184573_3*a*1"/>
  <p:tag name="KSO_WM_UNIT_TYPE" val="a"/>
  <p:tag name="KSO_WM_UNIT_PRESET_TEXT" val="请在此输入您的标题"/>
  <p:tag name="KSO_WM_UNIT_NOCLEAR" val="0"/>
  <p:tag name="KSO_WM_UNIT_DIAGRAM_ISNUMVISUAL" val="0"/>
  <p:tag name="KSO_WM_UNIT_DIAGRAM_ISREFERUNIT" val="0"/>
</p:tagLst>
</file>

<file path=ppt/tags/tag8.xml><?xml version="1.0" encoding="utf-8"?>
<p:tagLst xmlns:p="http://schemas.openxmlformats.org/presentationml/2006/main">
  <p:tag name="KSO_WM_TEMPLATE_CATEGORY" val="custom"/>
  <p:tag name="KSO_WM_TEMPLATE_INDEX" val="20184573"/>
  <p:tag name="KSO_WM_TAG_VERSION" val="1.0"/>
  <p:tag name="KSO_WM_BEAUTIFY_FLAG" val="#wm#"/>
  <p:tag name="KSO_WM_UNIT_COMPATIBLE" val="0"/>
  <p:tag name="KSO_WM_UNIT_HIGHLIGHT" val="0"/>
  <p:tag name="KSO_WM_UNIT_VALUE" val="144"/>
  <p:tag name="KSO_WM_UNIT_LAYERLEVEL" val="1"/>
  <p:tag name="KSO_WM_UNIT_INDEX" val="1"/>
  <p:tag name="KSO_WM_UNIT_ID" val="custom20184573_3*f*1"/>
  <p:tag name="KSO_WM_UNIT_TYPE" val="f"/>
  <p:tag name="KSO_WM_UNIT_PRESET_TEXT" val="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"/>
  <p:tag name="KSO_WM_UNIT_NOCLEAR" val="0"/>
  <p:tag name="KSO_WM_UNIT_DIAGRAM_ISNUMVISUAL" val="0"/>
  <p:tag name="KSO_WM_UNIT_DIAGRAM_ISREFERUNIT" val="0"/>
</p:tagLst>
</file>

<file path=ppt/tags/tag9.xml><?xml version="1.0" encoding="utf-8"?>
<p:tagLst xmlns:p="http://schemas.openxmlformats.org/presentationml/2006/main">
  <p:tag name="KSO_WM_SLIDE_SIZE" val="855*465"/>
  <p:tag name="KSO_WM_SLIDE_POSITION" val="52*34"/>
  <p:tag name="KSO_WM_SLIDE_LAYOUT_CNT" val="1_2"/>
  <p:tag name="KSO_WM_SLIDE_LAYOUT" val="a_f"/>
  <p:tag name="KSO_WM_BEAUTIFY_FLAG" val="#wm#"/>
  <p:tag name="KSO_WM_SLIDE_TYPE" val="text"/>
  <p:tag name="KSO_WM_SLIDE_ITEM_CNT" val="0"/>
  <p:tag name="KSO_WM_SLIDE_INDEX" val="3"/>
  <p:tag name="KSO_WM_SLIDE_ID" val="custom20184573_3"/>
  <p:tag name="KSO_WM_TAG_VERSION" val="1.0"/>
  <p:tag name="KSO_WM_TEMPLATE_INDEX" val="20184573"/>
  <p:tag name="KSO_WM_TEMPLATE_CATEGORY" val="custom"/>
  <p:tag name="KSO_WM_TEMPLATE_SUBCATEGORY" val="0"/>
  <p:tag name="KSO_WM_SLIDE_SUBTYPE" val="pureTxt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3">
      <a:majorFont>
        <a:latin typeface="等线 Light"/>
        <a:ea typeface="汉仪菱心体简"/>
        <a:cs typeface=""/>
      </a:majorFont>
      <a:minorFont>
        <a:latin typeface="等线"/>
        <a:ea typeface="等线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1560</Words>
  <Application>WPS 演示</Application>
  <PresentationFormat/>
  <Paragraphs>42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21" baseType="lpstr">
      <vt:lpstr>Arial</vt:lpstr>
      <vt:lpstr>宋体</vt:lpstr>
      <vt:lpstr>Wingdings</vt:lpstr>
      <vt:lpstr>微软雅黑</vt:lpstr>
      <vt:lpstr>汉仪旗黑-85S</vt:lpstr>
      <vt:lpstr>黑体</vt:lpstr>
      <vt:lpstr>Calibri</vt:lpstr>
      <vt:lpstr>仿宋_GB2312</vt:lpstr>
      <vt:lpstr>Times New Roman</vt:lpstr>
      <vt:lpstr>Arial Unicode MS</vt:lpstr>
      <vt:lpstr>等线</vt:lpstr>
      <vt:lpstr>汉仪菱心体简</vt:lpstr>
      <vt:lpstr>Segoe Print</vt:lpstr>
      <vt:lpstr>等线 Light</vt:lpstr>
      <vt:lpstr>Office 主题​​</vt:lpstr>
      <vt:lpstr>白石镇2020年政府信息公开工作年度报告（图解）</vt:lpstr>
      <vt:lpstr>一、总体情况</vt:lpstr>
      <vt:lpstr>2020年全镇通过“幸福白石”微信公众号公开政府信息数为1260条； 通过政府信息公开网主动公开政府信息60条，其中政务动态类35条， 占58％，履职依据类5条，占0.08％，机构智能类3条，占0.05％， 领导信息4条，占0.06％。政策文件1条，0.16％，财政预算决算4条， 占0.06％。 </vt:lpstr>
      <vt:lpstr>三、政府回应解读情况</vt:lpstr>
      <vt:lpstr>六、政府信息公开的收费及减免情况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苑庄镇2018年政府信息公开工作年度报告（图解）</dc:title>
  <dc:creator/>
  <cp:lastModifiedBy>西瓜凉了半个夏</cp:lastModifiedBy>
  <cp:revision>16</cp:revision>
  <dcterms:created xsi:type="dcterms:W3CDTF">2019-08-02T02:26:00Z</dcterms:created>
  <dcterms:modified xsi:type="dcterms:W3CDTF">2021-05-28T01:30:37Z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2052-11.1.0.9021</vt:lpwstr>
  </property>
  <property fmtid="{D5CDD505-2E9C-101B-9397-08002B2CF9AE}" pid="3" name="ICV">
    <vt:lpwstr>37CAC4C4F81C4C60A2CB35FB3988D4B2</vt:lpwstr>
  </property>
</Properties>
</file>