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9.xml"/><Relationship Id="rId3" Type="http://schemas.openxmlformats.org/officeDocument/2006/relationships/image" Target="../media/image1.png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1.xml"/><Relationship Id="rId3" Type="http://schemas.openxmlformats.org/officeDocument/2006/relationships/image" Target="../media/image2.png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4.xml"/><Relationship Id="rId3" Type="http://schemas.openxmlformats.org/officeDocument/2006/relationships/image" Target="../media/image3.png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1866900"/>
            <a:ext cx="9799200" cy="2570400"/>
          </a:xfrm>
        </p:spPr>
        <p:txBody>
          <a:bodyPr>
            <a:normAutofit fontScale="90000"/>
          </a:bodyPr>
          <a:p>
            <a:r>
              <a:rPr lang="zh-CN" altLang="en-US" b="1"/>
              <a:t>寅寺镇人民政府</a:t>
            </a:r>
            <a:r>
              <a:rPr lang="en-US" altLang="zh-CN" b="1"/>
              <a:t>2025</a:t>
            </a:r>
            <a:r>
              <a:rPr lang="zh-CN" altLang="en-US" b="1"/>
              <a:t>年政府信息公开</a:t>
            </a:r>
            <a:br>
              <a:rPr lang="zh-CN" altLang="en-US" b="1"/>
            </a:br>
            <a:r>
              <a:rPr lang="zh-CN" altLang="en-US" b="1"/>
              <a:t>工作年度报告</a:t>
            </a:r>
            <a:endParaRPr lang="zh-CN" altLang="en-US" b="1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五、存在的主要问题及改进情况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2025</a:t>
            </a:r>
            <a:r>
              <a:rPr lang="zh-CN" altLang="en-US"/>
              <a:t>年，我镇政府信息公开工作稳步推进，在保障群众知情权、提升政务透明度方面取得阶段性成效，但对照新时代政务公开工作要求和群众期待，仍存在诸多短板：一是部分公开栏目内容深度与广度不足，群众关切领域覆盖有待提升；二是信息发布时效性与高效性有待提升，部分领域信息更新存在滞后现象</a:t>
            </a:r>
            <a:endParaRPr lang="zh-CN" altLang="en-US"/>
          </a:p>
          <a:p>
            <a:r>
              <a:rPr lang="zh-CN" altLang="en-US"/>
              <a:t>下一步，我镇将严格对标政务公开工作相关法规政策要求，聚焦问题短板，重点抓好以下工作：</a:t>
            </a:r>
            <a:endParaRPr lang="zh-CN" altLang="en-US"/>
          </a:p>
          <a:p>
            <a:r>
              <a:rPr lang="zh-CN" altLang="en-US"/>
              <a:t>一、深化栏目内容建设。针对现有公开栏目存在的内容薄弱问题，开展全面梳理排查，建立栏目内容优化清单。精准对接企业群众需求，补充完善民生服务、项目建设、政策解读等重点领域内容，确保各栏目精准覆盖群众需求，提供全面、实用、有价值的政务信息。</a:t>
            </a:r>
            <a:endParaRPr lang="zh-CN" altLang="en-US"/>
          </a:p>
          <a:p>
            <a:r>
              <a:rPr lang="zh-CN" altLang="en-US"/>
              <a:t>二、强化政务公开推进力度。一方面，加强政务公开政策宣传与业务培训，提升全体工作人员对政务公开工作重要性的认知与履职能力；另一方面，制定精细化政务公开工作实施方案，厘清各部门职责边界与工作任务，建立健全考核评价机制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六、其他需要报告的事项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p>
            <a:r>
              <a:rPr lang="zh-CN" altLang="en-US"/>
              <a:t>（一）依据《政府信息公开信息处理费管理办法》收取信息处理费的情况：</a:t>
            </a:r>
            <a:r>
              <a:rPr lang="en-US" altLang="zh-CN"/>
              <a:t>2025</a:t>
            </a:r>
            <a:r>
              <a:rPr lang="zh-CN" altLang="en-US"/>
              <a:t>年，我镇在本年度未向信息公开申请人收取任何费用。</a:t>
            </a:r>
            <a:endParaRPr lang="zh-CN" altLang="en-US"/>
          </a:p>
          <a:p>
            <a:r>
              <a:rPr lang="zh-CN" altLang="en-US"/>
              <a:t>（二）本行政机关落实上级年度政务公开工作要点情况：为贯彻落实上级决策部署，我镇聚焦政务公开核心任务，坚持任务分解精细化、责任落实具体化，坚决守住</a:t>
            </a:r>
            <a:r>
              <a:rPr lang="en-US" altLang="zh-CN"/>
              <a:t>“</a:t>
            </a:r>
            <a:r>
              <a:rPr lang="zh-CN" altLang="en-US"/>
              <a:t>应公开尽公开</a:t>
            </a:r>
            <a:r>
              <a:rPr lang="en-US" altLang="zh-CN"/>
              <a:t>”</a:t>
            </a:r>
            <a:r>
              <a:rPr lang="zh-CN" altLang="en-US"/>
              <a:t>底线。同时，以流程优化提质、以培训赋能增效，推动政务公开工作从</a:t>
            </a:r>
            <a:r>
              <a:rPr lang="en-US" altLang="zh-CN"/>
              <a:t>“</a:t>
            </a:r>
            <a:r>
              <a:rPr lang="zh-CN" altLang="en-US"/>
              <a:t>全覆盖</a:t>
            </a:r>
            <a:r>
              <a:rPr lang="en-US" altLang="zh-CN"/>
              <a:t>”</a:t>
            </a:r>
            <a:r>
              <a:rPr lang="zh-CN" altLang="en-US"/>
              <a:t>向</a:t>
            </a:r>
            <a:r>
              <a:rPr lang="en-US" altLang="zh-CN"/>
              <a:t>“</a:t>
            </a:r>
            <a:r>
              <a:rPr lang="zh-CN" altLang="en-US"/>
              <a:t>高质量</a:t>
            </a:r>
            <a:r>
              <a:rPr lang="en-US" altLang="zh-CN"/>
              <a:t>”</a:t>
            </a:r>
            <a:r>
              <a:rPr lang="zh-CN" altLang="en-US"/>
              <a:t>进阶。</a:t>
            </a:r>
            <a:endParaRPr lang="zh-CN" altLang="en-US"/>
          </a:p>
          <a:p>
            <a:r>
              <a:rPr lang="zh-CN" altLang="en-US"/>
              <a:t>（三）本行政机关人大代表建议和政协提案办理结果公开情况：</a:t>
            </a:r>
            <a:r>
              <a:rPr lang="en-US" altLang="zh-CN"/>
              <a:t>2025</a:t>
            </a:r>
            <a:r>
              <a:rPr lang="zh-CN" altLang="en-US"/>
              <a:t>年未承办人大代表建议和政协委员提案。</a:t>
            </a:r>
            <a:endParaRPr lang="zh-CN" altLang="en-US"/>
          </a:p>
          <a:p>
            <a:r>
              <a:rPr lang="zh-CN" altLang="en-US"/>
              <a:t>（四）本行政机关年度政务公开工作创新情况：寅寺镇始终锚定便民利民惠民的工作导向，聚力构建线上线下联动、多维渠道协同的信息公开新格局，持续提升政务公开的针对性和实效性。线上方面，以镇政府门户网站为核心阵地，统筹用好新媒体平台，常态化开展工作动态发布、政策深度解读、便民信息推送等工作，既全面展示我镇发展成果，又精准传递惠民利企政策，让群众足不出户就能获取权威资讯。线下方面，聚焦政务服务</a:t>
            </a:r>
            <a:r>
              <a:rPr lang="en-US" altLang="zh-CN"/>
              <a:t>“</a:t>
            </a:r>
            <a:r>
              <a:rPr lang="zh-CN" altLang="en-US"/>
              <a:t>最后一公里</a:t>
            </a:r>
            <a:r>
              <a:rPr lang="en-US" altLang="zh-CN"/>
              <a:t>”</a:t>
            </a:r>
            <a:r>
              <a:rPr lang="zh-CN" altLang="en-US"/>
              <a:t>，在镇政务服务大厅设立政策咨询专窗，选派业务骨干担任专职讲解员，针对社保医保、惠农补贴、行政审批等群众高频关注的便民事项，提供</a:t>
            </a:r>
            <a:r>
              <a:rPr lang="en-US" altLang="zh-CN"/>
              <a:t>“</a:t>
            </a:r>
            <a:r>
              <a:rPr lang="zh-CN" altLang="en-US"/>
              <a:t>一对一</a:t>
            </a:r>
            <a:r>
              <a:rPr lang="en-US" altLang="zh-CN"/>
              <a:t>”</a:t>
            </a:r>
            <a:r>
              <a:rPr lang="zh-CN" altLang="en-US"/>
              <a:t>精准答疑和全程指引服务。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400" y="888420"/>
            <a:ext cx="10969200" cy="4759200"/>
          </a:xfrm>
        </p:spPr>
        <p:txBody>
          <a:bodyPr/>
          <a:p>
            <a:r>
              <a:rPr lang="zh-CN" altLang="en-US" sz="2000" b="1"/>
              <a:t>本报告由寅寺镇人民政府按照《中华人民共和国政府信息公开条例》（以下简称《条例》）和《中华人民共和国政府信息公开工作年度报告格式》（国办公开办函〔</a:t>
            </a:r>
            <a:r>
              <a:rPr lang="en-US" altLang="zh-CN" sz="2000" b="1"/>
              <a:t>2021</a:t>
            </a:r>
            <a:r>
              <a:rPr lang="zh-CN" altLang="en-US" sz="2000" b="1"/>
              <a:t>〕</a:t>
            </a:r>
            <a:r>
              <a:rPr lang="en-US" altLang="zh-CN" sz="2000" b="1"/>
              <a:t>30</a:t>
            </a:r>
            <a:r>
              <a:rPr lang="zh-CN" altLang="en-US" sz="2000" b="1"/>
              <a:t>号）要求编制。</a:t>
            </a:r>
            <a:endParaRPr lang="zh-CN" altLang="en-US" sz="2000" b="1"/>
          </a:p>
          <a:p>
            <a:r>
              <a:rPr lang="zh-CN" altLang="en-US" sz="2000" b="1"/>
              <a:t>本报告内容包括总体情况、主动公开政府信息情况、收到和处理政府信息公开申请情况、政府信息公开行政复议和行政诉讼情况、存在的主要问题及改进情况、其他需要报告的事项等六部分内容。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lang="zh-CN" altLang="en-US" sz="2000" b="1"/>
          </a:p>
          <a:p>
            <a:r>
              <a:rPr lang="zh-CN" altLang="en-US" sz="2000" b="1"/>
              <a:t>本报告所列数据的统计期限自</a:t>
            </a:r>
            <a:r>
              <a:rPr lang="en-US" altLang="zh-CN" sz="2000" b="1"/>
              <a:t>2025</a:t>
            </a:r>
            <a:r>
              <a:rPr lang="zh-CN" altLang="en-US" sz="2000" b="1"/>
              <a:t>年</a:t>
            </a:r>
            <a:r>
              <a:rPr lang="en-US" altLang="zh-CN" sz="2000" b="1"/>
              <a:t>1</a:t>
            </a:r>
            <a:r>
              <a:rPr lang="zh-CN" altLang="en-US" sz="2000" b="1"/>
              <a:t>月</a:t>
            </a:r>
            <a:r>
              <a:rPr lang="en-US" altLang="zh-CN" sz="2000" b="1"/>
              <a:t>1</a:t>
            </a:r>
            <a:r>
              <a:rPr lang="zh-CN" altLang="en-US" sz="2000" b="1"/>
              <a:t>日起至</a:t>
            </a:r>
            <a:r>
              <a:rPr lang="en-US" altLang="zh-CN" sz="2000" b="1"/>
              <a:t>2025</a:t>
            </a:r>
            <a:r>
              <a:rPr lang="zh-CN" altLang="en-US" sz="2000" b="1"/>
              <a:t>年</a:t>
            </a:r>
            <a:r>
              <a:rPr lang="en-US" altLang="zh-CN" sz="2000" b="1"/>
              <a:t>12</a:t>
            </a:r>
            <a:r>
              <a:rPr lang="zh-CN" altLang="en-US" sz="2000" b="1"/>
              <a:t>月</a:t>
            </a:r>
            <a:r>
              <a:rPr lang="en-US" altLang="zh-CN" sz="2000" b="1"/>
              <a:t>31</a:t>
            </a:r>
            <a:r>
              <a:rPr lang="zh-CN" altLang="en-US" sz="2000" b="1"/>
              <a:t>日止。本报告电子版可在</a:t>
            </a:r>
            <a:r>
              <a:rPr lang="en-US" altLang="zh-CN" sz="2000" b="1"/>
              <a:t>“</a:t>
            </a:r>
            <a:r>
              <a:rPr lang="zh-CN" altLang="en-US" sz="2000" b="1"/>
              <a:t>中国</a:t>
            </a:r>
            <a:r>
              <a:rPr lang="en-US" altLang="zh-CN" sz="2000" b="1"/>
              <a:t>·</a:t>
            </a:r>
            <a:r>
              <a:rPr lang="zh-CN" altLang="en-US" sz="2000" b="1"/>
              <a:t>汶上</a:t>
            </a:r>
            <a:r>
              <a:rPr lang="en-US" altLang="zh-CN" sz="2000" b="1"/>
              <a:t>”</a:t>
            </a:r>
            <a:r>
              <a:rPr lang="zh-CN" altLang="en-US" sz="2000" b="1"/>
              <a:t>政府门户网站（</a:t>
            </a:r>
            <a:r>
              <a:rPr lang="en-US" altLang="zh-CN" sz="2000" b="1"/>
              <a:t>http://www.wenshang.gov.cn/</a:t>
            </a:r>
            <a:r>
              <a:rPr lang="zh-CN" altLang="en-US" sz="2000" b="1"/>
              <a:t>）查阅或下载。如对本报告有疑问，请与寅寺镇人民政府联系（地址：汶上县寅寺镇南郭线</a:t>
            </a:r>
            <a:r>
              <a:rPr lang="en-US" altLang="zh-CN" sz="2000" b="1"/>
              <a:t>412</a:t>
            </a:r>
            <a:r>
              <a:rPr lang="zh-CN" altLang="en-US" sz="2000" b="1"/>
              <a:t>号，联系电话：</a:t>
            </a:r>
            <a:r>
              <a:rPr lang="en-US" altLang="zh-CN" sz="2000" b="1"/>
              <a:t>0537-7014101</a:t>
            </a:r>
            <a:r>
              <a:rPr lang="zh-CN" altLang="en-US" sz="2000" b="1"/>
              <a:t>）。</a:t>
            </a:r>
            <a:endParaRPr lang="zh-CN" altLang="en-US" sz="2000" b="1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一、总体情况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（一）主动公开情况</a:t>
            </a:r>
            <a:endParaRPr lang="zh-CN" altLang="en-US"/>
          </a:p>
          <a:p>
            <a:r>
              <a:rPr lang="en-US" altLang="zh-CN"/>
              <a:t>2025</a:t>
            </a:r>
            <a:r>
              <a:rPr lang="zh-CN" altLang="en-US"/>
              <a:t>年，我镇结合镇域实际，进一步健全完善政务信息公开制度体系，积极回应群众关切。全年通过政府网站主动公开信息共</a:t>
            </a:r>
            <a:r>
              <a:rPr lang="en-US" altLang="zh-CN"/>
              <a:t>22</a:t>
            </a:r>
            <a:r>
              <a:rPr lang="zh-CN" altLang="en-US"/>
              <a:t>条；</a:t>
            </a:r>
            <a:r>
              <a:rPr lang="en-US" altLang="zh-CN"/>
              <a:t>2025</a:t>
            </a:r>
            <a:r>
              <a:rPr lang="zh-CN" altLang="en-US"/>
              <a:t>年以来在市级以上媒体发表稿件</a:t>
            </a:r>
            <a:r>
              <a:rPr lang="en-US" altLang="zh-CN"/>
              <a:t>485</a:t>
            </a:r>
            <a:r>
              <a:rPr lang="zh-CN" altLang="en-US"/>
              <a:t>篇</a:t>
            </a:r>
            <a:r>
              <a:rPr lang="en-US" altLang="zh-CN"/>
              <a:t>(</a:t>
            </a:r>
            <a:r>
              <a:rPr lang="zh-CN" altLang="en-US"/>
              <a:t>条</a:t>
            </a:r>
            <a:r>
              <a:rPr lang="en-US" altLang="zh-CN"/>
              <a:t>)</a:t>
            </a:r>
            <a:r>
              <a:rPr lang="zh-CN" altLang="en-US"/>
              <a:t>，其中央级融媒体</a:t>
            </a:r>
            <a:r>
              <a:rPr lang="en-US" altLang="zh-CN"/>
              <a:t>15</a:t>
            </a:r>
            <a:r>
              <a:rPr lang="zh-CN" altLang="en-US"/>
              <a:t>篇、省级纸媒</a:t>
            </a:r>
            <a:r>
              <a:rPr lang="en-US" altLang="zh-CN"/>
              <a:t>48</a:t>
            </a:r>
            <a:r>
              <a:rPr lang="zh-CN" altLang="en-US"/>
              <a:t>篇、省级融媒体</a:t>
            </a:r>
            <a:r>
              <a:rPr lang="en-US" altLang="zh-CN"/>
              <a:t>389</a:t>
            </a:r>
            <a:r>
              <a:rPr lang="zh-CN" altLang="en-US"/>
              <a:t>篇，全面提升了寅寺镇对外形象和影响力。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1073742850" name="图片 1073742849" descr="bcff628f-0791-4ca0-a946-9546cae1936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395" y="3429000"/>
            <a:ext cx="2467610" cy="241363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（二）依申请公开情况</a:t>
            </a:r>
            <a:endParaRPr lang="zh-CN" altLang="en-US"/>
          </a:p>
          <a:p>
            <a:r>
              <a:rPr lang="en-US" altLang="zh-CN"/>
              <a:t>2025</a:t>
            </a:r>
            <a:r>
              <a:rPr lang="zh-CN" altLang="en-US"/>
              <a:t>年，全镇未收到依申请公开事项，下一步，寅寺镇人民政府将持续完善依申请公开工作机制，明确工作人员岗位职责，严格按照法定程序做好受理、答复等各环节工作。</a:t>
            </a:r>
            <a:endParaRPr lang="zh-CN" altLang="en-US"/>
          </a:p>
          <a:p>
            <a:r>
              <a:rPr lang="zh-CN" altLang="en-US"/>
              <a:t>（三）政府信息管理情况</a:t>
            </a:r>
            <a:endParaRPr lang="zh-CN" altLang="en-US"/>
          </a:p>
          <a:p>
            <a:r>
              <a:rPr lang="zh-CN" altLang="en-US"/>
              <a:t>寅寺镇严格实施政府信息发布审核机制，专门配备专职人员统筹负责信息平台的日常运营与管理工作。在信息发布的全链条流程中，严格遵循《中华人民共和国政府信息公开条例》及相关法律法规要求，扎实细致地开展政府信息公开前的保密审查工作。与此同时，我镇聚焦政务公开内容提质增效，常态化组织开展政务公开业务培训，持续提升工作人员的专业能力与业务水平，保障公开信息能够及时更新、精准无误，全力确保发布信息的全面性、真实性与时效性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p>
            <a:r>
              <a:rPr lang="zh-CN" altLang="en-US"/>
              <a:t>（四）政府信息公开平台建设情况</a:t>
            </a:r>
            <a:endParaRPr lang="zh-CN" altLang="en-US"/>
          </a:p>
          <a:p>
            <a:r>
              <a:rPr lang="zh-CN" altLang="en-US"/>
              <a:t>我镇以政府网站为主要载体，开展对外信息公开与宣传工作，重点公开惠民政策、养老服务、社会救助、医疗卫生等与基层群众切身利益相关的信息，并及时补充完善相关内容。安排专人负责信息编辑工作，所有公开信息均须经过严格的审核、修改流程，经审核合格并确认合法合规后，方可发布。同时，在寅寺镇为民服务中心设立政务公开专区，配备政务便民自助查询窗口，大幅提升了群众查询信息的便捷性，有效畅通了信息获取渠道。</a:t>
            </a:r>
            <a:endParaRPr lang="zh-CN" altLang="en-US"/>
          </a:p>
          <a:p>
            <a:r>
              <a:rPr lang="zh-CN" altLang="en-US"/>
              <a:t>（五）监督保障情况</a:t>
            </a:r>
            <a:endParaRPr lang="zh-CN" altLang="en-US"/>
          </a:p>
          <a:p>
            <a:r>
              <a:rPr lang="zh-CN" altLang="en-US"/>
              <a:t>寅寺镇人民政府严格遵照《中华人民共和国政府信息公开条例》要求，全面推进各项规定落地执行。通过进一步厘清职责边界、压实工作责任，细化公开清单与范围，切实为公众查询、获取政务信息搭建便捷通道。我镇政务信息公开工作办公室设于党政办公室，目前配备专职工作人员</a:t>
            </a:r>
            <a:r>
              <a:rPr lang="en-US" altLang="zh-CN"/>
              <a:t>1</a:t>
            </a:r>
            <a:r>
              <a:rPr lang="zh-CN" altLang="en-US"/>
              <a:t>名、辅助人员</a:t>
            </a:r>
            <a:r>
              <a:rPr lang="en-US" altLang="zh-CN"/>
              <a:t>3</a:t>
            </a:r>
            <a:r>
              <a:rPr lang="zh-CN" altLang="en-US"/>
              <a:t>名，常态化推进日常政务信息的整合归集、梳理甄别与分类归档工作。工作中始终坚守</a:t>
            </a:r>
            <a:r>
              <a:rPr lang="en-US" altLang="zh-CN"/>
              <a:t>“</a:t>
            </a:r>
            <a:r>
              <a:rPr lang="zh-CN" altLang="en-US"/>
              <a:t>应公开尽公开</a:t>
            </a:r>
            <a:r>
              <a:rPr lang="en-US" altLang="zh-CN"/>
              <a:t>”</a:t>
            </a:r>
            <a:r>
              <a:rPr lang="zh-CN" altLang="en-US"/>
              <a:t>核心原则，锚定便民惠民工作导向，全力保障职责范围内主动公开政府信息的全面性、及时性、准确性与规范性。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二、主动公开政府信息情况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678305" y="1717357"/>
            <a:ext cx="5080000" cy="469265"/>
          </a:xfrm>
          <a:prstGeom prst="rect">
            <a:avLst/>
          </a:prstGeom>
        </p:spPr>
        <p:txBody>
          <a:bodyPr>
            <a:spAutoFit/>
          </a:bodyPr>
          <a:p>
            <a:pPr marL="0" indent="0" algn="ctr" defTabSz="266700">
              <a:lnSpc>
                <a:spcPts val="295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500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</a:rPr>
              <a:t>主动公开政府信息情况统计表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/>
        </p:nvGraphicFramePr>
        <p:xfrm>
          <a:off x="1678305" y="2186622"/>
          <a:ext cx="5603240" cy="3529330"/>
        </p:xfrm>
        <a:graphic>
          <a:graphicData uri="http://schemas.openxmlformats.org/drawingml/2006/table">
            <a:tbl>
              <a:tblPr/>
              <a:tblGrid>
                <a:gridCol w="1400810"/>
                <a:gridCol w="1400810"/>
                <a:gridCol w="1400810"/>
                <a:gridCol w="1400810"/>
              </a:tblGrid>
              <a:tr h="252095">
                <a:tc gridSpan="4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第二十条第（一）项</a:t>
                      </a:r>
                      <a:endParaRPr lang="zh-CN" sz="1200" b="1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信息内容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本年制发件数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本年废止件数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现行有效件数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规章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行政规范性文件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095">
                <a:tc gridSpan="4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第二十条第（五）项</a:t>
                      </a:r>
                      <a:endParaRPr lang="zh-CN" sz="1200" b="1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信息内容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本年处理决定数量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行政许可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186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 gridSpan="4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第二十条第（六）项</a:t>
                      </a:r>
                      <a:endParaRPr lang="zh-CN" sz="1200" b="1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信息内容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本年处理决定数量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行政处罚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行政强制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 gridSpan="4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第二十条第（八）项</a:t>
                      </a:r>
                      <a:endParaRPr lang="zh-CN" sz="1200" b="1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信息内容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本年收费金额（单位：万元）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p>
                      <a:pPr marL="0" indent="0" algn="l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行政事业性收费</a:t>
                      </a:r>
                      <a:endParaRPr 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rgbClr val="00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</a:rPr>
                        <a:t>0</a:t>
                      </a:r>
                      <a:endParaRPr lang="en-US" altLang="zh-CN" sz="1200" b="1">
                        <a:solidFill>
                          <a:srgbClr val="000000"/>
                        </a:solidFill>
                        <a:latin typeface="仿宋_GB2312" panose="02010609030101010101" charset="-122"/>
                        <a:ea typeface="仿宋_GB2312" panose="0201060903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三、收到和处理政府信息公开申请情况</a:t>
            </a:r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35050" y="1490345"/>
            <a:ext cx="6340475" cy="47593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08330" y="1436370"/>
            <a:ext cx="6729730" cy="47593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四、政府信息公开行政复议、行政诉讼情况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1475740" y="1839595"/>
          <a:ext cx="8854440" cy="3088005"/>
        </p:xfrm>
        <a:graphic>
          <a:graphicData uri="http://schemas.openxmlformats.org/drawingml/2006/table">
            <a:tbl>
              <a:tblPr/>
              <a:tblGrid>
                <a:gridCol w="617855"/>
                <a:gridCol w="624840"/>
                <a:gridCol w="602615"/>
                <a:gridCol w="593725"/>
                <a:gridCol w="463550"/>
                <a:gridCol w="652780"/>
                <a:gridCol w="651510"/>
                <a:gridCol w="653415"/>
                <a:gridCol w="639445"/>
                <a:gridCol w="427990"/>
                <a:gridCol w="653415"/>
                <a:gridCol w="653415"/>
                <a:gridCol w="653415"/>
                <a:gridCol w="556895"/>
                <a:gridCol w="409575"/>
              </a:tblGrid>
              <a:tr h="281305">
                <a:tc gridSpan="5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行政复议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行政诉讼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25220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结果维持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纠正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其他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尚未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审结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总计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未经复议直接起诉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复议后起诉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25220">
                <a:tc>
                  <a:txBody>
                    <a:bodyPr/>
                    <a:p>
                      <a:pPr marL="0" indent="0" algn="just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 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 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 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 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just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 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维持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纠正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其他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尚未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审结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总计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维持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纠正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其他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结果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尚未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审结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总计</a:t>
                      </a:r>
                      <a:endParaRPr 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6260"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100" b="1">
                          <a:latin typeface="黑体" panose="02010609060101010101" charset="-122"/>
                          <a:ea typeface="黑体" panose="02010609060101010101" charset="-122"/>
                        </a:rPr>
                        <a:t>0</a:t>
                      </a:r>
                      <a:endParaRPr lang="en-US" altLang="zh-CN" sz="1100" b="1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2767</Words>
  <Application>WPS 演示</Application>
  <PresentationFormat>宽屏</PresentationFormat>
  <Paragraphs>287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黑体</vt:lpstr>
      <vt:lpstr>仿宋_GB2312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豆豆คิดถึง</cp:lastModifiedBy>
  <cp:revision>157</cp:revision>
  <dcterms:created xsi:type="dcterms:W3CDTF">2019-06-19T02:08:00Z</dcterms:created>
  <dcterms:modified xsi:type="dcterms:W3CDTF">2026-01-27T01:30:40Z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977BAF0A7B0D479EB07C5A2FA26D8C9D_11</vt:lpwstr>
  </property>
</Properties>
</file>