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36" r:id="rId5"/>
    <p:sldId id="292" r:id="rId6"/>
    <p:sldId id="258" r:id="rId7"/>
    <p:sldId id="352" r:id="rId8"/>
    <p:sldId id="322" r:id="rId9"/>
    <p:sldId id="284" r:id="rId10"/>
    <p:sldId id="363" r:id="rId11"/>
    <p:sldId id="366" r:id="rId12"/>
    <p:sldId id="369" r:id="rId13"/>
    <p:sldId id="285" r:id="rId14"/>
    <p:sldId id="335" r:id="rId15"/>
    <p:sldId id="259" r:id="rId16"/>
    <p:sldId id="260" r:id="rId17"/>
    <p:sldId id="261" r:id="rId18"/>
    <p:sldId id="291" r:id="rId19"/>
    <p:sldId id="295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2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3D0D7-5458-4526-B9A8-38BBB0FC0978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47A0BA1-3779-4887-907C-4EEFE3BB54DC}" type="pres">
      <dgm:prSet presAssocID="{9AC3D0D7-5458-4526-B9A8-38BBB0FC09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E95380-9DE1-43B5-9CDF-73EFA7A43272}" type="presOf" srcId="{9AC3D0D7-5458-4526-B9A8-38BBB0FC0978}" destId="{B47A0BA1-3779-4887-907C-4EEFE3BB54D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0069F-5FB0-4075-A2A7-07247A957850}" type="doc">
      <dgm:prSet loTypeId="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BB8D8A8E-6810-46FF-BE9E-B4CAC0D7DAA0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solidFill>
                <a:srgbClr val="FF0000"/>
              </a:solidFill>
              <a:sym typeface="+mn-lt"/>
            </a:rPr>
            <a:t>2</a:t>
          </a:r>
          <a:r>
            <a:rPr sz="2800">
              <a:solidFill>
                <a:srgbClr val="FF0000"/>
              </a:solidFill>
              <a:sym typeface="+mn-lt"/>
            </a:rPr>
            <a:t>0</a:t>
          </a:r>
          <a:r>
            <a:rPr lang="en-US" altLang="zh-CN" sz="2800" b="1" dirty="0" smtClean="0">
              <a:solidFill>
                <a:srgbClr val="FF0000"/>
              </a:solidFill>
              <a:cs typeface="+mn-ea"/>
              <a:sym typeface="+mn-lt"/>
            </a:rPr>
            <a:t>19</a:t>
          </a:r>
          <a:r>
            <a:rPr lang="zh-CN" altLang="en-US" sz="2800" b="1" dirty="0" smtClean="0">
              <a:solidFill>
                <a:srgbClr val="FF0000"/>
              </a:solidFill>
              <a:cs typeface="+mn-ea"/>
              <a:sym typeface="+mn-lt"/>
            </a:rPr>
            <a:t>年</a:t>
          </a:r>
          <a:r>
            <a:rPr sz="2800">
              <a:solidFill>
                <a:srgbClr val="FF0000"/>
              </a:solidFill>
              <a:sym typeface="+mn-lt"/>
            </a:rPr>
            <a:t>存</a:t>
          </a:r>
          <a:r>
            <a:rPr lang="zh-CN" altLang="en-US" sz="2800" b="1" dirty="0" smtClean="0">
              <a:solidFill>
                <a:srgbClr val="FF0000"/>
              </a:solidFill>
              <a:cs typeface="+mn-ea"/>
              <a:sym typeface="+mn-lt"/>
            </a:rPr>
            <a:t>在的问题和改进措施</a:t>
          </a:r>
          <a:r>
            <a:rPr lang="zh-CN" altLang="en-US" sz="2800" b="1" dirty="0" smtClean="0">
              <a:solidFill>
                <a:srgbClr val="FF0000"/>
              </a:solidFill>
              <a:cs typeface="+mn-ea"/>
              <a:sym typeface="+mn-lt"/>
            </a:rPr>
            <a:t/>
          </a:r>
          <a:endParaRPr lang="zh-CN" altLang="en-US" sz="2800" b="1" dirty="0" smtClean="0">
            <a:solidFill>
              <a:srgbClr val="FF0000"/>
            </a:solidFill>
            <a:cs typeface="+mn-ea"/>
            <a:sym typeface="+mn-lt"/>
          </a:endParaRPr>
        </a:p>
      </dgm:t>
    </dgm:pt>
    <dgm:pt modelId="{497C3E62-EEB1-43A3-BFE7-99CE07B35316}" cxnId="{21AD5237-CBA6-439C-BCC9-7CBE3E8854DA}" type="parTrans">
      <dgm:prSet/>
      <dgm:spPr/>
      <dgm:t>
        <a:bodyPr/>
        <a:lstStyle/>
        <a:p>
          <a:endParaRPr lang="zh-CN" altLang="en-US"/>
        </a:p>
      </dgm:t>
    </dgm:pt>
    <dgm:pt modelId="{041C338A-A436-479A-B52D-9941DE14A8FF}" cxnId="{21AD5237-CBA6-439C-BCC9-7CBE3E8854DA}" type="sibTrans">
      <dgm:prSet/>
      <dgm:spPr/>
      <dgm:t>
        <a:bodyPr/>
        <a:lstStyle/>
        <a:p>
          <a:endParaRPr lang="zh-CN" altLang="en-US"/>
        </a:p>
      </dgm:t>
    </dgm:pt>
    <dgm:pt modelId="{C1F6EFCE-7920-4A70-8D27-3A9D749FA2B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dirty="0" smtClean="0"/>
            <a:t>        为切实整改2019年度自查发现的问题，进一步深化政府信息公开工作，我局采取以下改进措施：一是按照《条例》规定，加强对公众关注度高的政府信息的梳理，进一步充实公开内容；二是进一步完善政府信息分类工作，完善网站布局，方便公众获取政府信息；三是积极落实信息公开工作制度，确保政府信息公开工作制度化、规范化推进。当前工作取得一定成效，获得了服务对象的一致好评。</a:t>
          </a:r>
          <a:r>
            <a:rPr lang="en-US" altLang="zh-CN" dirty="0" smtClean="0"/>
            <a:t/>
          </a:r>
          <a:endParaRPr lang="en-US" altLang="zh-CN" dirty="0" smtClean="0"/>
        </a:p>
      </dgm:t>
    </dgm:pt>
    <dgm:pt modelId="{A921C7E8-DB6E-4BA6-B29D-69C0C7BBACE3}" cxnId="{4059FBF0-ECB4-45D0-AD00-98C233478FD3}" type="parTrans">
      <dgm:prSet/>
      <dgm:spPr/>
      <dgm:t>
        <a:bodyPr/>
        <a:lstStyle/>
        <a:p>
          <a:endParaRPr lang="zh-CN" altLang="en-US"/>
        </a:p>
      </dgm:t>
    </dgm:pt>
    <dgm:pt modelId="{39108328-D452-4087-8904-7F99A043E97A}" cxnId="{4059FBF0-ECB4-45D0-AD00-98C233478FD3}" type="sibTrans">
      <dgm:prSet/>
      <dgm:spPr/>
      <dgm:t>
        <a:bodyPr/>
        <a:lstStyle/>
        <a:p>
          <a:endParaRPr lang="zh-CN" altLang="en-US"/>
        </a:p>
      </dgm:t>
    </dgm:pt>
    <dgm:pt modelId="{949854D3-8B96-46E2-9F7F-A034384D00C4}" type="pres">
      <dgm:prSet presAssocID="{6210069F-5FB0-4075-A2A7-07247A9578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F1254D-52C5-4DC1-8951-E7FC4B8B57AC}" type="pres">
      <dgm:prSet presAssocID="{BB8D8A8E-6810-46FF-BE9E-B4CAC0D7DAA0}" presName="composite" presStyleCnt="0"/>
      <dgm:spPr/>
    </dgm:pt>
    <dgm:pt modelId="{46AB1056-9DC3-4059-B1DE-3837C4E0821A}" type="pres">
      <dgm:prSet presAssocID="{BB8D8A8E-6810-46FF-BE9E-B4CAC0D7DAA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4D4302-C29A-4B4E-9EFA-A6A920A8DE21}" type="pres">
      <dgm:prSet presAssocID="{BB8D8A8E-6810-46FF-BE9E-B4CAC0D7DAA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1AD5237-CBA6-439C-BCC9-7CBE3E8854DA}" srcId="{6210069F-5FB0-4075-A2A7-07247A957850}" destId="{BB8D8A8E-6810-46FF-BE9E-B4CAC0D7DAA0}" srcOrd="0" destOrd="0" parTransId="{497C3E62-EEB1-43A3-BFE7-99CE07B35316}" sibTransId="{041C338A-A436-479A-B52D-9941DE14A8FF}"/>
    <dgm:cxn modelId="{4059FBF0-ECB4-45D0-AD00-98C233478FD3}" srcId="{BB8D8A8E-6810-46FF-BE9E-B4CAC0D7DAA0}" destId="{C1F6EFCE-7920-4A70-8D27-3A9D749FA2BD}" srcOrd="0" destOrd="0" parTransId="{A921C7E8-DB6E-4BA6-B29D-69C0C7BBACE3}" sibTransId="{39108328-D452-4087-8904-7F99A043E97A}"/>
    <dgm:cxn modelId="{AFE1A2AF-A5B1-4456-B2EA-8BE71ECED6CC}" type="presOf" srcId="{6210069F-5FB0-4075-A2A7-07247A957850}" destId="{949854D3-8B96-46E2-9F7F-A034384D00C4}" srcOrd="0" destOrd="0" presId="urn:microsoft.com/office/officeart/2005/8/layout/chevron2"/>
    <dgm:cxn modelId="{211ADB40-F9A1-4AE8-AAF9-A515FEA8F157}" type="presParOf" srcId="{949854D3-8B96-46E2-9F7F-A034384D00C4}" destId="{16F1254D-52C5-4DC1-8951-E7FC4B8B57AC}" srcOrd="0" destOrd="0" presId="urn:microsoft.com/office/officeart/2005/8/layout/chevron2"/>
    <dgm:cxn modelId="{535ED7CE-2469-4B02-8106-499A974DD1A0}" type="presParOf" srcId="{16F1254D-52C5-4DC1-8951-E7FC4B8B57AC}" destId="{46AB1056-9DC3-4059-B1DE-3837C4E0821A}" srcOrd="0" destOrd="0" presId="urn:microsoft.com/office/officeart/2005/8/layout/chevron2"/>
    <dgm:cxn modelId="{9C667C53-40C1-401C-85F3-71FA4EE78AEF}" type="presOf" srcId="{BB8D8A8E-6810-46FF-BE9E-B4CAC0D7DAA0}" destId="{46AB1056-9DC3-4059-B1DE-3837C4E0821A}" srcOrd="0" destOrd="0" presId="urn:microsoft.com/office/officeart/2005/8/layout/chevron2"/>
    <dgm:cxn modelId="{EE669514-AD32-44F8-88B1-73C1913A3EC8}" type="presParOf" srcId="{16F1254D-52C5-4DC1-8951-E7FC4B8B57AC}" destId="{AC4D4302-C29A-4B4E-9EFA-A6A920A8DE21}" srcOrd="1" destOrd="0" presId="urn:microsoft.com/office/officeart/2005/8/layout/chevron2"/>
    <dgm:cxn modelId="{F4FBAC34-B826-4E26-B70E-4F28A0140E9F}" type="presOf" srcId="{C1F6EFCE-7920-4A70-8D27-3A9D749FA2BD}" destId="{AC4D4302-C29A-4B4E-9EFA-A6A920A8DE21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5B4AB-284B-4B95-9D77-38D781A04744}">
      <dsp:nvSpPr>
        <dsp:cNvPr id="0" name=""/>
        <dsp:cNvSpPr/>
      </dsp:nvSpPr>
      <dsp:spPr>
        <a:xfrm>
          <a:off x="2274770" y="0"/>
          <a:ext cx="3652356" cy="1816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本年新收政府信息公开数量</a:t>
          </a:r>
          <a:endParaRPr lang="en-US" altLang="zh-CN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自然人：</a:t>
          </a:r>
          <a:r>
            <a:rPr lang="en-US" altLang="zh-CN" sz="2500" kern="1200" dirty="0" smtClean="0"/>
            <a:t>2</a:t>
          </a:r>
          <a:r>
            <a:rPr lang="zh-CN" altLang="en-US" sz="2500" kern="1200" dirty="0" smtClean="0"/>
            <a:t>人</a:t>
          </a:r>
          <a:endParaRPr lang="en-US" altLang="zh-CN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法人或其他组织：</a:t>
          </a:r>
          <a:r>
            <a:rPr lang="en-US" altLang="zh-CN" sz="2500" kern="1200" dirty="0" smtClean="0"/>
            <a:t>0</a:t>
          </a:r>
          <a:r>
            <a:rPr lang="zh-CN" altLang="en-US" sz="2500" kern="1200" dirty="0" smtClean="0"/>
            <a:t>人</a:t>
          </a:r>
          <a:endParaRPr lang="zh-CN" altLang="en-US" sz="2500" kern="1200" dirty="0"/>
        </a:p>
      </dsp:txBody>
      <dsp:txXfrm>
        <a:off x="2274770" y="0"/>
        <a:ext cx="3652356" cy="1816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AB1056-9DC3-4059-B1DE-3837C4E0821A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一</a:t>
          </a:r>
          <a:endParaRPr lang="zh-CN" altLang="en-US" sz="3500" kern="1200" dirty="0"/>
        </a:p>
      </dsp:txBody>
      <dsp:txXfrm rot="5400000">
        <a:off x="-289718" y="292805"/>
        <a:ext cx="1931458" cy="1352020"/>
      </dsp:txXfrm>
    </dsp:sp>
    <dsp:sp modelId="{AC4D4302-C29A-4B4E-9EFA-A6A920A8DE21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kern="1200" dirty="0" smtClean="0"/>
            <a:t>政</a:t>
          </a:r>
          <a:r>
            <a:rPr lang="zh-CN" altLang="zh-CN" sz="3000" kern="1200" dirty="0" smtClean="0"/>
            <a:t>府信息公开能力有待加强，还需对信息公开人员进一步进行业务培训</a:t>
          </a:r>
          <a:endParaRPr lang="zh-CN" altLang="en-US" sz="3000" kern="1200" dirty="0"/>
        </a:p>
      </dsp:txBody>
      <dsp:txXfrm rot="5400000">
        <a:off x="4112286" y="-2757179"/>
        <a:ext cx="1255447" cy="6775979"/>
      </dsp:txXfrm>
    </dsp:sp>
    <dsp:sp modelId="{853FF542-E0F6-4FAD-9890-0139ED8FB47A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二</a:t>
          </a:r>
          <a:endParaRPr lang="zh-CN" altLang="en-US" sz="3500" kern="1200" dirty="0"/>
        </a:p>
      </dsp:txBody>
      <dsp:txXfrm rot="5400000">
        <a:off x="-289718" y="2033323"/>
        <a:ext cx="1931458" cy="1352020"/>
      </dsp:txXfrm>
    </dsp:sp>
    <dsp:sp modelId="{75C75879-43C9-4AAD-AD6A-251679BC9882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3000" kern="1200" dirty="0" smtClean="0"/>
            <a:t>信息公开的全面性、及时性还需进一步提升</a:t>
          </a:r>
          <a:endParaRPr lang="zh-CN" altLang="en-US" sz="3000" kern="1200" dirty="0"/>
        </a:p>
      </dsp:txBody>
      <dsp:txXfrm rot="5400000">
        <a:off x="4112286" y="-1016661"/>
        <a:ext cx="1255447" cy="6775979"/>
      </dsp:txXfrm>
    </dsp:sp>
    <dsp:sp modelId="{3B6BD835-3429-4B11-870B-FC07ECBF72A6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/>
            <a:t>三</a:t>
          </a:r>
          <a:endParaRPr lang="zh-CN" altLang="en-US" sz="3500" kern="1200" dirty="0"/>
        </a:p>
      </dsp:txBody>
      <dsp:txXfrm rot="5400000">
        <a:off x="-289718" y="3773840"/>
        <a:ext cx="1931458" cy="1352020"/>
      </dsp:txXfrm>
    </dsp:sp>
    <dsp:sp modelId="{E4375C8B-EDC9-4AE5-B414-AD04A8378B7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3000" kern="1200" dirty="0" smtClean="0"/>
            <a:t>信息公开制度建设还需进一步健全完善</a:t>
          </a:r>
          <a:endParaRPr lang="zh-CN" altLang="en-US" sz="3000" kern="1200" dirty="0"/>
        </a:p>
      </dsp:txBody>
      <dsp:txXfrm rot="5400000">
        <a:off x="4112286" y="723856"/>
        <a:ext cx="1255447" cy="677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6FF6-0075-41D3-96BD-C2CE89DD0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F231-C795-45F4-95F9-FCB1B62C18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62042" y="558203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37304" y="2172970"/>
            <a:ext cx="7498080" cy="25069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altLang="zh-CN" sz="5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2020</a:t>
            </a:r>
            <a:r>
              <a:rPr lang="zh-CN" altLang="en-US" sz="5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年度</a:t>
            </a:r>
            <a:endParaRPr lang="en-US" altLang="zh-CN" sz="54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dist"/>
            <a:r>
              <a:rPr lang="zh-CN" altLang="en-US" sz="55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sx="102000" sy="102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汶上县农业农村局</a:t>
            </a:r>
            <a:endParaRPr lang="en-US" altLang="zh-CN" sz="55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>
                <a:outerShdw blurRad="38100" sx="102000" sy="102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dist"/>
            <a:r>
              <a:rPr lang="zh-CN" altLang="en-US" sz="48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政府信息公开工作年度报告</a:t>
            </a:r>
            <a:endParaRPr lang="zh-CN" altLang="zh-CN" sz="48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advTm="3744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2174645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07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31752" y="3503189"/>
            <a:ext cx="975614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dirty="0" smtClean="0"/>
              <a:t>因政府信息公开申请提起行政复议、行政诉讼的情况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306821"/>
            <a:ext cx="10122795" cy="4914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2020年，我局未发生被申请行政复议、行政诉讼和行政申诉的案例。</a:t>
            </a:r>
            <a:endParaRPr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08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23235" y="2870200"/>
            <a:ext cx="64998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b="1" dirty="0" smtClean="0"/>
              <a:t>保密审查及监督检查情况</a:t>
            </a:r>
            <a:endParaRPr lang="zh-CN" altLang="zh-CN" sz="3200" b="1" dirty="0" smtClean="0"/>
          </a:p>
        </p:txBody>
      </p:sp>
      <p:sp>
        <p:nvSpPr>
          <p:cNvPr id="29" name="矩形 28"/>
          <p:cNvSpPr/>
          <p:nvPr/>
        </p:nvSpPr>
        <p:spPr>
          <a:xfrm>
            <a:off x="828675" y="3421380"/>
            <a:ext cx="1028573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/>
              <a:t>       </a:t>
            </a:r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altLang="zh-CN" sz="2000" dirty="0" smtClean="0"/>
              <a:t>县农业农村局对拟发信息进行严格保密安全审核，在确认所提交内容为可公开内容后，再由信息公开小组专职人员对信息进行公开，形成了及时对拟定公开材料进行事前保密审查、事后监督检查，确保所有公开信息准确无误、符合要求的工作机制。</a:t>
            </a:r>
            <a:endParaRPr altLang="zh-CN" sz="2000" dirty="0" smtClean="0"/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25" grpId="0" animBg="1"/>
      <p:bldP spid="26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09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70407" y="3310784"/>
            <a:ext cx="505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sz="3200" dirty="0" smtClean="0"/>
              <a:t>其他公开事项信息公开情况</a:t>
            </a:r>
            <a:endParaRPr altLang="zh-CN" sz="3200" dirty="0" smtClean="0"/>
          </a:p>
        </p:txBody>
      </p:sp>
      <p:sp>
        <p:nvSpPr>
          <p:cNvPr id="29" name="矩形 28"/>
          <p:cNvSpPr/>
          <p:nvPr/>
        </p:nvSpPr>
        <p:spPr>
          <a:xfrm>
            <a:off x="991673" y="4088381"/>
            <a:ext cx="10122795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台建设情况。一是在县政府办公室政务公开办的协助下，按标准在政务公开栏及时更新上传公开信息，包括了政务公开、组织机构、公告公示、法规文件等栏目。二是用好政务新媒体传播平台，把微信公众号作为政务新媒体传播的主要阵地，设置了汶上商务，招商引资、便民服务等栏目，积极主动定期推送统计信息等内容。2020年，在汶上县商务局微信公众号公布主要动态信息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r>
              <a:rPr lang="zh-CN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余条。</a:t>
            </a:r>
            <a:endParaRPr lang="zh-CN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zh-CN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zh-CN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99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10" grpId="0" bldLvl="0" animBg="1"/>
      <p:bldP spid="25" grpId="0" bldLvl="0" animBg="1"/>
      <p:bldP spid="26" grpId="0" bldLvl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57250" y="4946650"/>
            <a:ext cx="381635" cy="39179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32905" y="4874260"/>
            <a:ext cx="496570" cy="535305"/>
            <a:chOff x="10555" y="1818"/>
            <a:chExt cx="558" cy="603"/>
          </a:xfrm>
          <a:solidFill>
            <a:schemeClr val="bg1"/>
          </a:solidFill>
        </p:grpSpPr>
        <p:sp>
          <p:nvSpPr>
            <p:cNvPr id="376" name="Freeform 29"/>
            <p:cNvSpPr>
              <a:spLocks noEditPoints="1"/>
            </p:cNvSpPr>
            <p:nvPr/>
          </p:nvSpPr>
          <p:spPr bwMode="auto">
            <a:xfrm>
              <a:off x="10555" y="1818"/>
              <a:ext cx="429" cy="429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7" name="Freeform 30"/>
            <p:cNvSpPr>
              <a:spLocks noEditPoints="1"/>
            </p:cNvSpPr>
            <p:nvPr/>
          </p:nvSpPr>
          <p:spPr bwMode="auto">
            <a:xfrm>
              <a:off x="10899" y="2203"/>
              <a:ext cx="214" cy="219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51538" y="14166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28" name="组合 19"/>
          <p:cNvGrpSpPr/>
          <p:nvPr/>
        </p:nvGrpSpPr>
        <p:grpSpPr>
          <a:xfrm>
            <a:off x="449580" y="177800"/>
            <a:ext cx="3027716" cy="383540"/>
            <a:chOff x="708" y="280"/>
            <a:chExt cx="4246" cy="604"/>
          </a:xfrm>
        </p:grpSpPr>
        <p:sp>
          <p:nvSpPr>
            <p:cNvPr id="29" name="矩形 28"/>
            <p:cNvSpPr/>
            <p:nvPr/>
          </p:nvSpPr>
          <p:spPr>
            <a:xfrm>
              <a:off x="1003" y="302"/>
              <a:ext cx="3951" cy="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主动公开政府信息情况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0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987165" y="1039495"/>
          <a:ext cx="4097020" cy="5091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2690"/>
                <a:gridCol w="1111885"/>
                <a:gridCol w="824230"/>
                <a:gridCol w="958215"/>
              </a:tblGrid>
              <a:tr h="32512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83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本年新制作数量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本年新公开数量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对外公开总数量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规范性文件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-12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其他对外管理服务事项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35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298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-51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5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36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第二十条第（九）项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采购项目数量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采购总金额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政府集中采购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4973136元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82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图示 22"/>
          <p:cNvGraphicFramePr/>
          <p:nvPr/>
        </p:nvGraphicFramePr>
        <p:xfrm>
          <a:off x="2032000" y="719667"/>
          <a:ext cx="8128000" cy="181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6" name="组合 19"/>
          <p:cNvGrpSpPr/>
          <p:nvPr/>
        </p:nvGrpSpPr>
        <p:grpSpPr>
          <a:xfrm>
            <a:off x="475338" y="177800"/>
            <a:ext cx="4165600" cy="383540"/>
            <a:chOff x="708" y="280"/>
            <a:chExt cx="6560" cy="604"/>
          </a:xfrm>
        </p:grpSpPr>
        <p:sp>
          <p:nvSpPr>
            <p:cNvPr id="27" name="矩形 26"/>
            <p:cNvSpPr/>
            <p:nvPr/>
          </p:nvSpPr>
          <p:spPr>
            <a:xfrm>
              <a:off x="1487" y="302"/>
              <a:ext cx="5781" cy="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收到和处理政府信息公开申请情况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8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6"/>
            </p:custDataLst>
          </p:nvPr>
        </p:nvGraphicFramePr>
        <p:xfrm>
          <a:off x="3220085" y="719455"/>
          <a:ext cx="5461000" cy="5726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475"/>
                <a:gridCol w="682625"/>
                <a:gridCol w="1544955"/>
                <a:gridCol w="369570"/>
                <a:gridCol w="333375"/>
                <a:gridCol w="353060"/>
                <a:gridCol w="409575"/>
                <a:gridCol w="574675"/>
                <a:gridCol w="360680"/>
                <a:gridCol w="334010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申请人情况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自然人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法人或其他组织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商业企业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科研机构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社会公益组织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法律服务机构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一、本年新收政府信息公开申请数量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二、上年结转政府信息公开申请数量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2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三、本年度办理结果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（一）予以公开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（二）部分公开（区分处理的，只计这一情形，不计其他情形）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（三）不予公开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1.属于国家秘密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2.其他法律行政法规禁止公开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3.危及“三安全一稳定”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4.保护第三方合法权益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5.属于三类内部事务信息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6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6.属于四类过程性信息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7.属于行政执法案卷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8.属于行政查询事项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（四）无法提供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1.本机关不掌握相关政府信息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2.没有现成信息需要另行制作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1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3.补正后申请内容仍不明确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（五）不予处理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1.信访举报投诉类申请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2.重复申请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9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3.要求提供公开出版物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93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4.无正当理由大量反复申请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5.要求行政机关确认或重新出具已获取信息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（六）其他处理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（七）总计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四、结转下年度继续办理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91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19"/>
          <p:cNvGrpSpPr/>
          <p:nvPr/>
        </p:nvGrpSpPr>
        <p:grpSpPr>
          <a:xfrm>
            <a:off x="475338" y="177800"/>
            <a:ext cx="4514215" cy="383540"/>
            <a:chOff x="708" y="280"/>
            <a:chExt cx="7109" cy="604"/>
          </a:xfrm>
        </p:grpSpPr>
        <p:sp>
          <p:nvSpPr>
            <p:cNvPr id="31" name="矩形 30"/>
            <p:cNvSpPr/>
            <p:nvPr/>
          </p:nvSpPr>
          <p:spPr>
            <a:xfrm>
              <a:off x="1304" y="302"/>
              <a:ext cx="6513" cy="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政府信息公开行政复议、行政诉讼情况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2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352675" y="1829435"/>
          <a:ext cx="7159625" cy="203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075"/>
                <a:gridCol w="473710"/>
                <a:gridCol w="473075"/>
                <a:gridCol w="473710"/>
                <a:gridCol w="532130"/>
                <a:gridCol w="438150"/>
                <a:gridCol w="473075"/>
                <a:gridCol w="473710"/>
                <a:gridCol w="473075"/>
                <a:gridCol w="485140"/>
                <a:gridCol w="473710"/>
                <a:gridCol w="473075"/>
                <a:gridCol w="473710"/>
                <a:gridCol w="473075"/>
                <a:gridCol w="497205"/>
              </a:tblGrid>
              <a:tr h="29019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行政复议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行政诉讼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未经复议直接起诉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复议后起诉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3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Freeform 125"/>
          <p:cNvSpPr/>
          <p:nvPr/>
        </p:nvSpPr>
        <p:spPr bwMode="auto">
          <a:xfrm>
            <a:off x="449580" y="177800"/>
            <a:ext cx="372745" cy="359410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ransition advTm="659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25"/>
          <p:cNvSpPr/>
          <p:nvPr/>
        </p:nvSpPr>
        <p:spPr bwMode="auto">
          <a:xfrm>
            <a:off x="449580" y="177800"/>
            <a:ext cx="372745" cy="359410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69911" y="2193333"/>
            <a:ext cx="2081464" cy="3926162"/>
          </a:xfrm>
          <a:custGeom>
            <a:avLst/>
            <a:gdLst>
              <a:gd name="connsiteX0" fmla="*/ 0 w 2081464"/>
              <a:gd name="connsiteY0" fmla="*/ 0 h 3336614"/>
              <a:gd name="connsiteX1" fmla="*/ 2081464 w 2081464"/>
              <a:gd name="connsiteY1" fmla="*/ 0 h 3336614"/>
              <a:gd name="connsiteX2" fmla="*/ 2081464 w 2081464"/>
              <a:gd name="connsiteY2" fmla="*/ 3336614 h 3336614"/>
              <a:gd name="connsiteX3" fmla="*/ 0 w 2081464"/>
              <a:gd name="connsiteY3" fmla="*/ 3336614 h 3336614"/>
              <a:gd name="connsiteX4" fmla="*/ 0 w 2081464"/>
              <a:gd name="connsiteY4" fmla="*/ 0 h 3336614"/>
              <a:gd name="connsiteX0-1" fmla="*/ 0 w 2081464"/>
              <a:gd name="connsiteY0-2" fmla="*/ 0 h 3926162"/>
              <a:gd name="connsiteX1-3" fmla="*/ 2081464 w 2081464"/>
              <a:gd name="connsiteY1-4" fmla="*/ 589548 h 3926162"/>
              <a:gd name="connsiteX2-5" fmla="*/ 2081464 w 2081464"/>
              <a:gd name="connsiteY2-6" fmla="*/ 3926162 h 3926162"/>
              <a:gd name="connsiteX3-7" fmla="*/ 0 w 2081464"/>
              <a:gd name="connsiteY3-8" fmla="*/ 3926162 h 3926162"/>
              <a:gd name="connsiteX4-9" fmla="*/ 0 w 2081464"/>
              <a:gd name="connsiteY4-10" fmla="*/ 0 h 39261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1464" h="3926162">
                <a:moveTo>
                  <a:pt x="0" y="0"/>
                </a:moveTo>
                <a:lnTo>
                  <a:pt x="2081464" y="589548"/>
                </a:lnTo>
                <a:lnTo>
                  <a:pt x="2081464" y="3926162"/>
                </a:lnTo>
                <a:lnTo>
                  <a:pt x="0" y="392616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8960" y="2193290"/>
            <a:ext cx="1048131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 smtClean="0"/>
              <a:t>   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尽管我局在政府信息公开的工作上取得了一定的成绩，也取得了良好的社会效果，但仍然存在着一些不足，例如：主动公开的政府信息与公众的需求还存在一些距离；公开形式不够丰富，公众参与度不高，便民性有待进一步提高；政府信息公开工作是一项长期的日常性工作，长效工作机制建设需要进一步完善。</a:t>
            </a:r>
            <a:endParaRPr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下一步，</a:t>
            </a:r>
            <a:r>
              <a:rPr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一是进一步提高认识，切实加强对《政府信息公开条例》的学习宣传。继续将政务公开作为本局的工作重要内容，认真抓好抓落实，进一步提高干部职工的思想认识，不断增强做好政务公开工作的责任感和使命感。二是充实公开内容。按照“以公开为原则，不公开为例外”的总体要求，按照《政府信息公开条例》等法规、规章、制度的规定，及时公开政务信息，公开内容做到真实、具体、全面。</a:t>
            </a:r>
            <a:endParaRPr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3" name="等腰三角形 5"/>
          <p:cNvSpPr/>
          <p:nvPr/>
        </p:nvSpPr>
        <p:spPr>
          <a:xfrm rot="19356855">
            <a:off x="5140026" y="2772616"/>
            <a:ext cx="781196" cy="44168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3746498"/>
              <a:gd name="connsiteY0-26" fmla="*/ 1879600 h 3424350"/>
              <a:gd name="connsiteX1-27" fmla="*/ 3746500 w 3746498"/>
              <a:gd name="connsiteY1-28" fmla="*/ 0 h 3424350"/>
              <a:gd name="connsiteX2-29" fmla="*/ 3732084 w 3746498"/>
              <a:gd name="connsiteY2-30" fmla="*/ 3424348 h 3424350"/>
              <a:gd name="connsiteX3-31" fmla="*/ 0 w 3746498"/>
              <a:gd name="connsiteY3-32" fmla="*/ 1879600 h 3424350"/>
              <a:gd name="connsiteX0-33" fmla="*/ 0 w 3746498"/>
              <a:gd name="connsiteY0-34" fmla="*/ 1879600 h 3424350"/>
              <a:gd name="connsiteX1-35" fmla="*/ 3746500 w 3746498"/>
              <a:gd name="connsiteY1-36" fmla="*/ 0 h 3424350"/>
              <a:gd name="connsiteX2-37" fmla="*/ 3732084 w 3746498"/>
              <a:gd name="connsiteY2-38" fmla="*/ 3424348 h 3424350"/>
              <a:gd name="connsiteX3-39" fmla="*/ 0 w 3746498"/>
              <a:gd name="connsiteY3-40" fmla="*/ 1879600 h 3424350"/>
              <a:gd name="connsiteX0-41" fmla="*/ 0 w 4270503"/>
              <a:gd name="connsiteY0-42" fmla="*/ 1879600 h 2511072"/>
              <a:gd name="connsiteX1-43" fmla="*/ 3746500 w 4270503"/>
              <a:gd name="connsiteY1-44" fmla="*/ 0 h 2511072"/>
              <a:gd name="connsiteX2-45" fmla="*/ 4270432 w 4270503"/>
              <a:gd name="connsiteY2-46" fmla="*/ 2511075 h 2511072"/>
              <a:gd name="connsiteX3-47" fmla="*/ 0 w 4270503"/>
              <a:gd name="connsiteY3-48" fmla="*/ 1879600 h 2511072"/>
              <a:gd name="connsiteX0-49" fmla="*/ 1 w 2283684"/>
              <a:gd name="connsiteY0-50" fmla="*/ 2919045 h 2919038"/>
              <a:gd name="connsiteX1-51" fmla="*/ 1759681 w 2283684"/>
              <a:gd name="connsiteY1-52" fmla="*/ 0 h 2919038"/>
              <a:gd name="connsiteX2-53" fmla="*/ 2283613 w 2283684"/>
              <a:gd name="connsiteY2-54" fmla="*/ 2511075 h 2919038"/>
              <a:gd name="connsiteX3-55" fmla="*/ 1 w 2283684"/>
              <a:gd name="connsiteY3-56" fmla="*/ 2919045 h 2919038"/>
              <a:gd name="connsiteX0-57" fmla="*/ 0 w 2296147"/>
              <a:gd name="connsiteY0-58" fmla="*/ 2137357 h 2511072"/>
              <a:gd name="connsiteX1-59" fmla="*/ 1772144 w 2296147"/>
              <a:gd name="connsiteY1-60" fmla="*/ 0 h 2511072"/>
              <a:gd name="connsiteX2-61" fmla="*/ 2296076 w 2296147"/>
              <a:gd name="connsiteY2-62" fmla="*/ 2511075 h 2511072"/>
              <a:gd name="connsiteX3-63" fmla="*/ 0 w 2296147"/>
              <a:gd name="connsiteY3-64" fmla="*/ 2137357 h 2511072"/>
              <a:gd name="connsiteX0-65" fmla="*/ 0 w 2460786"/>
              <a:gd name="connsiteY0-66" fmla="*/ 2137357 h 2512682"/>
              <a:gd name="connsiteX1-67" fmla="*/ 1772144 w 2460786"/>
              <a:gd name="connsiteY1-68" fmla="*/ 0 h 2512682"/>
              <a:gd name="connsiteX2-69" fmla="*/ 2296076 w 2460786"/>
              <a:gd name="connsiteY2-70" fmla="*/ 2511075 h 2512682"/>
              <a:gd name="connsiteX3-71" fmla="*/ 0 w 2460786"/>
              <a:gd name="connsiteY3-72" fmla="*/ 2137357 h 2512682"/>
              <a:gd name="connsiteX0-73" fmla="*/ 0 w 2296078"/>
              <a:gd name="connsiteY0-74" fmla="*/ 2137357 h 2511072"/>
              <a:gd name="connsiteX1-75" fmla="*/ 1772144 w 2296078"/>
              <a:gd name="connsiteY1-76" fmla="*/ 0 h 2511072"/>
              <a:gd name="connsiteX2-77" fmla="*/ 2296076 w 2296078"/>
              <a:gd name="connsiteY2-78" fmla="*/ 2511075 h 2511072"/>
              <a:gd name="connsiteX3-79" fmla="*/ 0 w 2296078"/>
              <a:gd name="connsiteY3-80" fmla="*/ 2137357 h 2511072"/>
              <a:gd name="connsiteX0-81" fmla="*/ 0 w 2296078"/>
              <a:gd name="connsiteY0-82" fmla="*/ 2137357 h 2511072"/>
              <a:gd name="connsiteX1-83" fmla="*/ 1772144 w 2296078"/>
              <a:gd name="connsiteY1-84" fmla="*/ 0 h 2511072"/>
              <a:gd name="connsiteX2-85" fmla="*/ 2296076 w 2296078"/>
              <a:gd name="connsiteY2-86" fmla="*/ 2511075 h 2511072"/>
              <a:gd name="connsiteX3-87" fmla="*/ 0 w 2296078"/>
              <a:gd name="connsiteY3-88" fmla="*/ 2137357 h 2511072"/>
              <a:gd name="connsiteX0-89" fmla="*/ 0 w 2398508"/>
              <a:gd name="connsiteY0-90" fmla="*/ 2137357 h 2137356"/>
              <a:gd name="connsiteX1-91" fmla="*/ 1772144 w 2398508"/>
              <a:gd name="connsiteY1-92" fmla="*/ 0 h 2137356"/>
              <a:gd name="connsiteX2-93" fmla="*/ 2398507 w 2398508"/>
              <a:gd name="connsiteY2-94" fmla="*/ 1037291 h 2137356"/>
              <a:gd name="connsiteX3-95" fmla="*/ 0 w 2398508"/>
              <a:gd name="connsiteY3-96" fmla="*/ 2137357 h 2137356"/>
              <a:gd name="connsiteX0-97" fmla="*/ 0 w 770411"/>
              <a:gd name="connsiteY0-98" fmla="*/ 3328587 h 3328589"/>
              <a:gd name="connsiteX1-99" fmla="*/ 144047 w 770411"/>
              <a:gd name="connsiteY1-100" fmla="*/ 0 h 3328589"/>
              <a:gd name="connsiteX2-101" fmla="*/ 770410 w 770411"/>
              <a:gd name="connsiteY2-102" fmla="*/ 1037291 h 3328589"/>
              <a:gd name="connsiteX3-103" fmla="*/ 0 w 770411"/>
              <a:gd name="connsiteY3-104" fmla="*/ 3328587 h 3328589"/>
              <a:gd name="connsiteX0-105" fmla="*/ 1 w 1847386"/>
              <a:gd name="connsiteY0-106" fmla="*/ 1808113 h 1808114"/>
              <a:gd name="connsiteX1-107" fmla="*/ 1221022 w 1847386"/>
              <a:gd name="connsiteY1-108" fmla="*/ 0 h 1808114"/>
              <a:gd name="connsiteX2-109" fmla="*/ 1847385 w 1847386"/>
              <a:gd name="connsiteY2-110" fmla="*/ 1037291 h 1808114"/>
              <a:gd name="connsiteX3-111" fmla="*/ 1 w 1847386"/>
              <a:gd name="connsiteY3-112" fmla="*/ 1808113 h 1808114"/>
              <a:gd name="connsiteX0-113" fmla="*/ 0 w 1837261"/>
              <a:gd name="connsiteY0-114" fmla="*/ 2016730 h 2016731"/>
              <a:gd name="connsiteX1-115" fmla="*/ 1210897 w 1837261"/>
              <a:gd name="connsiteY1-116" fmla="*/ 0 h 2016731"/>
              <a:gd name="connsiteX2-117" fmla="*/ 1837260 w 1837261"/>
              <a:gd name="connsiteY2-118" fmla="*/ 1037291 h 2016731"/>
              <a:gd name="connsiteX3-119" fmla="*/ 0 w 1837261"/>
              <a:gd name="connsiteY3-120" fmla="*/ 2016730 h 2016731"/>
              <a:gd name="connsiteX0-121" fmla="*/ 0 w 1930651"/>
              <a:gd name="connsiteY0-122" fmla="*/ 2016730 h 2016731"/>
              <a:gd name="connsiteX1-123" fmla="*/ 1210897 w 1930651"/>
              <a:gd name="connsiteY1-124" fmla="*/ 0 h 2016731"/>
              <a:gd name="connsiteX2-125" fmla="*/ 1930651 w 1930651"/>
              <a:gd name="connsiteY2-126" fmla="*/ 1023405 h 2016731"/>
              <a:gd name="connsiteX3-127" fmla="*/ 0 w 1930651"/>
              <a:gd name="connsiteY3-128" fmla="*/ 2016730 h 2016731"/>
              <a:gd name="connsiteX0-129" fmla="*/ 0 w 1930651"/>
              <a:gd name="connsiteY0-130" fmla="*/ 2016730 h 2016731"/>
              <a:gd name="connsiteX1-131" fmla="*/ 1210897 w 1930651"/>
              <a:gd name="connsiteY1-132" fmla="*/ 0 h 2016731"/>
              <a:gd name="connsiteX2-133" fmla="*/ 1930651 w 1930651"/>
              <a:gd name="connsiteY2-134" fmla="*/ 1023405 h 2016731"/>
              <a:gd name="connsiteX3-135" fmla="*/ 0 w 1930651"/>
              <a:gd name="connsiteY3-136" fmla="*/ 2016730 h 2016731"/>
              <a:gd name="connsiteX0-137" fmla="*/ 0 w 1930651"/>
              <a:gd name="connsiteY0-138" fmla="*/ 2016730 h 2016731"/>
              <a:gd name="connsiteX1-139" fmla="*/ 1210897 w 1930651"/>
              <a:gd name="connsiteY1-140" fmla="*/ 0 h 2016731"/>
              <a:gd name="connsiteX2-141" fmla="*/ 1930651 w 1930651"/>
              <a:gd name="connsiteY2-142" fmla="*/ 1023405 h 2016731"/>
              <a:gd name="connsiteX3-143" fmla="*/ 0 w 1930651"/>
              <a:gd name="connsiteY3-144" fmla="*/ 2016730 h 20167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30651" h="201673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4575" y="1361440"/>
            <a:ext cx="9228455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zh-CN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年，</a:t>
            </a:r>
            <a:r>
              <a:rPr lang="zh-CN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</a:t>
            </a:r>
            <a:r>
              <a:rPr lang="zh-CN" altLang="zh-CN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将改进不足，重点从以下几个方面改进提升</a:t>
            </a:r>
            <a:endParaRPr lang="en-US" altLang="zh-CN" sz="2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ransition advTm="266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13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H="1">
            <a:off x="3478530" y="0"/>
            <a:ext cx="1082040" cy="68580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419100" y="1862038"/>
            <a:ext cx="4508500" cy="365760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08500" h="3657600">
                <a:moveTo>
                  <a:pt x="0" y="1879600"/>
                </a:moveTo>
                <a:lnTo>
                  <a:pt x="3746500" y="0"/>
                </a:lnTo>
                <a:lnTo>
                  <a:pt x="4508500" y="3657600"/>
                </a:lnTo>
                <a:lnTo>
                  <a:pt x="0" y="1879600"/>
                </a:ln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41730" y="3629878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目  录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7920" y="318643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0" y="0"/>
            <a:ext cx="4419600" cy="326016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3584223"/>
            <a:ext cx="3327400" cy="327377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966696" y="1171865"/>
            <a:ext cx="8444247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一、概述</a:t>
            </a:r>
            <a:endParaRPr lang="zh-CN" altLang="en-US" sz="33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  <a:p>
            <a:endParaRPr lang="en-US" altLang="zh-CN" sz="14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  <a:p>
            <a:r>
              <a:rPr lang="zh-CN" altLang="en-US" sz="3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二、</a:t>
            </a:r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主动公开政府信息情况</a:t>
            </a:r>
            <a:endParaRPr lang="en-US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3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三、</a:t>
            </a:r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收到和处理政府信息公开申请情况</a:t>
            </a:r>
            <a:endParaRPr lang="en-US" altLang="zh-CN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四、</a:t>
            </a:r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政府信息公开行政复议、行政诉讼情况</a:t>
            </a:r>
            <a:endParaRPr lang="en-US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en-US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五、存在的主要问题及改进情况</a:t>
            </a:r>
            <a:endParaRPr lang="zh-CN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zh-CN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六、需要说明的事项</a:t>
            </a:r>
            <a:endParaRPr lang="zh-CN" altLang="zh-CN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Tm="248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66420" y="4998720"/>
            <a:ext cx="13047980" cy="2117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78280" y="944118"/>
            <a:ext cx="2634884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  <a:buFontTx/>
            </a:pPr>
            <a:r>
              <a:rPr lang="zh-CN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概述</a:t>
            </a:r>
            <a:endParaRPr lang="zh-CN" altLang="zh-CN" sz="3200" b="1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7200" y="1651225"/>
            <a:ext cx="11277600" cy="331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100" dirty="0" smtClean="0"/>
              <a:t>     </a:t>
            </a:r>
            <a:r>
              <a:rPr lang="en-US" altLang="zh-CN" sz="21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2020年度，在县委、县政府的正确领导下，县农业农村局以习近平新时代中国特色社会主义思想为引领，根据新修订《中华人民共和国政府信息公开条例》（以下简称《条例》），结合上级有关文件精神等要求，编制2020年度农业农村局信息公开年度报告。全文包括总体情况、主动公开政府信息情况、收到和处理政府信息公开申请情况、因政府信息公开工作被申请行政复议、提起行政诉讼情况、存在的主要问题和改进情况和其他需要报告的事项。本年度报告中使用数据统计期限为2020年1月1日至2020年12月31日，本年度报告电子版可在汶上县政府网站信息公开平台下载。如对本报告有任何疑问，请与汶上县农业农村局联系（地址：汶上县圣泽大街东段155号；邮编：272500；联系电话：0537-7282665）。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组合 19"/>
          <p:cNvGrpSpPr/>
          <p:nvPr/>
        </p:nvGrpSpPr>
        <p:grpSpPr>
          <a:xfrm>
            <a:off x="449580" y="177800"/>
            <a:ext cx="1998980" cy="382270"/>
            <a:chOff x="708" y="280"/>
            <a:chExt cx="3148" cy="602"/>
          </a:xfrm>
        </p:grpSpPr>
        <p:sp>
          <p:nvSpPr>
            <p:cNvPr id="22" name="矩形 21"/>
            <p:cNvSpPr/>
            <p:nvPr/>
          </p:nvSpPr>
          <p:spPr>
            <a:xfrm>
              <a:off x="1379" y="302"/>
              <a:ext cx="2477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概述</a:t>
              </a:r>
              <a:endParaRPr lang="zh-CN" altLang="en-US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3" name="Freeform 125"/>
            <p:cNvSpPr/>
            <p:nvPr/>
          </p:nvSpPr>
          <p:spPr bwMode="auto">
            <a:xfrm>
              <a:off x="708" y="280"/>
              <a:ext cx="587" cy="566"/>
            </a:xfrm>
            <a:custGeom>
              <a:avLst/>
              <a:gdLst>
                <a:gd name="T0" fmla="*/ 25 w 57"/>
                <a:gd name="T1" fmla="*/ 4 h 55"/>
                <a:gd name="T2" fmla="*/ 31 w 57"/>
                <a:gd name="T3" fmla="*/ 4 h 55"/>
                <a:gd name="T4" fmla="*/ 35 w 57"/>
                <a:gd name="T5" fmla="*/ 11 h 55"/>
                <a:gd name="T6" fmla="*/ 45 w 57"/>
                <a:gd name="T7" fmla="*/ 18 h 55"/>
                <a:gd name="T8" fmla="*/ 52 w 57"/>
                <a:gd name="T9" fmla="*/ 19 h 55"/>
                <a:gd name="T10" fmla="*/ 54 w 57"/>
                <a:gd name="T11" fmla="*/ 25 h 55"/>
                <a:gd name="T12" fmla="*/ 49 w 57"/>
                <a:gd name="T13" fmla="*/ 30 h 55"/>
                <a:gd name="T14" fmla="*/ 45 w 57"/>
                <a:gd name="T15" fmla="*/ 42 h 55"/>
                <a:gd name="T16" fmla="*/ 46 w 57"/>
                <a:gd name="T17" fmla="*/ 50 h 55"/>
                <a:gd name="T18" fmla="*/ 41 w 57"/>
                <a:gd name="T19" fmla="*/ 53 h 55"/>
                <a:gd name="T20" fmla="*/ 35 w 57"/>
                <a:gd name="T21" fmla="*/ 50 h 55"/>
                <a:gd name="T22" fmla="*/ 22 w 57"/>
                <a:gd name="T23" fmla="*/ 50 h 55"/>
                <a:gd name="T24" fmla="*/ 15 w 57"/>
                <a:gd name="T25" fmla="*/ 53 h 55"/>
                <a:gd name="T26" fmla="*/ 10 w 57"/>
                <a:gd name="T27" fmla="*/ 50 h 55"/>
                <a:gd name="T28" fmla="*/ 12 w 57"/>
                <a:gd name="T29" fmla="*/ 42 h 55"/>
                <a:gd name="T30" fmla="*/ 8 w 57"/>
                <a:gd name="T31" fmla="*/ 30 h 55"/>
                <a:gd name="T32" fmla="*/ 2 w 57"/>
                <a:gd name="T33" fmla="*/ 25 h 55"/>
                <a:gd name="T34" fmla="*/ 4 w 57"/>
                <a:gd name="T35" fmla="*/ 19 h 55"/>
                <a:gd name="T36" fmla="*/ 12 w 57"/>
                <a:gd name="T37" fmla="*/ 18 h 55"/>
                <a:gd name="T38" fmla="*/ 22 w 57"/>
                <a:gd name="T39" fmla="*/ 11 h 55"/>
                <a:gd name="T40" fmla="*/ 25 w 57"/>
                <a:gd name="T41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55">
                  <a:moveTo>
                    <a:pt x="25" y="4"/>
                  </a:moveTo>
                  <a:cubicBezTo>
                    <a:pt x="27" y="0"/>
                    <a:pt x="30" y="0"/>
                    <a:pt x="31" y="4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4"/>
                    <a:pt x="41" y="18"/>
                    <a:pt x="4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6" y="20"/>
                    <a:pt x="57" y="22"/>
                    <a:pt x="54" y="2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3"/>
                    <a:pt x="44" y="38"/>
                    <a:pt x="45" y="4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54"/>
                    <a:pt x="45" y="55"/>
                    <a:pt x="41" y="53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8"/>
                    <a:pt x="26" y="48"/>
                    <a:pt x="22" y="50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5"/>
                    <a:pt x="10" y="54"/>
                    <a:pt x="10" y="5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38"/>
                    <a:pt x="11" y="33"/>
                    <a:pt x="8" y="3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0"/>
                    <a:pt x="4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20" y="14"/>
                    <a:pt x="22" y="11"/>
                  </a:cubicBezTo>
                  <a:lnTo>
                    <a:pt x="25" y="4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659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80005" y="3310784"/>
            <a:ext cx="3840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组织领导和制度建设</a:t>
            </a:r>
            <a:endParaRPr lang="zh-CN" altLang="zh-CN" sz="3200" b="1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088381"/>
            <a:ext cx="10122795" cy="177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/>
              <a:t>    </a:t>
            </a:r>
            <a:r>
              <a:rPr lang="en-US" altLang="zh-CN" sz="1600" dirty="0" smtClean="0"/>
              <a:t> 一是加强组织领导，成立了由局长任组长、班子成员任副组长，各科室负责人为成员的政务公开工作领导小组。领导小组下设办公室，具体日常工作由办公室主要负责，明确办公室一名人员专门负责日常公开工作，并认真做好年度报告编制、年度信息公开统计报表等数据统计和报送工作。二是完善工作机制，围绕政府信息公开的范围、内容、形式等，建立健全信息公开审核、保密安全制度，要求遵循“谁公开、谁负责”和“先审查、后公开”的原则，对拟公开的信息确保内容准确、表述规范配专人，负责编辑审核，各科室负责相关信息报送工作。</a:t>
            </a:r>
            <a:endParaRPr lang="en-US" altLang="zh-CN" sz="1600" dirty="0" smtClean="0"/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99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25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51815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088381"/>
            <a:ext cx="1012279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/>
              <a:t>      </a:t>
            </a:r>
            <a:r>
              <a:rPr lang="en-US" altLang="zh-CN" sz="2000" dirty="0" smtClean="0">
                <a:sym typeface="+mn-ea"/>
              </a:rPr>
              <a:t>政务信息公开情况：我局对2020年政府信息进行了梳理、归纳，全年通过各种方式公开政府信息369条，其中通过微信公众号“汶上农业”发布189条，政府网站公布180条。</a:t>
            </a:r>
            <a:endParaRPr lang="en-US" altLang="zh-CN" sz="2000" dirty="0" smtClean="0"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76805" y="3310784"/>
            <a:ext cx="424688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b="1" dirty="0" smtClean="0">
                <a:solidFill>
                  <a:srgbClr val="FF0000"/>
                </a:solidFill>
                <a:cs typeface="+mn-ea"/>
                <a:sym typeface="+mn-lt"/>
              </a:rPr>
              <a:t>主动公开政府信息情况</a:t>
            </a:r>
            <a:endParaRPr lang="zh-CN" altLang="zh-CN" sz="3200" b="1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10" grpId="0" bldLvl="0" animBg="1"/>
      <p:bldP spid="25" grpId="0" bldLvl="0" animBg="1"/>
      <p:bldP spid="26" grpId="0" bldLvl="0" animBg="1"/>
      <p:bldP spid="2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1073742852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92960" y="2184400"/>
          <a:ext cx="7872095" cy="272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2600325" imgH="2828925" progId="Excel.Chart.8">
                  <p:embed/>
                </p:oleObj>
              </mc:Choice>
              <mc:Fallback>
                <p:oleObj name="" r:id="rId2" imgW="2600325" imgH="2828925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2960" y="2184400"/>
                        <a:ext cx="7872095" cy="2728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29f69f4afdf344dbeaecc10cead7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2037715" y="4998720"/>
            <a:ext cx="10589895" cy="2117090"/>
          </a:xfrm>
          <a:prstGeom prst="rect">
            <a:avLst/>
          </a:prstGeom>
        </p:spPr>
      </p:pic>
      <p:pic>
        <p:nvPicPr>
          <p:cNvPr id="7" name="图片 6" descr="5a629f69f4afdf344dbeaecc10cead7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471170" y="4998720"/>
            <a:ext cx="13047980" cy="2117090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75448" y="201193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  <a:gd name="connsiteX0-89" fmla="*/ 0 w 1113475"/>
              <a:gd name="connsiteY0-90" fmla="*/ 2124364 h 2426525"/>
              <a:gd name="connsiteX1-91" fmla="*/ 580405 w 1113475"/>
              <a:gd name="connsiteY1-92" fmla="*/ 0 h 2426525"/>
              <a:gd name="connsiteX2-93" fmla="*/ 1113475 w 1113475"/>
              <a:gd name="connsiteY2-94" fmla="*/ 2426525 h 2426525"/>
              <a:gd name="connsiteX3-95" fmla="*/ 0 w 1113475"/>
              <a:gd name="connsiteY3-96" fmla="*/ 2124364 h 2426525"/>
              <a:gd name="connsiteX0-97" fmla="*/ 0 w 1113475"/>
              <a:gd name="connsiteY0-98" fmla="*/ 760021 h 1062182"/>
              <a:gd name="connsiteX1-99" fmla="*/ 28862 w 1113475"/>
              <a:gd name="connsiteY1-100" fmla="*/ 0 h 1062182"/>
              <a:gd name="connsiteX2-101" fmla="*/ 1113475 w 1113475"/>
              <a:gd name="connsiteY2-102" fmla="*/ 1062182 h 1062182"/>
              <a:gd name="connsiteX3-103" fmla="*/ 0 w 1113475"/>
              <a:gd name="connsiteY3-104" fmla="*/ 760021 h 10621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13475" h="1062182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73352" y="3503189"/>
            <a:ext cx="44729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dirty="0" smtClean="0"/>
              <a:t>政府信息公开主要形式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087111"/>
            <a:ext cx="1012279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政府信息公开的主要形式有：汶上县人民政府网、汶上县电视台、汶上县农业农村局微信公众平台等形式，多方面、多渠道对需公开的信息进行解读。</a:t>
            </a:r>
            <a:endParaRPr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645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99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25" grpId="0" animBg="1"/>
      <p:bldP spid="26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2174645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76782" y="3503189"/>
            <a:ext cx="546608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dirty="0" smtClean="0"/>
              <a:t>政府信息公开申请及办理情况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306821"/>
            <a:ext cx="10122795" cy="12915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局认真贯彻落实《国务院办公厅关于做好政府信息依申请公开工作的意见》，深入研究并妥善处理新情况、新问题，注意加强与申请人的主动沟通，做到依法有据、严谨规范、慎重稳妥。2020年我局未收到依申请公开申请事项。</a:t>
            </a:r>
            <a:endParaRPr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2174645" y="-5"/>
            <a:ext cx="7841672" cy="3283529"/>
          </a:xfrm>
          <a:prstGeom prst="triangl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en-US" altLang="zh-CN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8332" y="2513346"/>
            <a:ext cx="6090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60552" y="3503189"/>
            <a:ext cx="6098540" cy="58356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zh-CN" sz="3200" dirty="0" smtClean="0"/>
              <a:t>政府信息公开的收费及减免情况</a:t>
            </a:r>
            <a:r>
              <a:rPr lang="en-US" altLang="zh-CN" sz="3200" dirty="0" smtClean="0"/>
              <a:t>  </a:t>
            </a:r>
            <a:endParaRPr lang="zh-CN" altLang="en-US" sz="3200" b="1" dirty="0" smtClean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91673" y="4306821"/>
            <a:ext cx="10122795" cy="4914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2020年，我局政府信息公开均未实行收费制度，全部免费提供</a:t>
            </a:r>
            <a:endParaRPr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9" grpId="0"/>
      <p:bldP spid="28" grpId="0"/>
      <p:bldP spid="2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920,&quot;width&quot;:8112}"/>
</p:tagLst>
</file>

<file path=ppt/tags/tag2.xml><?xml version="1.0" encoding="utf-8"?>
<p:tagLst xmlns:p="http://schemas.openxmlformats.org/presentationml/2006/main">
  <p:tag name="KSO_WM_UNIT_TABLE_BEAUTIFY" val="smartTable{22875853-25a2-4fd7-823d-c8e85c0339cf}"/>
  <p:tag name="TABLE_ENDDRAG_ORIGIN_RECT" val="322*400"/>
  <p:tag name="TABLE_ENDDRAG_RECT" val="313*81*322*400"/>
</p:tagLst>
</file>

<file path=ppt/tags/tag3.xml><?xml version="1.0" encoding="utf-8"?>
<p:tagLst xmlns:p="http://schemas.openxmlformats.org/presentationml/2006/main">
  <p:tag name="KSO_WM_UNIT_TABLE_BEAUTIFY" val="smartTable{c563f61d-1fd1-4173-8b71-73d737bf1761}"/>
  <p:tag name="TABLE_ENDDRAG_ORIGIN_RECT" val="429*450"/>
  <p:tag name="TABLE_ENDDRAG_RECT" val="253*56*430*450"/>
</p:tagLst>
</file>

<file path=ppt/tags/tag4.xml><?xml version="1.0" encoding="utf-8"?>
<p:tagLst xmlns:p="http://schemas.openxmlformats.org/presentationml/2006/main">
  <p:tag name="KSO_WM_UNIT_TABLE_BEAUTIFY" val="smartTable{bb45369a-0856-4241-b808-e2c73a658276}"/>
  <p:tag name="TABLE_ENDDRAG_ORIGIN_RECT" val="563*160"/>
  <p:tag name="TABLE_ENDDRAG_RECT" val="253*160*563*16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s22cay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3814</Words>
  <Application>WPS 演示</Application>
  <PresentationFormat>自定义</PresentationFormat>
  <Paragraphs>888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黑体</vt:lpstr>
      <vt:lpstr>楷体</vt:lpstr>
      <vt:lpstr>Times New Roman</vt:lpstr>
      <vt:lpstr>微软雅黑</vt:lpstr>
      <vt:lpstr>Arial Unicode MS</vt:lpstr>
      <vt:lpstr>第一PPT，www.1ppt.com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党员培训</dc:title>
  <dc:creator>第一PPT</dc:creator>
  <cp:keywords>www.1ppt.com</cp:keywords>
  <dc:description>www.1ppt.com</dc:description>
  <cp:lastModifiedBy>Luffy</cp:lastModifiedBy>
  <cp:revision>71</cp:revision>
  <dcterms:created xsi:type="dcterms:W3CDTF">2017-05-23T03:54:00Z</dcterms:created>
  <dcterms:modified xsi:type="dcterms:W3CDTF">2021-05-26T08:43:30Z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64CD8EBB5EE34DAB917A5B7D0D5F2739</vt:lpwstr>
  </property>
</Properties>
</file>