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89" r:id="rId3"/>
    <p:sldId id="333" r:id="rId5"/>
    <p:sldId id="297" r:id="rId6"/>
    <p:sldId id="380" r:id="rId7"/>
    <p:sldId id="376" r:id="rId8"/>
    <p:sldId id="377" r:id="rId9"/>
    <p:sldId id="334" r:id="rId10"/>
    <p:sldId id="390" r:id="rId11"/>
    <p:sldId id="413" r:id="rId12"/>
    <p:sldId id="414" r:id="rId13"/>
    <p:sldId id="415" r:id="rId14"/>
    <p:sldId id="416" r:id="rId15"/>
  </p:sldIdLst>
  <p:sldSz cx="12195175"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0" userDrawn="1">
          <p15:clr>
            <a:srgbClr val="A4A3A4"/>
          </p15:clr>
        </p15:guide>
        <p15:guide id="2" pos="2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A6A6A6"/>
    <a:srgbClr val="414455"/>
    <a:srgbClr val="5B5E77"/>
    <a:srgbClr val="4C4F64"/>
    <a:srgbClr val="E20000"/>
    <a:srgbClr val="14B28B"/>
    <a:srgbClr val="0D0D0D"/>
    <a:srgbClr val="18D2A6"/>
    <a:srgbClr val="22E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8" autoAdjust="0"/>
    <p:restoredTop sz="94660"/>
  </p:normalViewPr>
  <p:slideViewPr>
    <p:cSldViewPr showGuides="1">
      <p:cViewPr varScale="1">
        <p:scale>
          <a:sx n="106" d="100"/>
          <a:sy n="106" d="100"/>
        </p:scale>
        <p:origin x="264" y="108"/>
      </p:cViewPr>
      <p:guideLst>
        <p:guide orient="horz" pos="2020"/>
        <p:guide pos="2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4.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file:///C:\Users\Administrator\Documents\WeChat%20Files\wxid_1cktgikoxm7i21\FileStorage\File\2023-01\&#24037;&#20316;&#31807;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t>县商务局主动公开情况</a:t>
            </a:r>
          </a:p>
        </c:rich>
      </c:tx>
      <c:layout>
        <c:manualLayout>
          <c:xMode val="edge"/>
          <c:yMode val="edge"/>
          <c:x val="0.328130649632397"/>
          <c:y val="0.0186721991701245"/>
        </c:manualLayout>
      </c:layout>
      <c:overlay val="0"/>
      <c:spPr>
        <a:noFill/>
        <a:ln>
          <a:noFill/>
        </a:ln>
        <a:effectLst/>
      </c:spPr>
    </c:title>
    <c:autoTitleDeleted val="0"/>
    <c:plotArea>
      <c:layout>
        <c:manualLayout>
          <c:layoutTarget val="inner"/>
          <c:xMode val="edge"/>
          <c:yMode val="edge"/>
          <c:x val="0.125828612751597"/>
          <c:y val="0.159751037344398"/>
          <c:w val="0.459804748704351"/>
          <c:h val="0.79149377593361"/>
        </c:manualLayout>
      </c:layout>
      <c:pieChart>
        <c:varyColors val="1"/>
        <c:ser>
          <c:idx val="0"/>
          <c:order val="0"/>
          <c:spPr>
            <a:ln w="19050">
              <a:noFill/>
            </a:ln>
            <a:effectLst>
              <a:outerShdw blurRad="50800" dist="38100" dir="2700000" algn="tl" rotWithShape="0">
                <a:prstClr val="black">
                  <a:alpha val="40000"/>
                </a:prstClr>
              </a:outerShdw>
            </a:effectLst>
          </c:spPr>
          <c:explosion val="4"/>
          <c:dPt>
            <c:idx val="0"/>
            <c:bubble3D val="0"/>
            <c:explosion val="0"/>
            <c:spPr>
              <a:solidFill>
                <a:srgbClr val="C7C114"/>
              </a:solidFill>
              <a:ln w="19050">
                <a:noFill/>
              </a:ln>
              <a:effectLst>
                <a:outerShdw blurRad="50800" dist="38100" dir="2700000" algn="tl" rotWithShape="0">
                  <a:prstClr val="black">
                    <a:alpha val="40000"/>
                  </a:prstClr>
                </a:outerShdw>
              </a:effectLst>
            </c:spPr>
          </c:dPt>
          <c:dPt>
            <c:idx val="1"/>
            <c:bubble3D val="0"/>
            <c:explosion val="0"/>
            <c:spPr>
              <a:solidFill>
                <a:srgbClr val="77B50D"/>
              </a:solidFill>
              <a:ln w="19050">
                <a:noFill/>
              </a:ln>
              <a:effectLst>
                <a:outerShdw blurRad="50800" dist="38100" dir="2700000" algn="tl" rotWithShape="0">
                  <a:prstClr val="black">
                    <a:alpha val="40000"/>
                  </a:prstClr>
                </a:outerShdw>
              </a:effectLst>
            </c:spPr>
          </c:dPt>
          <c:dPt>
            <c:idx val="2"/>
            <c:bubble3D val="0"/>
            <c:explosion val="0"/>
            <c:spPr>
              <a:solidFill>
                <a:srgbClr val="2CA308"/>
              </a:solidFill>
              <a:ln w="19050">
                <a:noFill/>
              </a:ln>
              <a:effectLst>
                <a:outerShdw blurRad="50800" dist="38100" dir="2700000" algn="tl" rotWithShape="0">
                  <a:prstClr val="black">
                    <a:alpha val="40000"/>
                  </a:prstClr>
                </a:outerShdw>
              </a:effectLst>
            </c:spPr>
          </c:dPt>
          <c:dPt>
            <c:idx val="3"/>
            <c:bubble3D val="0"/>
            <c:explosion val="0"/>
            <c:spPr>
              <a:solidFill>
                <a:srgbClr val="03911B"/>
              </a:solidFill>
              <a:ln w="19050">
                <a:noFill/>
              </a:ln>
              <a:effectLst>
                <a:outerShdw blurRad="50800" dist="38100" dir="2700000" algn="tl" rotWithShape="0">
                  <a:prstClr val="black">
                    <a:alpha val="40000"/>
                  </a:prstClr>
                </a:outerShdw>
              </a:effectLst>
            </c:spPr>
          </c:dPt>
          <c:dPt>
            <c:idx val="4"/>
            <c:bubble3D val="0"/>
            <c:explosion val="0"/>
            <c:spPr>
              <a:solidFill>
                <a:srgbClr val="008248"/>
              </a:solidFill>
              <a:ln w="19050">
                <a:noFill/>
              </a:ln>
              <a:effectLst>
                <a:outerShdw blurRad="50800" dist="38100" dir="2700000" algn="tl" rotWithShape="0">
                  <a:prstClr val="black">
                    <a:alpha val="40000"/>
                  </a:prstClr>
                </a:outerShdw>
              </a:effectLst>
            </c:spPr>
          </c:dPt>
          <c:dPt>
            <c:idx val="5"/>
            <c:bubble3D val="0"/>
            <c:spPr>
              <a:solidFill>
                <a:schemeClr val="accent6"/>
              </a:solidFill>
              <a:ln w="19050">
                <a:noFill/>
              </a:ln>
              <a:effectLst>
                <a:outerShdw blurRad="50800" dist="38100" dir="2700000" algn="tl" rotWithShape="0">
                  <a:prstClr val="black">
                    <a:alpha val="40000"/>
                  </a:prstClr>
                </a:outerShdw>
              </a:effectLst>
            </c:spPr>
          </c:dPt>
          <c:dPt>
            <c:idx val="6"/>
            <c:bubble3D val="0"/>
            <c:spPr>
              <a:solidFill>
                <a:schemeClr val="accent1">
                  <a:lumMod val="60000"/>
                </a:schemeClr>
              </a:solidFill>
              <a:ln w="19050">
                <a:noFill/>
              </a:ln>
              <a:effectLst>
                <a:outerShdw blurRad="50800" dist="38100" dir="2700000" algn="tl" rotWithShape="0">
                  <a:prstClr val="black">
                    <a:alpha val="40000"/>
                  </a:prstClr>
                </a:outerShdw>
              </a:effectLst>
            </c:spPr>
          </c:dPt>
          <c:dPt>
            <c:idx val="7"/>
            <c:bubble3D val="0"/>
            <c:spPr>
              <a:solidFill>
                <a:schemeClr val="accent2">
                  <a:lumMod val="60000"/>
                </a:schemeClr>
              </a:solidFill>
              <a:ln w="19050">
                <a:noFill/>
              </a:ln>
              <a:effectLst>
                <a:outerShdw blurRad="50800" dist="38100" dir="2700000" algn="tl" rotWithShape="0">
                  <a:prstClr val="black">
                    <a:alpha val="40000"/>
                  </a:prstClr>
                </a:outerShdw>
              </a:effectLst>
            </c:spPr>
          </c:dPt>
          <c:dPt>
            <c:idx val="8"/>
            <c:bubble3D val="0"/>
            <c:spPr>
              <a:solidFill>
                <a:schemeClr val="accent3">
                  <a:lumMod val="60000"/>
                </a:schemeClr>
              </a:solidFill>
              <a:ln w="19050">
                <a:noFill/>
              </a:ln>
              <a:effectLst>
                <a:outerShdw blurRad="50800" dist="38100" dir="2700000" algn="tl" rotWithShape="0">
                  <a:prstClr val="black">
                    <a:alpha val="40000"/>
                  </a:prstClr>
                </a:outerShdw>
              </a:effectLst>
            </c:spPr>
          </c:dPt>
          <c:dPt>
            <c:idx val="9"/>
            <c:bubble3D val="0"/>
            <c:spPr>
              <a:solidFill>
                <a:schemeClr val="accent4">
                  <a:lumMod val="60000"/>
                </a:schemeClr>
              </a:solidFill>
              <a:ln w="19050">
                <a:noFill/>
              </a:ln>
              <a:effectLst>
                <a:outerShdw blurRad="50800" dist="38100" dir="2700000" algn="tl" rotWithShape="0">
                  <a:prstClr val="black">
                    <a:alpha val="40000"/>
                  </a:prstClr>
                </a:outerShdw>
              </a:effectLst>
            </c:spPr>
          </c:dPt>
          <c:dPt>
            <c:idx val="10"/>
            <c:bubble3D val="0"/>
            <c:spPr>
              <a:solidFill>
                <a:schemeClr val="accent5">
                  <a:lumMod val="60000"/>
                </a:schemeClr>
              </a:solidFill>
              <a:ln w="19050">
                <a:noFill/>
              </a:ln>
              <a:effectLst>
                <a:outerShdw blurRad="50800" dist="38100" dir="2700000" algn="tl" rotWithShape="0">
                  <a:prstClr val="black">
                    <a:alpha val="40000"/>
                  </a:prstClr>
                </a:outerShdw>
              </a:effectLst>
            </c:spPr>
          </c:dPt>
          <c:dPt>
            <c:idx val="11"/>
            <c:bubble3D val="0"/>
            <c:spPr>
              <a:solidFill>
                <a:schemeClr val="accent6">
                  <a:lumMod val="60000"/>
                </a:schemeClr>
              </a:solidFill>
              <a:ln w="19050">
                <a:noFill/>
              </a:ln>
              <a:effectLst>
                <a:outerShdw blurRad="50800" dist="38100" dir="2700000" algn="tl" rotWithShape="0">
                  <a:prstClr val="black">
                    <a:alpha val="40000"/>
                  </a:prstClr>
                </a:outerShdw>
              </a:effectLst>
            </c:spPr>
          </c:dPt>
          <c:dPt>
            <c:idx val="12"/>
            <c:bubble3D val="0"/>
            <c:spPr>
              <a:solidFill>
                <a:schemeClr val="accent1">
                  <a:lumMod val="80000"/>
                  <a:lumOff val="20000"/>
                </a:schemeClr>
              </a:solidFill>
              <a:ln w="19050">
                <a:noFill/>
              </a:ln>
              <a:effectLst>
                <a:outerShdw blurRad="50800" dist="38100" dir="2700000" algn="tl" rotWithShape="0">
                  <a:prstClr val="black">
                    <a:alpha val="40000"/>
                  </a:prstClr>
                </a:outerShdw>
              </a:effectLst>
            </c:spPr>
          </c:dPt>
          <c:dPt>
            <c:idx val="13"/>
            <c:bubble3D val="0"/>
            <c:spPr>
              <a:solidFill>
                <a:schemeClr val="accent2">
                  <a:lumMod val="80000"/>
                  <a:lumOff val="20000"/>
                </a:schemeClr>
              </a:solidFill>
              <a:ln w="19050">
                <a:noFill/>
              </a:ln>
              <a:effectLst>
                <a:outerShdw blurRad="50800" dist="38100" dir="2700000" algn="tl" rotWithShape="0">
                  <a:prstClr val="black">
                    <a:alpha val="40000"/>
                  </a:prstClr>
                </a:outerShdw>
              </a:effectLst>
            </c:spPr>
          </c:dPt>
          <c:dLbls>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dLblPos val="in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'[工作簿1(1).xlsx]Sheet1'!$A$1:$A$14</c:f>
              <c:strCache>
                <c:ptCount val="14"/>
                <c:pt idx="0">
                  <c:v>商务局主动公开情况</c:v>
                </c:pt>
                <c:pt idx="1">
                  <c:v>公开机构职能及领导信息</c:v>
                </c:pt>
                <c:pt idx="2">
                  <c:v>计划总结类信息</c:v>
                </c:pt>
                <c:pt idx="3">
                  <c:v>政策宣传解读类信息</c:v>
                </c:pt>
                <c:pt idx="4">
                  <c:v>招商动态</c:v>
                </c:pt>
                <c:pt idx="5">
                  <c:v>工作动态信息</c:v>
                </c:pt>
                <c:pt idx="6">
                  <c:v>党建信息</c:v>
                </c:pt>
                <c:pt idx="7">
                  <c:v>公告公示</c:v>
                </c:pt>
                <c:pt idx="8">
                  <c:v>会议简报</c:v>
                </c:pt>
                <c:pt idx="9">
                  <c:v>财政预决算</c:v>
                </c:pt>
                <c:pt idx="10">
                  <c:v>政府信息公开指南</c:v>
                </c:pt>
                <c:pt idx="11">
                  <c:v>政府信息公开年报</c:v>
                </c:pt>
                <c:pt idx="12">
                  <c:v>政务公开组织管理信息</c:v>
                </c:pt>
                <c:pt idx="13">
                  <c:v>主动公开基本目录</c:v>
                </c:pt>
              </c:strCache>
            </c:strRef>
          </c:cat>
          <c:val>
            <c:numRef>
              <c:f>'[工作簿1(1).xlsx]Sheet1'!$B$1:$B$14</c:f>
              <c:numCache>
                <c:formatCode>General</c:formatCode>
                <c:ptCount val="14"/>
                <c:pt idx="1">
                  <c:v>4</c:v>
                </c:pt>
                <c:pt idx="2">
                  <c:v>10</c:v>
                </c:pt>
                <c:pt idx="3">
                  <c:v>113</c:v>
                </c:pt>
                <c:pt idx="4">
                  <c:v>5</c:v>
                </c:pt>
                <c:pt idx="5">
                  <c:v>22</c:v>
                </c:pt>
                <c:pt idx="6">
                  <c:v>11</c:v>
                </c:pt>
                <c:pt idx="7">
                  <c:v>11</c:v>
                </c:pt>
                <c:pt idx="8">
                  <c:v>25</c:v>
                </c:pt>
                <c:pt idx="9">
                  <c:v>2</c:v>
                </c:pt>
                <c:pt idx="10">
                  <c:v>1</c:v>
                </c:pt>
                <c:pt idx="11">
                  <c:v>1</c:v>
                </c:pt>
                <c:pt idx="12">
                  <c:v>3</c:v>
                </c:pt>
                <c:pt idx="13">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9767385802097"/>
          <c:y val="0.115145228215768"/>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gradFill flip="none" rotWithShape="1">
      <a:gsLst>
        <a:gs pos="0">
          <a:schemeClr val="bg1">
            <a:lumMod val="95000"/>
          </a:schemeClr>
        </a:gs>
        <a:gs pos="100000">
          <a:schemeClr val="bg1">
            <a:lumMod val="50000"/>
          </a:schemeClr>
        </a:gs>
      </a:gsLst>
      <a:path path="circle">
        <a:fillToRect l="50000" t="50000" r="50000" b="50000"/>
      </a:path>
      <a:tileRect/>
    </a:gra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FEB9A-23AB-4D00-A72E-AD507B0F16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6CF1A-E888-4A07-B96A-456D0CF6948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D4B1069-3899-470A-8AB1-7342372776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image2.wdp"/><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extLst>
              <a:ext uri="{BEBA8EAE-BF5A-486C-A8C5-ECC9F3942E4B}">
                <a14:imgProps xmlns:a14="http://schemas.microsoft.com/office/drawing/2010/main">
                  <a14:imgLayer r:embed="rId13">
                    <a14:imgEffect>
                      <a14:brightnessContrast bright="-1000" contrast="1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B1069-3899-470A-8AB1-734237277644}"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C7957-89EC-4DC7-A1B9-6F0B3159CB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音乐 - 纯音乐 - 你是爱 Ppt2.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03213" y="-709244"/>
            <a:ext cx="609600" cy="609600"/>
          </a:xfrm>
          <a:prstGeom prst="rect">
            <a:avLst/>
          </a:prstGeom>
        </p:spPr>
      </p:pic>
      <p:sp>
        <p:nvSpPr>
          <p:cNvPr id="76" name="矩形 75"/>
          <p:cNvSpPr/>
          <p:nvPr/>
        </p:nvSpPr>
        <p:spPr>
          <a:xfrm>
            <a:off x="4081363" y="1484784"/>
            <a:ext cx="8090720" cy="2232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4104455" y="1556792"/>
            <a:ext cx="8090720" cy="22322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2916323" y="1556792"/>
            <a:ext cx="1116124" cy="11161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2916323" y="2672916"/>
            <a:ext cx="1116124" cy="1116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1728191" y="1556792"/>
            <a:ext cx="1116124" cy="1116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1572298" y="260648"/>
            <a:ext cx="792088" cy="792088"/>
          </a:xfrm>
          <a:prstGeom prst="rect">
            <a:avLst/>
          </a:prstGeom>
          <a:solidFill>
            <a:srgbClr val="41445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968345" y="1001768"/>
            <a:ext cx="566914" cy="566914"/>
          </a:xfrm>
          <a:prstGeom prst="rect">
            <a:avLst/>
          </a:prstGeom>
          <a:solidFill>
            <a:srgbClr val="41445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1728191" y="3825044"/>
            <a:ext cx="1116124" cy="1116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2065272" y="2133233"/>
            <a:ext cx="1777108" cy="1584176"/>
          </a:xfrm>
          <a:prstGeom prst="rect">
            <a:avLst/>
          </a:prstGeom>
          <a:solidFill>
            <a:srgbClr val="41445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TextBox 7"/>
          <p:cNvSpPr>
            <a:spLocks noChangeArrowheads="1"/>
          </p:cNvSpPr>
          <p:nvPr/>
        </p:nvSpPr>
        <p:spPr bwMode="auto">
          <a:xfrm>
            <a:off x="2065293" y="2673023"/>
            <a:ext cx="1741838"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2022</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TextBox 7"/>
          <p:cNvSpPr>
            <a:spLocks noChangeArrowheads="1"/>
          </p:cNvSpPr>
          <p:nvPr/>
        </p:nvSpPr>
        <p:spPr bwMode="auto">
          <a:xfrm>
            <a:off x="4369435" y="1917065"/>
            <a:ext cx="747268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gn="ctr" fontAlgn="auto">
              <a:spcBef>
                <a:spcPts val="0"/>
              </a:spcBef>
              <a:spcAft>
                <a:spcPts val="0"/>
              </a:spcAft>
              <a:defRPr/>
            </a:pPr>
            <a:r>
              <a:rPr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商务局2022年政府信息公开</a:t>
            </a:r>
            <a:endParaRPr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auto">
              <a:spcBef>
                <a:spcPts val="0"/>
              </a:spcBef>
              <a:spcAft>
                <a:spcPts val="0"/>
              </a:spcAft>
              <a:defRPr/>
            </a:pPr>
            <a:r>
              <a:rPr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工作年度报告</a:t>
            </a:r>
            <a:endParaRPr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9" name="组合 168"/>
          <p:cNvGrpSpPr/>
          <p:nvPr/>
        </p:nvGrpSpPr>
        <p:grpSpPr>
          <a:xfrm>
            <a:off x="4481495" y="4237871"/>
            <a:ext cx="670560" cy="604586"/>
            <a:chOff x="5424755" y="1340768"/>
            <a:chExt cx="670560" cy="604586"/>
          </a:xfrm>
        </p:grpSpPr>
        <p:grpSp>
          <p:nvGrpSpPr>
            <p:cNvPr id="170" name="组合 169"/>
            <p:cNvGrpSpPr/>
            <p:nvPr/>
          </p:nvGrpSpPr>
          <p:grpSpPr>
            <a:xfrm>
              <a:off x="5424755" y="1340768"/>
              <a:ext cx="670560" cy="604586"/>
              <a:chOff x="3720691" y="2824413"/>
              <a:chExt cx="1341120" cy="1209172"/>
            </a:xfrm>
          </p:grpSpPr>
          <p:sp>
            <p:nvSpPr>
              <p:cNvPr id="1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grpSp>
      <p:grpSp>
        <p:nvGrpSpPr>
          <p:cNvPr id="174" name="组合 173"/>
          <p:cNvGrpSpPr/>
          <p:nvPr/>
        </p:nvGrpSpPr>
        <p:grpSpPr>
          <a:xfrm>
            <a:off x="5358651" y="4221088"/>
            <a:ext cx="670560" cy="604586"/>
            <a:chOff x="5424755" y="1340768"/>
            <a:chExt cx="670560" cy="604586"/>
          </a:xfrm>
        </p:grpSpPr>
        <p:grpSp>
          <p:nvGrpSpPr>
            <p:cNvPr id="175" name="组合 174"/>
            <p:cNvGrpSpPr/>
            <p:nvPr/>
          </p:nvGrpSpPr>
          <p:grpSpPr>
            <a:xfrm>
              <a:off x="5424755" y="1340768"/>
              <a:ext cx="670560" cy="604586"/>
              <a:chOff x="3720691" y="2824413"/>
              <a:chExt cx="1341120" cy="1209172"/>
            </a:xfrm>
          </p:grpSpPr>
          <p:sp>
            <p:nvSpPr>
              <p:cNvPr id="17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grpSp>
      <p:grpSp>
        <p:nvGrpSpPr>
          <p:cNvPr id="179" name="组合 178"/>
          <p:cNvGrpSpPr/>
          <p:nvPr/>
        </p:nvGrpSpPr>
        <p:grpSpPr>
          <a:xfrm>
            <a:off x="6267160" y="4221086"/>
            <a:ext cx="670560" cy="604586"/>
            <a:chOff x="5424755" y="1340768"/>
            <a:chExt cx="670560" cy="604586"/>
          </a:xfrm>
        </p:grpSpPr>
        <p:grpSp>
          <p:nvGrpSpPr>
            <p:cNvPr id="180" name="组合 179"/>
            <p:cNvGrpSpPr/>
            <p:nvPr/>
          </p:nvGrpSpPr>
          <p:grpSpPr>
            <a:xfrm>
              <a:off x="5424755" y="1340768"/>
              <a:ext cx="670560" cy="604586"/>
              <a:chOff x="3720691" y="2824413"/>
              <a:chExt cx="1341120" cy="1209172"/>
            </a:xfrm>
          </p:grpSpPr>
          <p:sp>
            <p:nvSpPr>
              <p:cNvPr id="18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8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grpSp>
      <p:grpSp>
        <p:nvGrpSpPr>
          <p:cNvPr id="184" name="组合 183"/>
          <p:cNvGrpSpPr/>
          <p:nvPr/>
        </p:nvGrpSpPr>
        <p:grpSpPr>
          <a:xfrm>
            <a:off x="7155219" y="4249610"/>
            <a:ext cx="670560" cy="604586"/>
            <a:chOff x="5424755" y="1340768"/>
            <a:chExt cx="670560" cy="604586"/>
          </a:xfrm>
        </p:grpSpPr>
        <p:grpSp>
          <p:nvGrpSpPr>
            <p:cNvPr id="185" name="组合 184"/>
            <p:cNvGrpSpPr/>
            <p:nvPr/>
          </p:nvGrpSpPr>
          <p:grpSpPr>
            <a:xfrm>
              <a:off x="5424755" y="1340768"/>
              <a:ext cx="670560" cy="604586"/>
              <a:chOff x="3720691" y="2824413"/>
              <a:chExt cx="1341120" cy="1209172"/>
            </a:xfrm>
          </p:grpSpPr>
          <p:sp>
            <p:nvSpPr>
              <p:cNvPr id="18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8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grpSp>
      <p:sp>
        <p:nvSpPr>
          <p:cNvPr id="195" name="TextBox 194"/>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1+#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additive="base">
                                        <p:cTn id="12" dur="500" fill="hold"/>
                                        <p:tgtEl>
                                          <p:spTgt spid="101"/>
                                        </p:tgtEl>
                                        <p:attrNameLst>
                                          <p:attrName>ppt_x</p:attrName>
                                        </p:attrNameLst>
                                      </p:cBhvr>
                                      <p:tavLst>
                                        <p:tav tm="0">
                                          <p:val>
                                            <p:strVal val="1+#ppt_w/2"/>
                                          </p:val>
                                        </p:tav>
                                        <p:tav tm="100000">
                                          <p:val>
                                            <p:strVal val="#ppt_x"/>
                                          </p:val>
                                        </p:tav>
                                      </p:tavLst>
                                    </p:anim>
                                    <p:anim calcmode="lin" valueType="num">
                                      <p:cBhvr additive="base">
                                        <p:cTn id="13" dur="500" fill="hold"/>
                                        <p:tgtEl>
                                          <p:spTgt spid="101"/>
                                        </p:tgtEl>
                                        <p:attrNameLst>
                                          <p:attrName>ppt_y</p:attrName>
                                        </p:attrNameLst>
                                      </p:cBhvr>
                                      <p:tavLst>
                                        <p:tav tm="0">
                                          <p:val>
                                            <p:strVal val="#ppt_y"/>
                                          </p:val>
                                        </p:tav>
                                        <p:tav tm="100000">
                                          <p:val>
                                            <p:strVal val="#ppt_y"/>
                                          </p:val>
                                        </p:tav>
                                      </p:tavLst>
                                    </p:anim>
                                  </p:childTnLst>
                                </p:cTn>
                              </p:par>
                              <p:par>
                                <p:cTn id="14" presetID="31" presetClass="entr" presetSubtype="0" fill="hold" grpId="0" nodeType="withEffect">
                                  <p:stCondLst>
                                    <p:cond delay="500"/>
                                  </p:stCondLst>
                                  <p:childTnLst>
                                    <p:set>
                                      <p:cBhvr>
                                        <p:cTn id="15" dur="1" fill="hold">
                                          <p:stCondLst>
                                            <p:cond delay="0"/>
                                          </p:stCondLst>
                                        </p:cTn>
                                        <p:tgtEl>
                                          <p:spTgt spid="102"/>
                                        </p:tgtEl>
                                        <p:attrNameLst>
                                          <p:attrName>style.visibility</p:attrName>
                                        </p:attrNameLst>
                                      </p:cBhvr>
                                      <p:to>
                                        <p:strVal val="visible"/>
                                      </p:to>
                                    </p:set>
                                    <p:anim calcmode="lin" valueType="num">
                                      <p:cBhvr>
                                        <p:cTn id="16" dur="1000" fill="hold"/>
                                        <p:tgtEl>
                                          <p:spTgt spid="102"/>
                                        </p:tgtEl>
                                        <p:attrNameLst>
                                          <p:attrName>ppt_w</p:attrName>
                                        </p:attrNameLst>
                                      </p:cBhvr>
                                      <p:tavLst>
                                        <p:tav tm="0">
                                          <p:val>
                                            <p:fltVal val="0"/>
                                          </p:val>
                                        </p:tav>
                                        <p:tav tm="100000">
                                          <p:val>
                                            <p:strVal val="#ppt_w"/>
                                          </p:val>
                                        </p:tav>
                                      </p:tavLst>
                                    </p:anim>
                                    <p:anim calcmode="lin" valueType="num">
                                      <p:cBhvr>
                                        <p:cTn id="17" dur="1000" fill="hold"/>
                                        <p:tgtEl>
                                          <p:spTgt spid="102"/>
                                        </p:tgtEl>
                                        <p:attrNameLst>
                                          <p:attrName>ppt_h</p:attrName>
                                        </p:attrNameLst>
                                      </p:cBhvr>
                                      <p:tavLst>
                                        <p:tav tm="0">
                                          <p:val>
                                            <p:fltVal val="0"/>
                                          </p:val>
                                        </p:tav>
                                        <p:tav tm="100000">
                                          <p:val>
                                            <p:strVal val="#ppt_h"/>
                                          </p:val>
                                        </p:tav>
                                      </p:tavLst>
                                    </p:anim>
                                    <p:anim calcmode="lin" valueType="num">
                                      <p:cBhvr>
                                        <p:cTn id="18" dur="1000" fill="hold"/>
                                        <p:tgtEl>
                                          <p:spTgt spid="102"/>
                                        </p:tgtEl>
                                        <p:attrNameLst>
                                          <p:attrName>style.rotation</p:attrName>
                                        </p:attrNameLst>
                                      </p:cBhvr>
                                      <p:tavLst>
                                        <p:tav tm="0">
                                          <p:val>
                                            <p:fltVal val="90"/>
                                          </p:val>
                                        </p:tav>
                                        <p:tav tm="100000">
                                          <p:val>
                                            <p:fltVal val="0"/>
                                          </p:val>
                                        </p:tav>
                                      </p:tavLst>
                                    </p:anim>
                                    <p:animEffect transition="in" filter="fade">
                                      <p:cBhvr>
                                        <p:cTn id="19" dur="1000"/>
                                        <p:tgtEl>
                                          <p:spTgt spid="102"/>
                                        </p:tgtEl>
                                      </p:cBhvr>
                                    </p:animEffect>
                                  </p:childTnLst>
                                </p:cTn>
                              </p:par>
                              <p:par>
                                <p:cTn id="20" presetID="31" presetClass="entr" presetSubtype="0" fill="hold" grpId="0" nodeType="withEffect">
                                  <p:stCondLst>
                                    <p:cond delay="500"/>
                                  </p:stCondLst>
                                  <p:childTnLst>
                                    <p:set>
                                      <p:cBhvr>
                                        <p:cTn id="21" dur="1" fill="hold">
                                          <p:stCondLst>
                                            <p:cond delay="0"/>
                                          </p:stCondLst>
                                        </p:cTn>
                                        <p:tgtEl>
                                          <p:spTgt spid="103"/>
                                        </p:tgtEl>
                                        <p:attrNameLst>
                                          <p:attrName>style.visibility</p:attrName>
                                        </p:attrNameLst>
                                      </p:cBhvr>
                                      <p:to>
                                        <p:strVal val="visible"/>
                                      </p:to>
                                    </p:set>
                                    <p:anim calcmode="lin" valueType="num">
                                      <p:cBhvr>
                                        <p:cTn id="22" dur="1000" fill="hold"/>
                                        <p:tgtEl>
                                          <p:spTgt spid="103"/>
                                        </p:tgtEl>
                                        <p:attrNameLst>
                                          <p:attrName>ppt_w</p:attrName>
                                        </p:attrNameLst>
                                      </p:cBhvr>
                                      <p:tavLst>
                                        <p:tav tm="0">
                                          <p:val>
                                            <p:fltVal val="0"/>
                                          </p:val>
                                        </p:tav>
                                        <p:tav tm="100000">
                                          <p:val>
                                            <p:strVal val="#ppt_w"/>
                                          </p:val>
                                        </p:tav>
                                      </p:tavLst>
                                    </p:anim>
                                    <p:anim calcmode="lin" valueType="num">
                                      <p:cBhvr>
                                        <p:cTn id="23" dur="1000" fill="hold"/>
                                        <p:tgtEl>
                                          <p:spTgt spid="103"/>
                                        </p:tgtEl>
                                        <p:attrNameLst>
                                          <p:attrName>ppt_h</p:attrName>
                                        </p:attrNameLst>
                                      </p:cBhvr>
                                      <p:tavLst>
                                        <p:tav tm="0">
                                          <p:val>
                                            <p:fltVal val="0"/>
                                          </p:val>
                                        </p:tav>
                                        <p:tav tm="100000">
                                          <p:val>
                                            <p:strVal val="#ppt_h"/>
                                          </p:val>
                                        </p:tav>
                                      </p:tavLst>
                                    </p:anim>
                                    <p:anim calcmode="lin" valueType="num">
                                      <p:cBhvr>
                                        <p:cTn id="24" dur="1000" fill="hold"/>
                                        <p:tgtEl>
                                          <p:spTgt spid="103"/>
                                        </p:tgtEl>
                                        <p:attrNameLst>
                                          <p:attrName>style.rotation</p:attrName>
                                        </p:attrNameLst>
                                      </p:cBhvr>
                                      <p:tavLst>
                                        <p:tav tm="0">
                                          <p:val>
                                            <p:fltVal val="90"/>
                                          </p:val>
                                        </p:tav>
                                        <p:tav tm="100000">
                                          <p:val>
                                            <p:fltVal val="0"/>
                                          </p:val>
                                        </p:tav>
                                      </p:tavLst>
                                    </p:anim>
                                    <p:animEffect transition="in" filter="fade">
                                      <p:cBhvr>
                                        <p:cTn id="25" dur="1000"/>
                                        <p:tgtEl>
                                          <p:spTgt spid="103"/>
                                        </p:tgtEl>
                                      </p:cBhvr>
                                    </p:animEffect>
                                  </p:childTnLst>
                                </p:cTn>
                              </p:par>
                              <p:par>
                                <p:cTn id="26" presetID="31" presetClass="entr" presetSubtype="0" fill="hold" grpId="0" nodeType="withEffect">
                                  <p:stCondLst>
                                    <p:cond delay="50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1000" fill="hold"/>
                                        <p:tgtEl>
                                          <p:spTgt spid="104"/>
                                        </p:tgtEl>
                                        <p:attrNameLst>
                                          <p:attrName>ppt_w</p:attrName>
                                        </p:attrNameLst>
                                      </p:cBhvr>
                                      <p:tavLst>
                                        <p:tav tm="0">
                                          <p:val>
                                            <p:fltVal val="0"/>
                                          </p:val>
                                        </p:tav>
                                        <p:tav tm="100000">
                                          <p:val>
                                            <p:strVal val="#ppt_w"/>
                                          </p:val>
                                        </p:tav>
                                      </p:tavLst>
                                    </p:anim>
                                    <p:anim calcmode="lin" valueType="num">
                                      <p:cBhvr>
                                        <p:cTn id="29" dur="1000" fill="hold"/>
                                        <p:tgtEl>
                                          <p:spTgt spid="104"/>
                                        </p:tgtEl>
                                        <p:attrNameLst>
                                          <p:attrName>ppt_h</p:attrName>
                                        </p:attrNameLst>
                                      </p:cBhvr>
                                      <p:tavLst>
                                        <p:tav tm="0">
                                          <p:val>
                                            <p:fltVal val="0"/>
                                          </p:val>
                                        </p:tav>
                                        <p:tav tm="100000">
                                          <p:val>
                                            <p:strVal val="#ppt_h"/>
                                          </p:val>
                                        </p:tav>
                                      </p:tavLst>
                                    </p:anim>
                                    <p:anim calcmode="lin" valueType="num">
                                      <p:cBhvr>
                                        <p:cTn id="30" dur="1000" fill="hold"/>
                                        <p:tgtEl>
                                          <p:spTgt spid="104"/>
                                        </p:tgtEl>
                                        <p:attrNameLst>
                                          <p:attrName>style.rotation</p:attrName>
                                        </p:attrNameLst>
                                      </p:cBhvr>
                                      <p:tavLst>
                                        <p:tav tm="0">
                                          <p:val>
                                            <p:fltVal val="90"/>
                                          </p:val>
                                        </p:tav>
                                        <p:tav tm="100000">
                                          <p:val>
                                            <p:fltVal val="0"/>
                                          </p:val>
                                        </p:tav>
                                      </p:tavLst>
                                    </p:anim>
                                    <p:animEffect transition="in" filter="fade">
                                      <p:cBhvr>
                                        <p:cTn id="31" dur="1000"/>
                                        <p:tgtEl>
                                          <p:spTgt spid="104"/>
                                        </p:tgtEl>
                                      </p:cBhvr>
                                    </p:animEffect>
                                  </p:childTnLst>
                                </p:cTn>
                              </p:par>
                              <p:par>
                                <p:cTn id="32" presetID="31" presetClass="entr" presetSubtype="0" fill="hold" grpId="0" nodeType="withEffect">
                                  <p:stCondLst>
                                    <p:cond delay="50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1000" fill="hold"/>
                                        <p:tgtEl>
                                          <p:spTgt spid="105"/>
                                        </p:tgtEl>
                                        <p:attrNameLst>
                                          <p:attrName>ppt_w</p:attrName>
                                        </p:attrNameLst>
                                      </p:cBhvr>
                                      <p:tavLst>
                                        <p:tav tm="0">
                                          <p:val>
                                            <p:fltVal val="0"/>
                                          </p:val>
                                        </p:tav>
                                        <p:tav tm="100000">
                                          <p:val>
                                            <p:strVal val="#ppt_w"/>
                                          </p:val>
                                        </p:tav>
                                      </p:tavLst>
                                    </p:anim>
                                    <p:anim calcmode="lin" valueType="num">
                                      <p:cBhvr>
                                        <p:cTn id="35" dur="1000" fill="hold"/>
                                        <p:tgtEl>
                                          <p:spTgt spid="105"/>
                                        </p:tgtEl>
                                        <p:attrNameLst>
                                          <p:attrName>ppt_h</p:attrName>
                                        </p:attrNameLst>
                                      </p:cBhvr>
                                      <p:tavLst>
                                        <p:tav tm="0">
                                          <p:val>
                                            <p:fltVal val="0"/>
                                          </p:val>
                                        </p:tav>
                                        <p:tav tm="100000">
                                          <p:val>
                                            <p:strVal val="#ppt_h"/>
                                          </p:val>
                                        </p:tav>
                                      </p:tavLst>
                                    </p:anim>
                                    <p:anim calcmode="lin" valueType="num">
                                      <p:cBhvr>
                                        <p:cTn id="36" dur="1000" fill="hold"/>
                                        <p:tgtEl>
                                          <p:spTgt spid="105"/>
                                        </p:tgtEl>
                                        <p:attrNameLst>
                                          <p:attrName>style.rotation</p:attrName>
                                        </p:attrNameLst>
                                      </p:cBhvr>
                                      <p:tavLst>
                                        <p:tav tm="0">
                                          <p:val>
                                            <p:fltVal val="90"/>
                                          </p:val>
                                        </p:tav>
                                        <p:tav tm="100000">
                                          <p:val>
                                            <p:fltVal val="0"/>
                                          </p:val>
                                        </p:tav>
                                      </p:tavLst>
                                    </p:anim>
                                    <p:animEffect transition="in" filter="fade">
                                      <p:cBhvr>
                                        <p:cTn id="37" dur="1000"/>
                                        <p:tgtEl>
                                          <p:spTgt spid="105"/>
                                        </p:tgtEl>
                                      </p:cBhvr>
                                    </p:animEffect>
                                  </p:childTnLst>
                                </p:cTn>
                              </p:par>
                              <p:par>
                                <p:cTn id="38" presetID="31" presetClass="entr" presetSubtype="0" fill="hold" grpId="0" nodeType="withEffect">
                                  <p:stCondLst>
                                    <p:cond delay="500"/>
                                  </p:stCondLst>
                                  <p:childTnLst>
                                    <p:set>
                                      <p:cBhvr>
                                        <p:cTn id="39" dur="1" fill="hold">
                                          <p:stCondLst>
                                            <p:cond delay="0"/>
                                          </p:stCondLst>
                                        </p:cTn>
                                        <p:tgtEl>
                                          <p:spTgt spid="106"/>
                                        </p:tgtEl>
                                        <p:attrNameLst>
                                          <p:attrName>style.visibility</p:attrName>
                                        </p:attrNameLst>
                                      </p:cBhvr>
                                      <p:to>
                                        <p:strVal val="visible"/>
                                      </p:to>
                                    </p:set>
                                    <p:anim calcmode="lin" valueType="num">
                                      <p:cBhvr>
                                        <p:cTn id="40" dur="1000" fill="hold"/>
                                        <p:tgtEl>
                                          <p:spTgt spid="106"/>
                                        </p:tgtEl>
                                        <p:attrNameLst>
                                          <p:attrName>ppt_w</p:attrName>
                                        </p:attrNameLst>
                                      </p:cBhvr>
                                      <p:tavLst>
                                        <p:tav tm="0">
                                          <p:val>
                                            <p:fltVal val="0"/>
                                          </p:val>
                                        </p:tav>
                                        <p:tav tm="100000">
                                          <p:val>
                                            <p:strVal val="#ppt_w"/>
                                          </p:val>
                                        </p:tav>
                                      </p:tavLst>
                                    </p:anim>
                                    <p:anim calcmode="lin" valueType="num">
                                      <p:cBhvr>
                                        <p:cTn id="41" dur="1000" fill="hold"/>
                                        <p:tgtEl>
                                          <p:spTgt spid="106"/>
                                        </p:tgtEl>
                                        <p:attrNameLst>
                                          <p:attrName>ppt_h</p:attrName>
                                        </p:attrNameLst>
                                      </p:cBhvr>
                                      <p:tavLst>
                                        <p:tav tm="0">
                                          <p:val>
                                            <p:fltVal val="0"/>
                                          </p:val>
                                        </p:tav>
                                        <p:tav tm="100000">
                                          <p:val>
                                            <p:strVal val="#ppt_h"/>
                                          </p:val>
                                        </p:tav>
                                      </p:tavLst>
                                    </p:anim>
                                    <p:anim calcmode="lin" valueType="num">
                                      <p:cBhvr>
                                        <p:cTn id="42" dur="1000" fill="hold"/>
                                        <p:tgtEl>
                                          <p:spTgt spid="106"/>
                                        </p:tgtEl>
                                        <p:attrNameLst>
                                          <p:attrName>style.rotation</p:attrName>
                                        </p:attrNameLst>
                                      </p:cBhvr>
                                      <p:tavLst>
                                        <p:tav tm="0">
                                          <p:val>
                                            <p:fltVal val="90"/>
                                          </p:val>
                                        </p:tav>
                                        <p:tav tm="100000">
                                          <p:val>
                                            <p:fltVal val="0"/>
                                          </p:val>
                                        </p:tav>
                                      </p:tavLst>
                                    </p:anim>
                                    <p:animEffect transition="in" filter="fade">
                                      <p:cBhvr>
                                        <p:cTn id="43" dur="1000"/>
                                        <p:tgtEl>
                                          <p:spTgt spid="10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107"/>
                                        </p:tgtEl>
                                        <p:attrNameLst>
                                          <p:attrName>style.visibility</p:attrName>
                                        </p:attrNameLst>
                                      </p:cBhvr>
                                      <p:to>
                                        <p:strVal val="visible"/>
                                      </p:to>
                                    </p:set>
                                    <p:anim calcmode="lin" valueType="num">
                                      <p:cBhvr>
                                        <p:cTn id="46" dur="1000" fill="hold"/>
                                        <p:tgtEl>
                                          <p:spTgt spid="107"/>
                                        </p:tgtEl>
                                        <p:attrNameLst>
                                          <p:attrName>ppt_w</p:attrName>
                                        </p:attrNameLst>
                                      </p:cBhvr>
                                      <p:tavLst>
                                        <p:tav tm="0">
                                          <p:val>
                                            <p:fltVal val="0"/>
                                          </p:val>
                                        </p:tav>
                                        <p:tav tm="100000">
                                          <p:val>
                                            <p:strVal val="#ppt_w"/>
                                          </p:val>
                                        </p:tav>
                                      </p:tavLst>
                                    </p:anim>
                                    <p:anim calcmode="lin" valueType="num">
                                      <p:cBhvr>
                                        <p:cTn id="47" dur="1000" fill="hold"/>
                                        <p:tgtEl>
                                          <p:spTgt spid="107"/>
                                        </p:tgtEl>
                                        <p:attrNameLst>
                                          <p:attrName>ppt_h</p:attrName>
                                        </p:attrNameLst>
                                      </p:cBhvr>
                                      <p:tavLst>
                                        <p:tav tm="0">
                                          <p:val>
                                            <p:fltVal val="0"/>
                                          </p:val>
                                        </p:tav>
                                        <p:tav tm="100000">
                                          <p:val>
                                            <p:strVal val="#ppt_h"/>
                                          </p:val>
                                        </p:tav>
                                      </p:tavLst>
                                    </p:anim>
                                    <p:anim calcmode="lin" valueType="num">
                                      <p:cBhvr>
                                        <p:cTn id="48" dur="1000" fill="hold"/>
                                        <p:tgtEl>
                                          <p:spTgt spid="107"/>
                                        </p:tgtEl>
                                        <p:attrNameLst>
                                          <p:attrName>style.rotation</p:attrName>
                                        </p:attrNameLst>
                                      </p:cBhvr>
                                      <p:tavLst>
                                        <p:tav tm="0">
                                          <p:val>
                                            <p:fltVal val="90"/>
                                          </p:val>
                                        </p:tav>
                                        <p:tav tm="100000">
                                          <p:val>
                                            <p:fltVal val="0"/>
                                          </p:val>
                                        </p:tav>
                                      </p:tavLst>
                                    </p:anim>
                                    <p:animEffect transition="in" filter="fade">
                                      <p:cBhvr>
                                        <p:cTn id="49" dur="1000"/>
                                        <p:tgtEl>
                                          <p:spTgt spid="107"/>
                                        </p:tgtEl>
                                      </p:cBhvr>
                                    </p:animEffect>
                                  </p:childTnLst>
                                </p:cTn>
                              </p:par>
                              <p:par>
                                <p:cTn id="50" presetID="31" presetClass="entr" presetSubtype="0" fill="hold" grpId="0" nodeType="withEffect">
                                  <p:stCondLst>
                                    <p:cond delay="50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1000" fill="hold"/>
                                        <p:tgtEl>
                                          <p:spTgt spid="108"/>
                                        </p:tgtEl>
                                        <p:attrNameLst>
                                          <p:attrName>ppt_w</p:attrName>
                                        </p:attrNameLst>
                                      </p:cBhvr>
                                      <p:tavLst>
                                        <p:tav tm="0">
                                          <p:val>
                                            <p:fltVal val="0"/>
                                          </p:val>
                                        </p:tav>
                                        <p:tav tm="100000">
                                          <p:val>
                                            <p:strVal val="#ppt_w"/>
                                          </p:val>
                                        </p:tav>
                                      </p:tavLst>
                                    </p:anim>
                                    <p:anim calcmode="lin" valueType="num">
                                      <p:cBhvr>
                                        <p:cTn id="53" dur="1000" fill="hold"/>
                                        <p:tgtEl>
                                          <p:spTgt spid="108"/>
                                        </p:tgtEl>
                                        <p:attrNameLst>
                                          <p:attrName>ppt_h</p:attrName>
                                        </p:attrNameLst>
                                      </p:cBhvr>
                                      <p:tavLst>
                                        <p:tav tm="0">
                                          <p:val>
                                            <p:fltVal val="0"/>
                                          </p:val>
                                        </p:tav>
                                        <p:tav tm="100000">
                                          <p:val>
                                            <p:strVal val="#ppt_h"/>
                                          </p:val>
                                        </p:tav>
                                      </p:tavLst>
                                    </p:anim>
                                    <p:anim calcmode="lin" valueType="num">
                                      <p:cBhvr>
                                        <p:cTn id="54" dur="1000" fill="hold"/>
                                        <p:tgtEl>
                                          <p:spTgt spid="108"/>
                                        </p:tgtEl>
                                        <p:attrNameLst>
                                          <p:attrName>style.rotation</p:attrName>
                                        </p:attrNameLst>
                                      </p:cBhvr>
                                      <p:tavLst>
                                        <p:tav tm="0">
                                          <p:val>
                                            <p:fltVal val="90"/>
                                          </p:val>
                                        </p:tav>
                                        <p:tav tm="100000">
                                          <p:val>
                                            <p:fltVal val="0"/>
                                          </p:val>
                                        </p:tav>
                                      </p:tavLst>
                                    </p:anim>
                                    <p:animEffect transition="in" filter="fade">
                                      <p:cBhvr>
                                        <p:cTn id="55" dur="1000"/>
                                        <p:tgtEl>
                                          <p:spTgt spid="108"/>
                                        </p:tgtEl>
                                      </p:cBhvr>
                                    </p:animEffect>
                                  </p:childTnLst>
                                </p:cTn>
                              </p:par>
                              <p:par>
                                <p:cTn id="56" presetID="52" presetClass="entr" presetSubtype="0" fill="hold" grpId="0" nodeType="withEffect">
                                  <p:stCondLst>
                                    <p:cond delay="500"/>
                                  </p:stCondLst>
                                  <p:iterate type="lt">
                                    <p:tmPct val="10000"/>
                                  </p:iterate>
                                  <p:childTnLst>
                                    <p:set>
                                      <p:cBhvr>
                                        <p:cTn id="57" dur="1" fill="hold">
                                          <p:stCondLst>
                                            <p:cond delay="0"/>
                                          </p:stCondLst>
                                        </p:cTn>
                                        <p:tgtEl>
                                          <p:spTgt spid="109"/>
                                        </p:tgtEl>
                                        <p:attrNameLst>
                                          <p:attrName>style.visibility</p:attrName>
                                        </p:attrNameLst>
                                      </p:cBhvr>
                                      <p:to>
                                        <p:strVal val="visible"/>
                                      </p:to>
                                    </p:set>
                                    <p:animScale>
                                      <p:cBhvr>
                                        <p:cTn id="58"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09"/>
                                        </p:tgtEl>
                                        <p:attrNameLst>
                                          <p:attrName>ppt_x</p:attrName>
                                          <p:attrName>ppt_y</p:attrName>
                                        </p:attrNameLst>
                                      </p:cBhvr>
                                    </p:animMotion>
                                    <p:animEffect transition="in" filter="fade">
                                      <p:cBhvr>
                                        <p:cTn id="60" dur="1000"/>
                                        <p:tgtEl>
                                          <p:spTgt spid="109"/>
                                        </p:tgtEl>
                                      </p:cBhvr>
                                    </p:animEffect>
                                  </p:childTnLst>
                                </p:cTn>
                              </p:par>
                              <p:par>
                                <p:cTn id="61" presetID="52" presetClass="entr" presetSubtype="0" fill="hold" grpId="0" nodeType="withEffect">
                                  <p:stCondLst>
                                    <p:cond delay="500"/>
                                  </p:stCondLst>
                                  <p:iterate type="lt">
                                    <p:tmPct val="10000"/>
                                  </p:iterate>
                                  <p:childTnLst>
                                    <p:set>
                                      <p:cBhvr>
                                        <p:cTn id="62" dur="1" fill="hold">
                                          <p:stCondLst>
                                            <p:cond delay="0"/>
                                          </p:stCondLst>
                                        </p:cTn>
                                        <p:tgtEl>
                                          <p:spTgt spid="139"/>
                                        </p:tgtEl>
                                        <p:attrNameLst>
                                          <p:attrName>style.visibility</p:attrName>
                                        </p:attrNameLst>
                                      </p:cBhvr>
                                      <p:to>
                                        <p:strVal val="visible"/>
                                      </p:to>
                                    </p:set>
                                    <p:animScale>
                                      <p:cBhvr>
                                        <p:cTn id="63"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39"/>
                                        </p:tgtEl>
                                        <p:attrNameLst>
                                          <p:attrName>ppt_x</p:attrName>
                                          <p:attrName>ppt_y</p:attrName>
                                        </p:attrNameLst>
                                      </p:cBhvr>
                                    </p:animMotion>
                                    <p:animEffect transition="in" filter="fade">
                                      <p:cBhvr>
                                        <p:cTn id="65" dur="1000"/>
                                        <p:tgtEl>
                                          <p:spTgt spid="139"/>
                                        </p:tgtEl>
                                      </p:cBhvr>
                                    </p:animEffect>
                                  </p:childTnLst>
                                </p:cTn>
                              </p:par>
                              <p:par>
                                <p:cTn id="66" presetID="2" presetClass="entr" presetSubtype="12" fill="hold" nodeType="withEffect">
                                  <p:stCondLst>
                                    <p:cond delay="1000"/>
                                  </p:stCondLst>
                                  <p:childTnLst>
                                    <p:set>
                                      <p:cBhvr>
                                        <p:cTn id="67" dur="1" fill="hold">
                                          <p:stCondLst>
                                            <p:cond delay="0"/>
                                          </p:stCondLst>
                                        </p:cTn>
                                        <p:tgtEl>
                                          <p:spTgt spid="169"/>
                                        </p:tgtEl>
                                        <p:attrNameLst>
                                          <p:attrName>style.visibility</p:attrName>
                                        </p:attrNameLst>
                                      </p:cBhvr>
                                      <p:to>
                                        <p:strVal val="visible"/>
                                      </p:to>
                                    </p:set>
                                    <p:anim calcmode="lin" valueType="num">
                                      <p:cBhvr additive="base">
                                        <p:cTn id="68" dur="500" fill="hold"/>
                                        <p:tgtEl>
                                          <p:spTgt spid="169"/>
                                        </p:tgtEl>
                                        <p:attrNameLst>
                                          <p:attrName>ppt_x</p:attrName>
                                        </p:attrNameLst>
                                      </p:cBhvr>
                                      <p:tavLst>
                                        <p:tav tm="0">
                                          <p:val>
                                            <p:strVal val="0-#ppt_w/2"/>
                                          </p:val>
                                        </p:tav>
                                        <p:tav tm="100000">
                                          <p:val>
                                            <p:strVal val="#ppt_x"/>
                                          </p:val>
                                        </p:tav>
                                      </p:tavLst>
                                    </p:anim>
                                    <p:anim calcmode="lin" valueType="num">
                                      <p:cBhvr additive="base">
                                        <p:cTn id="69" dur="500" fill="hold"/>
                                        <p:tgtEl>
                                          <p:spTgt spid="169"/>
                                        </p:tgtEl>
                                        <p:attrNameLst>
                                          <p:attrName>ppt_y</p:attrName>
                                        </p:attrNameLst>
                                      </p:cBhvr>
                                      <p:tavLst>
                                        <p:tav tm="0">
                                          <p:val>
                                            <p:strVal val="1+#ppt_h/2"/>
                                          </p:val>
                                        </p:tav>
                                        <p:tav tm="100000">
                                          <p:val>
                                            <p:strVal val="#ppt_y"/>
                                          </p:val>
                                        </p:tav>
                                      </p:tavLst>
                                    </p:anim>
                                  </p:childTnLst>
                                </p:cTn>
                              </p:par>
                              <p:par>
                                <p:cTn id="70" presetID="2" presetClass="entr" presetSubtype="12" fill="hold" nodeType="withEffect">
                                  <p:stCondLst>
                                    <p:cond delay="1000"/>
                                  </p:stCondLst>
                                  <p:childTnLst>
                                    <p:set>
                                      <p:cBhvr>
                                        <p:cTn id="71" dur="1" fill="hold">
                                          <p:stCondLst>
                                            <p:cond delay="0"/>
                                          </p:stCondLst>
                                        </p:cTn>
                                        <p:tgtEl>
                                          <p:spTgt spid="174"/>
                                        </p:tgtEl>
                                        <p:attrNameLst>
                                          <p:attrName>style.visibility</p:attrName>
                                        </p:attrNameLst>
                                      </p:cBhvr>
                                      <p:to>
                                        <p:strVal val="visible"/>
                                      </p:to>
                                    </p:set>
                                    <p:anim calcmode="lin" valueType="num">
                                      <p:cBhvr additive="base">
                                        <p:cTn id="72" dur="500" fill="hold"/>
                                        <p:tgtEl>
                                          <p:spTgt spid="174"/>
                                        </p:tgtEl>
                                        <p:attrNameLst>
                                          <p:attrName>ppt_x</p:attrName>
                                        </p:attrNameLst>
                                      </p:cBhvr>
                                      <p:tavLst>
                                        <p:tav tm="0">
                                          <p:val>
                                            <p:strVal val="0-#ppt_w/2"/>
                                          </p:val>
                                        </p:tav>
                                        <p:tav tm="100000">
                                          <p:val>
                                            <p:strVal val="#ppt_x"/>
                                          </p:val>
                                        </p:tav>
                                      </p:tavLst>
                                    </p:anim>
                                    <p:anim calcmode="lin" valueType="num">
                                      <p:cBhvr additive="base">
                                        <p:cTn id="73" dur="500" fill="hold"/>
                                        <p:tgtEl>
                                          <p:spTgt spid="174"/>
                                        </p:tgtEl>
                                        <p:attrNameLst>
                                          <p:attrName>ppt_y</p:attrName>
                                        </p:attrNameLst>
                                      </p:cBhvr>
                                      <p:tavLst>
                                        <p:tav tm="0">
                                          <p:val>
                                            <p:strVal val="1+#ppt_h/2"/>
                                          </p:val>
                                        </p:tav>
                                        <p:tav tm="100000">
                                          <p:val>
                                            <p:strVal val="#ppt_y"/>
                                          </p:val>
                                        </p:tav>
                                      </p:tavLst>
                                    </p:anim>
                                  </p:childTnLst>
                                </p:cTn>
                              </p:par>
                              <p:par>
                                <p:cTn id="74" presetID="2" presetClass="entr" presetSubtype="12" fill="hold" nodeType="withEffect">
                                  <p:stCondLst>
                                    <p:cond delay="1000"/>
                                  </p:stCondLst>
                                  <p:childTnLst>
                                    <p:set>
                                      <p:cBhvr>
                                        <p:cTn id="75" dur="1" fill="hold">
                                          <p:stCondLst>
                                            <p:cond delay="0"/>
                                          </p:stCondLst>
                                        </p:cTn>
                                        <p:tgtEl>
                                          <p:spTgt spid="179"/>
                                        </p:tgtEl>
                                        <p:attrNameLst>
                                          <p:attrName>style.visibility</p:attrName>
                                        </p:attrNameLst>
                                      </p:cBhvr>
                                      <p:to>
                                        <p:strVal val="visible"/>
                                      </p:to>
                                    </p:set>
                                    <p:anim calcmode="lin" valueType="num">
                                      <p:cBhvr additive="base">
                                        <p:cTn id="76" dur="500" fill="hold"/>
                                        <p:tgtEl>
                                          <p:spTgt spid="179"/>
                                        </p:tgtEl>
                                        <p:attrNameLst>
                                          <p:attrName>ppt_x</p:attrName>
                                        </p:attrNameLst>
                                      </p:cBhvr>
                                      <p:tavLst>
                                        <p:tav tm="0">
                                          <p:val>
                                            <p:strVal val="0-#ppt_w/2"/>
                                          </p:val>
                                        </p:tav>
                                        <p:tav tm="100000">
                                          <p:val>
                                            <p:strVal val="#ppt_x"/>
                                          </p:val>
                                        </p:tav>
                                      </p:tavLst>
                                    </p:anim>
                                    <p:anim calcmode="lin" valueType="num">
                                      <p:cBhvr additive="base">
                                        <p:cTn id="77" dur="500" fill="hold"/>
                                        <p:tgtEl>
                                          <p:spTgt spid="179"/>
                                        </p:tgtEl>
                                        <p:attrNameLst>
                                          <p:attrName>ppt_y</p:attrName>
                                        </p:attrNameLst>
                                      </p:cBhvr>
                                      <p:tavLst>
                                        <p:tav tm="0">
                                          <p:val>
                                            <p:strVal val="1+#ppt_h/2"/>
                                          </p:val>
                                        </p:tav>
                                        <p:tav tm="100000">
                                          <p:val>
                                            <p:strVal val="#ppt_y"/>
                                          </p:val>
                                        </p:tav>
                                      </p:tavLst>
                                    </p:anim>
                                  </p:childTnLst>
                                </p:cTn>
                              </p:par>
                              <p:par>
                                <p:cTn id="78" presetID="2" presetClass="entr" presetSubtype="12" fill="hold" nodeType="withEffect">
                                  <p:stCondLst>
                                    <p:cond delay="1000"/>
                                  </p:stCondLst>
                                  <p:childTnLst>
                                    <p:set>
                                      <p:cBhvr>
                                        <p:cTn id="79" dur="1" fill="hold">
                                          <p:stCondLst>
                                            <p:cond delay="0"/>
                                          </p:stCondLst>
                                        </p:cTn>
                                        <p:tgtEl>
                                          <p:spTgt spid="184"/>
                                        </p:tgtEl>
                                        <p:attrNameLst>
                                          <p:attrName>style.visibility</p:attrName>
                                        </p:attrNameLst>
                                      </p:cBhvr>
                                      <p:to>
                                        <p:strVal val="visible"/>
                                      </p:to>
                                    </p:set>
                                    <p:anim calcmode="lin" valueType="num">
                                      <p:cBhvr additive="base">
                                        <p:cTn id="80" dur="500" fill="hold"/>
                                        <p:tgtEl>
                                          <p:spTgt spid="184"/>
                                        </p:tgtEl>
                                        <p:attrNameLst>
                                          <p:attrName>ppt_x</p:attrName>
                                        </p:attrNameLst>
                                      </p:cBhvr>
                                      <p:tavLst>
                                        <p:tav tm="0">
                                          <p:val>
                                            <p:strVal val="0-#ppt_w/2"/>
                                          </p:val>
                                        </p:tav>
                                        <p:tav tm="100000">
                                          <p:val>
                                            <p:strVal val="#ppt_x"/>
                                          </p:val>
                                        </p:tav>
                                      </p:tavLst>
                                    </p:anim>
                                    <p:anim calcmode="lin" valueType="num">
                                      <p:cBhvr additive="base">
                                        <p:cTn id="81" dur="500" fill="hold"/>
                                        <p:tgtEl>
                                          <p:spTgt spid="184"/>
                                        </p:tgtEl>
                                        <p:attrNameLst>
                                          <p:attrName>ppt_y</p:attrName>
                                        </p:attrNameLst>
                                      </p:cBhvr>
                                      <p:tavLst>
                                        <p:tav tm="0">
                                          <p:val>
                                            <p:strVal val="1+#ppt_h/2"/>
                                          </p:val>
                                        </p:tav>
                                        <p:tav tm="100000">
                                          <p:val>
                                            <p:strVal val="#ppt_y"/>
                                          </p:val>
                                        </p:tav>
                                      </p:tavLst>
                                    </p:anim>
                                  </p:childTnLst>
                                </p:cTn>
                              </p:par>
                            </p:childTnLst>
                          </p:cTn>
                        </p:par>
                        <p:par>
                          <p:cTn id="82" fill="hold">
                            <p:stCondLst>
                              <p:cond delay="3900"/>
                            </p:stCondLst>
                            <p:childTnLst>
                              <p:par>
                                <p:cTn id="83" presetID="22" presetClass="entr" presetSubtype="4" fill="hold" grpId="0" nodeType="afterEffect">
                                  <p:stCondLst>
                                    <p:cond delay="0"/>
                                  </p:stCondLst>
                                  <p:childTnLst>
                                    <p:set>
                                      <p:cBhvr>
                                        <p:cTn id="84" dur="1" fill="hold">
                                          <p:stCondLst>
                                            <p:cond delay="0"/>
                                          </p:stCondLst>
                                        </p:cTn>
                                        <p:tgtEl>
                                          <p:spTgt spid="195"/>
                                        </p:tgtEl>
                                        <p:attrNameLst>
                                          <p:attrName>style.visibility</p:attrName>
                                        </p:attrNameLst>
                                      </p:cBhvr>
                                      <p:to>
                                        <p:strVal val="visible"/>
                                      </p:to>
                                    </p:set>
                                    <p:animEffect transition="in" filter="wipe(down)">
                                      <p:cBhvr>
                                        <p:cTn id="8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6" repeatCount="indefinite" fill="remove" display="0">
                  <p:stCondLst>
                    <p:cond delay="indefinite"/>
                  </p:stCondLst>
                  <p:endCondLst>
                    <p:cond evt="onStopAudio" delay="0">
                      <p:tgtEl>
                        <p:sldTgt/>
                      </p:tgtEl>
                    </p:cond>
                  </p:endCondLst>
                </p:cTn>
                <p:tgtEl>
                  <p:spTgt spid="3"/>
                </p:tgtEl>
              </p:cMediaNode>
            </p:audio>
          </p:childTnLst>
        </p:cTn>
      </p:par>
    </p:tnLst>
    <p:bldLst>
      <p:bldP spid="76" grpId="0" animBg="1"/>
      <p:bldP spid="101" grpId="0" animBg="1"/>
      <p:bldP spid="102" grpId="0" animBg="1"/>
      <p:bldP spid="103" grpId="0" animBg="1"/>
      <p:bldP spid="104" grpId="0" animBg="1"/>
      <p:bldP spid="105" grpId="0" animBg="1"/>
      <p:bldP spid="106" grpId="0" animBg="1"/>
      <p:bldP spid="107" grpId="0" animBg="1"/>
      <p:bldP spid="108" grpId="0" bldLvl="0" animBg="1"/>
      <p:bldP spid="109" grpId="0"/>
      <p:bldP spid="139" grpId="0"/>
      <p:bldP spid="1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040" y="116762"/>
            <a:ext cx="3720434"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5394905" y="116831"/>
            <a:ext cx="6552728" cy="16207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2" name="矩形 71"/>
          <p:cNvSpPr/>
          <p:nvPr/>
        </p:nvSpPr>
        <p:spPr>
          <a:xfrm>
            <a:off x="6506646" y="116831"/>
            <a:ext cx="5544616"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flipH="1">
            <a:off x="5832668" y="477064"/>
            <a:ext cx="360040" cy="1106805"/>
          </a:xfrm>
          <a:prstGeom prst="rect">
            <a:avLst/>
          </a:prstGeom>
          <a:noFill/>
        </p:spPr>
        <p:txBody>
          <a:bodyPr wrap="square" rtlCol="0">
            <a:spAutoFit/>
          </a:bodyPr>
          <a:lstStyle/>
          <a:p>
            <a:pPr algn="ctr"/>
            <a:r>
              <a:rPr lang="en-US" altLang="id-ID" sz="6600" b="1" dirty="0">
                <a:solidFill>
                  <a:schemeClr val="bg1"/>
                </a:solidFill>
                <a:latin typeface="方正兰亭黑简体" panose="02000000000000000000" pitchFamily="2" charset="-122"/>
                <a:ea typeface="方正兰亭黑简体" panose="02000000000000000000" pitchFamily="2" charset="-122"/>
              </a:rPr>
              <a:t>4</a:t>
            </a:r>
            <a:endParaRPr lang="en-US" altLang="id-ID" sz="6600" b="1" dirty="0">
              <a:solidFill>
                <a:schemeClr val="bg1"/>
              </a:solidFill>
              <a:latin typeface="方正兰亭黑简体" panose="02000000000000000000" pitchFamily="2" charset="-122"/>
              <a:ea typeface="方正兰亭黑简体" panose="02000000000000000000" pitchFamily="2" charset="-122"/>
            </a:endParaRPr>
          </a:p>
        </p:txBody>
      </p:sp>
      <p:sp>
        <p:nvSpPr>
          <p:cNvPr id="112" name="文本框 9"/>
          <p:cNvSpPr txBox="1"/>
          <p:nvPr/>
        </p:nvSpPr>
        <p:spPr>
          <a:xfrm>
            <a:off x="6602095" y="332740"/>
            <a:ext cx="5082540" cy="1176020"/>
          </a:xfrm>
          <a:prstGeom prst="rect">
            <a:avLst/>
          </a:prstGeom>
          <a:noFill/>
        </p:spPr>
        <p:txBody>
          <a:bodyPr wrap="square" lIns="68580" tIns="34290" rIns="68580" bIns="34290" rtlCol="0">
            <a:spAutoFit/>
          </a:bodyPr>
          <a:lstStyle/>
          <a:p>
            <a:pPr marL="0" lvl="1"/>
            <a:r>
              <a:rPr lang="zh-CN" altLang="en-US" sz="3600" b="1" dirty="0">
                <a:solidFill>
                  <a:schemeClr val="bg1"/>
                </a:solidFill>
                <a:latin typeface="微软雅黑" panose="020B0503020204020204" pitchFamily="34" charset="-122"/>
                <a:ea typeface="微软雅黑" panose="020B0503020204020204" pitchFamily="34" charset="-122"/>
              </a:rPr>
              <a:t>政府信息公开行政复议、行政诉讼情况</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3436814" y="39265"/>
            <a:ext cx="1846387" cy="1664728"/>
            <a:chOff x="3720691" y="2824413"/>
            <a:chExt cx="1341120" cy="1209172"/>
          </a:xfrm>
        </p:grpSpPr>
        <p:sp>
          <p:nvSpPr>
            <p:cNvPr id="1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5" name="Freeform 5"/>
          <p:cNvSpPr/>
          <p:nvPr/>
        </p:nvSpPr>
        <p:spPr bwMode="auto">
          <a:xfrm rot="1855731">
            <a:off x="3545468" y="159610"/>
            <a:ext cx="1593518" cy="14367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47" name="TextBox 46"/>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15" name="Freeform 9"/>
          <p:cNvSpPr>
            <a:spLocks noEditPoints="1"/>
          </p:cNvSpPr>
          <p:nvPr/>
        </p:nvSpPr>
        <p:spPr bwMode="auto">
          <a:xfrm rot="19469485">
            <a:off x="3904508" y="355534"/>
            <a:ext cx="874163" cy="93147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aphicFrame>
        <p:nvGraphicFramePr>
          <p:cNvPr id="4" name="表格 3"/>
          <p:cNvGraphicFramePr/>
          <p:nvPr>
            <p:custDataLst>
              <p:tags r:id="rId1"/>
            </p:custDataLst>
          </p:nvPr>
        </p:nvGraphicFramePr>
        <p:xfrm>
          <a:off x="2410460" y="2200275"/>
          <a:ext cx="7797800" cy="3264535"/>
        </p:xfrm>
        <a:graphic>
          <a:graphicData uri="http://schemas.openxmlformats.org/drawingml/2006/table">
            <a:tbl>
              <a:tblPr/>
              <a:tblGrid>
                <a:gridCol w="544830"/>
                <a:gridCol w="548640"/>
                <a:gridCol w="532130"/>
                <a:gridCol w="521970"/>
                <a:gridCol w="407670"/>
                <a:gridCol w="575310"/>
                <a:gridCol w="574040"/>
                <a:gridCol w="575945"/>
                <a:gridCol w="561975"/>
                <a:gridCol w="376555"/>
                <a:gridCol w="575310"/>
                <a:gridCol w="575945"/>
                <a:gridCol w="575945"/>
                <a:gridCol w="490855"/>
                <a:gridCol w="360680"/>
              </a:tblGrid>
              <a:tr h="277495">
                <a:tc gridSpan="5">
                  <a:txBody>
                    <a:bodyPr/>
                    <a:p>
                      <a:pPr indent="0" algn="ctr">
                        <a:buNone/>
                      </a:pPr>
                      <a:r>
                        <a:rPr lang="en-US" sz="1000" b="1">
                          <a:latin typeface="方正黑体简体" charset="0"/>
                          <a:cs typeface="方正黑体简体" charset="0"/>
                        </a:rPr>
                        <a:t>行政复议</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0">
                  <a:txBody>
                    <a:bodyPr/>
                    <a:p>
                      <a:pPr indent="0" algn="ctr">
                        <a:buNone/>
                      </a:pPr>
                      <a:r>
                        <a:rPr lang="en-US" sz="1000" b="1">
                          <a:latin typeface="方正黑体简体" charset="0"/>
                          <a:cs typeface="方正黑体简体" charset="0"/>
                        </a:rPr>
                        <a:t>行政诉讼</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111250">
                <a:tc>
                  <a:txBody>
                    <a:bodyPr/>
                    <a:p>
                      <a:pPr indent="0" algn="ctr">
                        <a:buNone/>
                      </a:pPr>
                      <a:r>
                        <a:rPr lang="en-US" sz="1000" b="1">
                          <a:latin typeface="方正黑体简体" charset="0"/>
                          <a:cs typeface="方正黑体简体" charset="0"/>
                        </a:rPr>
                        <a:t>结果维持</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结果纠正</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其他结果</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尚未审结</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总计</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000" b="1">
                          <a:latin typeface="方正黑体简体" charset="0"/>
                          <a:cs typeface="方正黑体简体" charset="0"/>
                        </a:rPr>
                        <a:t>未经复议直接起诉</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1">
                          <a:latin typeface="方正黑体简体" charset="0"/>
                          <a:cs typeface="方正黑体简体" charset="0"/>
                        </a:rPr>
                        <a:t>复议后起诉</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111885">
                <a:tc>
                  <a:txBody>
                    <a:bodyPr/>
                    <a:p>
                      <a:pPr indent="0">
                        <a:buNone/>
                      </a:pPr>
                      <a:r>
                        <a:rPr lang="en-US" sz="1000" b="1">
                          <a:latin typeface="方正黑体简体" charset="0"/>
                          <a:cs typeface="方正黑体简体" charset="0"/>
                        </a:rPr>
                        <a:t> </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方正黑体简体" charset="0"/>
                          <a:cs typeface="方正黑体简体" charset="0"/>
                        </a:rPr>
                        <a:t> </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方正黑体简体" charset="0"/>
                          <a:cs typeface="方正黑体简体" charset="0"/>
                        </a:rPr>
                        <a:t> </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方正黑体简体" charset="0"/>
                          <a:cs typeface="方正黑体简体" charset="0"/>
                        </a:rPr>
                        <a:t> </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方正黑体简体" charset="0"/>
                          <a:cs typeface="方正黑体简体" charset="0"/>
                        </a:rPr>
                        <a:t> </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结果维持</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结果纠正</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其他结果</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尚未审结</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总计</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结果维持</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结果纠正</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其他结果</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尚未审结</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总计</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3905">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黑体简体" charset="0"/>
                          <a:cs typeface="方正黑体简体" charset="0"/>
                        </a:rPr>
                        <a:t>0</a:t>
                      </a:r>
                      <a:endParaRPr lang="en-US" altLang="en-US" sz="10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fill="hold"/>
                                        <p:tgtEl>
                                          <p:spTgt spid="171"/>
                                        </p:tgtEl>
                                        <p:attrNameLst>
                                          <p:attrName>ppt_x</p:attrName>
                                        </p:attrNameLst>
                                      </p:cBhvr>
                                      <p:tavLst>
                                        <p:tav tm="0">
                                          <p:val>
                                            <p:strVal val="0-#ppt_w/2"/>
                                          </p:val>
                                        </p:tav>
                                        <p:tav tm="100000">
                                          <p:val>
                                            <p:strVal val="#ppt_x"/>
                                          </p:val>
                                        </p:tav>
                                      </p:tavLst>
                                    </p:anim>
                                    <p:anim calcmode="lin" valueType="num">
                                      <p:cBhvr additive="base">
                                        <p:cTn id="8" dur="500" fill="hold"/>
                                        <p:tgtEl>
                                          <p:spTgt spid="17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0-#ppt_w/2"/>
                                          </p:val>
                                        </p:tav>
                                        <p:tav tm="100000">
                                          <p:val>
                                            <p:strVal val="#ppt_x"/>
                                          </p:val>
                                        </p:tav>
                                      </p:tavLst>
                                    </p:anim>
                                    <p:anim calcmode="lin" valueType="num">
                                      <p:cBhvr additive="base">
                                        <p:cTn id="24" dur="500" fill="hold"/>
                                        <p:tgtEl>
                                          <p:spTgt spid="7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0-#ppt_w/2"/>
                                          </p:val>
                                        </p:tav>
                                        <p:tav tm="100000">
                                          <p:val>
                                            <p:strVal val="#ppt_x"/>
                                          </p:val>
                                        </p:tav>
                                      </p:tavLst>
                                    </p:anim>
                                    <p:anim calcmode="lin" valueType="num">
                                      <p:cBhvr additive="base">
                                        <p:cTn id="28" dur="500" fill="hold"/>
                                        <p:tgtEl>
                                          <p:spTgt spid="8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500" fill="hold"/>
                                        <p:tgtEl>
                                          <p:spTgt spid="112"/>
                                        </p:tgtEl>
                                        <p:attrNameLst>
                                          <p:attrName>ppt_x</p:attrName>
                                        </p:attrNameLst>
                                      </p:cBhvr>
                                      <p:tavLst>
                                        <p:tav tm="0">
                                          <p:val>
                                            <p:strVal val="0-#ppt_w/2"/>
                                          </p:val>
                                        </p:tav>
                                        <p:tav tm="100000">
                                          <p:val>
                                            <p:strVal val="#ppt_x"/>
                                          </p:val>
                                        </p:tav>
                                      </p:tavLst>
                                    </p:anim>
                                    <p:anim calcmode="lin" valueType="num">
                                      <p:cBhvr additive="base">
                                        <p:cTn id="32" dur="500" fill="hold"/>
                                        <p:tgtEl>
                                          <p:spTgt spid="112"/>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2000"/>
                                        <p:tgtEl>
                                          <p:spTgt spid="47"/>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1" grpId="0" bldLvl="0" animBg="1"/>
      <p:bldP spid="72" grpId="0" bldLvl="0" animBg="1"/>
      <p:bldP spid="81" grpId="0"/>
      <p:bldP spid="112" grpId="0"/>
      <p:bldP spid="175" grpId="0" bldLvl="0" animBg="1"/>
      <p:bldP spid="47" grpId="0"/>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040" y="116762"/>
            <a:ext cx="3720434"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5394905" y="116831"/>
            <a:ext cx="6552728" cy="16207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2" name="矩形 71"/>
          <p:cNvSpPr/>
          <p:nvPr/>
        </p:nvSpPr>
        <p:spPr>
          <a:xfrm>
            <a:off x="6506646" y="116831"/>
            <a:ext cx="5544616"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flipH="1">
            <a:off x="5832668" y="477064"/>
            <a:ext cx="360040" cy="1106805"/>
          </a:xfrm>
          <a:prstGeom prst="rect">
            <a:avLst/>
          </a:prstGeom>
          <a:noFill/>
        </p:spPr>
        <p:txBody>
          <a:bodyPr wrap="square" rtlCol="0">
            <a:spAutoFit/>
          </a:bodyPr>
          <a:lstStyle/>
          <a:p>
            <a:pPr algn="ctr"/>
            <a:r>
              <a:rPr lang="en-US" altLang="id-ID" sz="6600" b="1" dirty="0">
                <a:solidFill>
                  <a:schemeClr val="bg1"/>
                </a:solidFill>
                <a:latin typeface="方正兰亭黑简体" panose="02000000000000000000" pitchFamily="2" charset="-122"/>
                <a:ea typeface="方正兰亭黑简体" panose="02000000000000000000" pitchFamily="2" charset="-122"/>
              </a:rPr>
              <a:t>5</a:t>
            </a:r>
            <a:endParaRPr lang="en-US" altLang="id-ID" sz="6600" b="1" dirty="0">
              <a:solidFill>
                <a:schemeClr val="bg1"/>
              </a:solidFill>
              <a:latin typeface="方正兰亭黑简体" panose="02000000000000000000" pitchFamily="2" charset="-122"/>
              <a:ea typeface="方正兰亭黑简体" panose="02000000000000000000" pitchFamily="2" charset="-122"/>
            </a:endParaRPr>
          </a:p>
        </p:txBody>
      </p:sp>
      <p:sp>
        <p:nvSpPr>
          <p:cNvPr id="112" name="文本框 9"/>
          <p:cNvSpPr txBox="1"/>
          <p:nvPr/>
        </p:nvSpPr>
        <p:spPr>
          <a:xfrm>
            <a:off x="6602095" y="332740"/>
            <a:ext cx="5082540" cy="1176020"/>
          </a:xfrm>
          <a:prstGeom prst="rect">
            <a:avLst/>
          </a:prstGeom>
          <a:noFill/>
        </p:spPr>
        <p:txBody>
          <a:bodyPr wrap="square" lIns="68580" tIns="34290" rIns="68580" bIns="34290" rtlCol="0">
            <a:spAutoFit/>
          </a:bodyPr>
          <a:lstStyle/>
          <a:p>
            <a:pPr marL="0" lvl="1"/>
            <a:r>
              <a:rPr lang="zh-CN" altLang="en-US" sz="3600" b="1" dirty="0">
                <a:solidFill>
                  <a:schemeClr val="bg1"/>
                </a:solidFill>
                <a:latin typeface="微软雅黑" panose="020B0503020204020204" pitchFamily="34" charset="-122"/>
                <a:ea typeface="微软雅黑" panose="020B0503020204020204" pitchFamily="34" charset="-122"/>
              </a:rPr>
              <a:t>存在的主要问题及改进情况</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3436814" y="39265"/>
            <a:ext cx="1846387" cy="1664728"/>
            <a:chOff x="3720691" y="2824413"/>
            <a:chExt cx="1341120" cy="1209172"/>
          </a:xfrm>
        </p:grpSpPr>
        <p:sp>
          <p:nvSpPr>
            <p:cNvPr id="1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5" name="Freeform 5"/>
          <p:cNvSpPr/>
          <p:nvPr/>
        </p:nvSpPr>
        <p:spPr bwMode="auto">
          <a:xfrm rot="1855731">
            <a:off x="3545468" y="159610"/>
            <a:ext cx="1593518" cy="14367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47" name="TextBox 46"/>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15" name="Freeform 9"/>
          <p:cNvSpPr>
            <a:spLocks noEditPoints="1"/>
          </p:cNvSpPr>
          <p:nvPr/>
        </p:nvSpPr>
        <p:spPr bwMode="auto">
          <a:xfrm rot="19469485">
            <a:off x="3904508" y="355534"/>
            <a:ext cx="874163" cy="93147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 name="文本框 1"/>
          <p:cNvSpPr txBox="1"/>
          <p:nvPr/>
        </p:nvSpPr>
        <p:spPr>
          <a:xfrm>
            <a:off x="1681480" y="2486660"/>
            <a:ext cx="4065270" cy="368300"/>
          </a:xfrm>
          <a:prstGeom prst="rect">
            <a:avLst/>
          </a:prstGeom>
          <a:noFill/>
        </p:spPr>
        <p:txBody>
          <a:bodyPr wrap="square" rtlCol="0">
            <a:spAutoFit/>
          </a:bodyPr>
          <a:p>
            <a:endParaRPr lang="zh-CN" altLang="en-US"/>
          </a:p>
        </p:txBody>
      </p:sp>
      <p:grpSp>
        <p:nvGrpSpPr>
          <p:cNvPr id="144" name="组合 143"/>
          <p:cNvGrpSpPr/>
          <p:nvPr/>
        </p:nvGrpSpPr>
        <p:grpSpPr>
          <a:xfrm>
            <a:off x="10160741" y="1933219"/>
            <a:ext cx="258720" cy="233265"/>
            <a:chOff x="3720691" y="2824413"/>
            <a:chExt cx="1341120" cy="1209172"/>
          </a:xfrm>
        </p:grpSpPr>
        <p:sp>
          <p:nvSpPr>
            <p:cNvPr id="14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p>
              <a:endParaRPr lang="zh-CN" altLang="en-US"/>
            </a:p>
          </p:txBody>
        </p:sp>
        <p:sp>
          <p:nvSpPr>
            <p:cNvPr id="14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p>
              <a:endParaRPr lang="zh-CN" altLang="en-US"/>
            </a:p>
          </p:txBody>
        </p:sp>
      </p:grpSp>
      <p:sp>
        <p:nvSpPr>
          <p:cNvPr id="147" name="TextBox 146"/>
          <p:cNvSpPr txBox="1"/>
          <p:nvPr/>
        </p:nvSpPr>
        <p:spPr>
          <a:xfrm>
            <a:off x="752475" y="1988820"/>
            <a:ext cx="10166985" cy="4046220"/>
          </a:xfrm>
          <a:prstGeom prst="rect">
            <a:avLst/>
          </a:prstGeom>
          <a:noFill/>
        </p:spPr>
        <p:txBody>
          <a:bodyPr wrap="square" rtlCol="0">
            <a:noAutofit/>
          </a:bodyPr>
          <a:p>
            <a:pPr algn="just">
              <a:lnSpc>
                <a:spcPct val="130000"/>
              </a:lnSpc>
              <a:spcBef>
                <a:spcPct val="0"/>
              </a:spcBef>
            </a:pPr>
            <a:r>
              <a:rPr lang="en-US" altLang="zh-CN"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2022年，县商务局政府信息公开工作虽然取得了一些成绩，但与上级要求和群众期盼相比，还存在着差距和不足。一是政务公开工作还不够规范，还需进一步完善。二是部分栏目内容公开不及时或未及时进行更新。</a:t>
            </a:r>
            <a:endPar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spcBef>
                <a:spcPct val="0"/>
              </a:spcBef>
            </a:pPr>
            <a:r>
              <a:rPr lang="en-US" altLang="zh-CN"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针对以上存在问题，在今后的工作中，我局将按照县政府信息公开工作要求，采取有力措施，继续推进政府信息公开工作的落实。一是加强学习，提高对公开工作重要性、必要性的认识，进一步增强做好公开工作的责任感和紧迫感。二是进一步规范和完善政务公开的内容、形式等，对涉及人民群众关心的重大问题、重大决策做到及时公开、及时更新，推进政府信息公开工作再上台阶。三是及时更新完善公开栏目信息。完善主动公开内容专栏的日常检查、维护和更新机制。对于主动公开的内容专栏，定期进行日常检查，及时更新栏目内容，切实做到公开内容及时、准确、高效。</a:t>
            </a:r>
            <a:endPar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fill="hold"/>
                                        <p:tgtEl>
                                          <p:spTgt spid="171"/>
                                        </p:tgtEl>
                                        <p:attrNameLst>
                                          <p:attrName>ppt_x</p:attrName>
                                        </p:attrNameLst>
                                      </p:cBhvr>
                                      <p:tavLst>
                                        <p:tav tm="0">
                                          <p:val>
                                            <p:strVal val="0-#ppt_w/2"/>
                                          </p:val>
                                        </p:tav>
                                        <p:tav tm="100000">
                                          <p:val>
                                            <p:strVal val="#ppt_x"/>
                                          </p:val>
                                        </p:tav>
                                      </p:tavLst>
                                    </p:anim>
                                    <p:anim calcmode="lin" valueType="num">
                                      <p:cBhvr additive="base">
                                        <p:cTn id="8" dur="500" fill="hold"/>
                                        <p:tgtEl>
                                          <p:spTgt spid="17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0-#ppt_w/2"/>
                                          </p:val>
                                        </p:tav>
                                        <p:tav tm="100000">
                                          <p:val>
                                            <p:strVal val="#ppt_x"/>
                                          </p:val>
                                        </p:tav>
                                      </p:tavLst>
                                    </p:anim>
                                    <p:anim calcmode="lin" valueType="num">
                                      <p:cBhvr additive="base">
                                        <p:cTn id="24" dur="500" fill="hold"/>
                                        <p:tgtEl>
                                          <p:spTgt spid="7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0-#ppt_w/2"/>
                                          </p:val>
                                        </p:tav>
                                        <p:tav tm="100000">
                                          <p:val>
                                            <p:strVal val="#ppt_x"/>
                                          </p:val>
                                        </p:tav>
                                      </p:tavLst>
                                    </p:anim>
                                    <p:anim calcmode="lin" valueType="num">
                                      <p:cBhvr additive="base">
                                        <p:cTn id="28" dur="500" fill="hold"/>
                                        <p:tgtEl>
                                          <p:spTgt spid="8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500" fill="hold"/>
                                        <p:tgtEl>
                                          <p:spTgt spid="112"/>
                                        </p:tgtEl>
                                        <p:attrNameLst>
                                          <p:attrName>ppt_x</p:attrName>
                                        </p:attrNameLst>
                                      </p:cBhvr>
                                      <p:tavLst>
                                        <p:tav tm="0">
                                          <p:val>
                                            <p:strVal val="0-#ppt_w/2"/>
                                          </p:val>
                                        </p:tav>
                                        <p:tav tm="100000">
                                          <p:val>
                                            <p:strVal val="#ppt_x"/>
                                          </p:val>
                                        </p:tav>
                                      </p:tavLst>
                                    </p:anim>
                                    <p:anim calcmode="lin" valueType="num">
                                      <p:cBhvr additive="base">
                                        <p:cTn id="32" dur="500" fill="hold"/>
                                        <p:tgtEl>
                                          <p:spTgt spid="112"/>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2000"/>
                                        <p:tgtEl>
                                          <p:spTgt spid="47"/>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50"/>
                                  </p:stCondLst>
                                  <p:childTnLst>
                                    <p:set>
                                      <p:cBhvr>
                                        <p:cTn id="42" dur="1" fill="hold">
                                          <p:stCondLst>
                                            <p:cond delay="0"/>
                                          </p:stCondLst>
                                        </p:cTn>
                                        <p:tgtEl>
                                          <p:spTgt spid="144"/>
                                        </p:tgtEl>
                                        <p:attrNameLst>
                                          <p:attrName>style.visibility</p:attrName>
                                        </p:attrNameLst>
                                      </p:cBhvr>
                                      <p:to>
                                        <p:strVal val="visible"/>
                                      </p:to>
                                    </p:set>
                                    <p:anim calcmode="lin" valueType="num">
                                      <p:cBhvr additive="base">
                                        <p:cTn id="43" dur="500" fill="hold"/>
                                        <p:tgtEl>
                                          <p:spTgt spid="144"/>
                                        </p:tgtEl>
                                        <p:attrNameLst>
                                          <p:attrName>ppt_x</p:attrName>
                                        </p:attrNameLst>
                                      </p:cBhvr>
                                      <p:tavLst>
                                        <p:tav tm="0">
                                          <p:val>
                                            <p:strVal val="1+#ppt_w/2"/>
                                          </p:val>
                                        </p:tav>
                                        <p:tav tm="100000">
                                          <p:val>
                                            <p:strVal val="#ppt_x"/>
                                          </p:val>
                                        </p:tav>
                                      </p:tavLst>
                                    </p:anim>
                                    <p:anim calcmode="lin" valueType="num">
                                      <p:cBhvr additive="base">
                                        <p:cTn id="44" dur="500" fill="hold"/>
                                        <p:tgtEl>
                                          <p:spTgt spid="14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18" presetClass="entr" presetSubtype="3" fill="hold" grpId="0" nodeType="afterEffect">
                                  <p:stCondLst>
                                    <p:cond delay="0"/>
                                  </p:stCondLst>
                                  <p:childTnLst>
                                    <p:set>
                                      <p:cBhvr>
                                        <p:cTn id="47" dur="1" fill="hold">
                                          <p:stCondLst>
                                            <p:cond delay="0"/>
                                          </p:stCondLst>
                                        </p:cTn>
                                        <p:tgtEl>
                                          <p:spTgt spid="147"/>
                                        </p:tgtEl>
                                        <p:attrNameLst>
                                          <p:attrName>style.visibility</p:attrName>
                                        </p:attrNameLst>
                                      </p:cBhvr>
                                      <p:to>
                                        <p:strVal val="visible"/>
                                      </p:to>
                                    </p:set>
                                    <p:animEffect transition="in" filter="strips(upRight)">
                                      <p:cBhvr>
                                        <p:cTn id="48"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1" grpId="0" bldLvl="0" animBg="1"/>
      <p:bldP spid="72" grpId="0" bldLvl="0" animBg="1"/>
      <p:bldP spid="81" grpId="0"/>
      <p:bldP spid="112" grpId="0"/>
      <p:bldP spid="175" grpId="0" bldLvl="0" animBg="1"/>
      <p:bldP spid="47" grpId="0"/>
      <p:bldP spid="15" grpId="0" bldLvl="0" animBg="1"/>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040" y="116762"/>
            <a:ext cx="3720434"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5394905" y="116831"/>
            <a:ext cx="6552728" cy="16207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2" name="矩形 71"/>
          <p:cNvSpPr/>
          <p:nvPr/>
        </p:nvSpPr>
        <p:spPr>
          <a:xfrm>
            <a:off x="6506646" y="116831"/>
            <a:ext cx="5544616"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flipH="1">
            <a:off x="5832668" y="477064"/>
            <a:ext cx="360040" cy="1106805"/>
          </a:xfrm>
          <a:prstGeom prst="rect">
            <a:avLst/>
          </a:prstGeom>
          <a:noFill/>
        </p:spPr>
        <p:txBody>
          <a:bodyPr wrap="square" rtlCol="0">
            <a:spAutoFit/>
          </a:bodyPr>
          <a:lstStyle/>
          <a:p>
            <a:pPr algn="ctr"/>
            <a:r>
              <a:rPr lang="en-US" altLang="id-ID" sz="6600" b="1" dirty="0">
                <a:solidFill>
                  <a:schemeClr val="bg1"/>
                </a:solidFill>
                <a:latin typeface="方正兰亭黑简体" panose="02000000000000000000" pitchFamily="2" charset="-122"/>
                <a:ea typeface="方正兰亭黑简体" panose="02000000000000000000" pitchFamily="2" charset="-122"/>
              </a:rPr>
              <a:t>6</a:t>
            </a:r>
            <a:endParaRPr lang="en-US" altLang="id-ID" sz="6600" b="1" dirty="0">
              <a:solidFill>
                <a:schemeClr val="bg1"/>
              </a:solidFill>
              <a:latin typeface="方正兰亭黑简体" panose="02000000000000000000" pitchFamily="2" charset="-122"/>
              <a:ea typeface="方正兰亭黑简体" panose="02000000000000000000" pitchFamily="2" charset="-122"/>
            </a:endParaRPr>
          </a:p>
        </p:txBody>
      </p:sp>
      <p:sp>
        <p:nvSpPr>
          <p:cNvPr id="112" name="文本框 9"/>
          <p:cNvSpPr txBox="1"/>
          <p:nvPr/>
        </p:nvSpPr>
        <p:spPr>
          <a:xfrm>
            <a:off x="6529705" y="692785"/>
            <a:ext cx="5082540" cy="622300"/>
          </a:xfrm>
          <a:prstGeom prst="rect">
            <a:avLst/>
          </a:prstGeom>
          <a:noFill/>
        </p:spPr>
        <p:txBody>
          <a:bodyPr wrap="square" lIns="68580" tIns="34290" rIns="68580" bIns="34290" rtlCol="0">
            <a:spAutoFit/>
          </a:bodyPr>
          <a:lstStyle/>
          <a:p>
            <a:pPr marL="0" lvl="1"/>
            <a:r>
              <a:rPr lang="zh-CN" altLang="en-US" sz="3600" b="1" dirty="0">
                <a:solidFill>
                  <a:schemeClr val="bg1"/>
                </a:solidFill>
                <a:latin typeface="微软雅黑" panose="020B0503020204020204" pitchFamily="34" charset="-122"/>
                <a:ea typeface="微软雅黑" panose="020B0503020204020204" pitchFamily="34" charset="-122"/>
              </a:rPr>
              <a:t>其他需要报告的事项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3436814" y="39265"/>
            <a:ext cx="1846387" cy="1664728"/>
            <a:chOff x="3720691" y="2824413"/>
            <a:chExt cx="1341120" cy="1209172"/>
          </a:xfrm>
        </p:grpSpPr>
        <p:sp>
          <p:nvSpPr>
            <p:cNvPr id="1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5" name="Freeform 5"/>
          <p:cNvSpPr/>
          <p:nvPr/>
        </p:nvSpPr>
        <p:spPr bwMode="auto">
          <a:xfrm rot="1855731">
            <a:off x="3545468" y="159610"/>
            <a:ext cx="1593518" cy="14367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47" name="TextBox 46"/>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15" name="Freeform 9"/>
          <p:cNvSpPr>
            <a:spLocks noEditPoints="1"/>
          </p:cNvSpPr>
          <p:nvPr/>
        </p:nvSpPr>
        <p:spPr bwMode="auto">
          <a:xfrm rot="19469485">
            <a:off x="3904508" y="355534"/>
            <a:ext cx="874163" cy="93147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 name="文本框 1"/>
          <p:cNvSpPr txBox="1"/>
          <p:nvPr/>
        </p:nvSpPr>
        <p:spPr>
          <a:xfrm>
            <a:off x="1681480" y="2486660"/>
            <a:ext cx="4065270" cy="368300"/>
          </a:xfrm>
          <a:prstGeom prst="rect">
            <a:avLst/>
          </a:prstGeom>
          <a:noFill/>
        </p:spPr>
        <p:txBody>
          <a:bodyPr wrap="square" rtlCol="0">
            <a:spAutoFit/>
          </a:bodyPr>
          <a:p>
            <a:endParaRPr lang="zh-CN" altLang="en-US"/>
          </a:p>
        </p:txBody>
      </p:sp>
      <p:grpSp>
        <p:nvGrpSpPr>
          <p:cNvPr id="144" name="组合 143"/>
          <p:cNvGrpSpPr/>
          <p:nvPr/>
        </p:nvGrpSpPr>
        <p:grpSpPr>
          <a:xfrm>
            <a:off x="10160741" y="1933219"/>
            <a:ext cx="258720" cy="233265"/>
            <a:chOff x="3720691" y="2824413"/>
            <a:chExt cx="1341120" cy="1209172"/>
          </a:xfrm>
        </p:grpSpPr>
        <p:sp>
          <p:nvSpPr>
            <p:cNvPr id="14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p>
              <a:endParaRPr lang="zh-CN" altLang="en-US"/>
            </a:p>
          </p:txBody>
        </p:sp>
        <p:sp>
          <p:nvSpPr>
            <p:cNvPr id="14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p>
              <a:endParaRPr lang="zh-CN" altLang="en-US"/>
            </a:p>
          </p:txBody>
        </p:sp>
      </p:grpSp>
      <p:sp>
        <p:nvSpPr>
          <p:cNvPr id="147" name="TextBox 146"/>
          <p:cNvSpPr txBox="1"/>
          <p:nvPr/>
        </p:nvSpPr>
        <p:spPr>
          <a:xfrm>
            <a:off x="752475" y="1988820"/>
            <a:ext cx="10166985" cy="4046220"/>
          </a:xfrm>
          <a:prstGeom prst="rect">
            <a:avLst/>
          </a:prstGeom>
          <a:noFill/>
        </p:spPr>
        <p:txBody>
          <a:bodyPr wrap="square" rtlCol="0">
            <a:noAutofit/>
          </a:bodyPr>
          <a:p>
            <a:pPr algn="just">
              <a:lnSpc>
                <a:spcPct val="130000"/>
              </a:lnSpc>
              <a:spcBef>
                <a:spcPct val="0"/>
              </a:spcBef>
            </a:pPr>
            <a:r>
              <a:rPr lang="en-US" altLang="zh-CN"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（一）我局本年度没有收取信息处理费情况。</a:t>
            </a:r>
            <a:endParaRPr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spcBef>
                <a:spcPct val="0"/>
              </a:spcBef>
            </a:pPr>
            <a:r>
              <a:rPr lang="en-US"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二）2022年，县商务局结合商务工作实际，制定工作方案，采取有效措施，扎实做好商务政务公开工作。一是强化重点领域信息公开。认真贯彻落实新《中华人民共和国政府信息公开条例》精神，坚持“以公开促廉政”，注重加强重点领域信息公开，接受群众监督。二是扎实推进基层政务公开标准化规范化工作。县商务局按照省市区要求，组织相关科室认真研究惠企政策，基层政务公开标准目录，结合我局工作实际，制定完善基层政务公开标准目录，并及时公开相关信息，推进基层政务公开标准化规范化工作顺利开展。三是推进行政执法信息公开。按照“谁执法谁公示”原则，严格落实行政执法公示制度，规范行政执法行为。利用统一的执法信息公示平台，集中向社会依法公开行政执法职责、执法依据、执法程序、监督途径和执法结果等信息。</a:t>
            </a:r>
            <a:endParaRPr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spcBef>
                <a:spcPct val="0"/>
              </a:spcBef>
            </a:pPr>
            <a:r>
              <a:rPr lang="en-US"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三）2022年我局承办人大代表建议和政协委员提案4件。其中：人大代表建议3件，政协委员提案1件。截至目前，4件建议提案已全部办理完毕，均已按期办理，并向代表作出了书面答复。其中，满意4件，满意率达到100%。人大代表建议和政协委员建议办理结果和办理总体情况已按规定在政府网站公开。</a:t>
            </a:r>
            <a:endParaRPr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fill="hold"/>
                                        <p:tgtEl>
                                          <p:spTgt spid="171"/>
                                        </p:tgtEl>
                                        <p:attrNameLst>
                                          <p:attrName>ppt_x</p:attrName>
                                        </p:attrNameLst>
                                      </p:cBhvr>
                                      <p:tavLst>
                                        <p:tav tm="0">
                                          <p:val>
                                            <p:strVal val="0-#ppt_w/2"/>
                                          </p:val>
                                        </p:tav>
                                        <p:tav tm="100000">
                                          <p:val>
                                            <p:strVal val="#ppt_x"/>
                                          </p:val>
                                        </p:tav>
                                      </p:tavLst>
                                    </p:anim>
                                    <p:anim calcmode="lin" valueType="num">
                                      <p:cBhvr additive="base">
                                        <p:cTn id="8" dur="500" fill="hold"/>
                                        <p:tgtEl>
                                          <p:spTgt spid="17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0-#ppt_w/2"/>
                                          </p:val>
                                        </p:tav>
                                        <p:tav tm="100000">
                                          <p:val>
                                            <p:strVal val="#ppt_x"/>
                                          </p:val>
                                        </p:tav>
                                      </p:tavLst>
                                    </p:anim>
                                    <p:anim calcmode="lin" valueType="num">
                                      <p:cBhvr additive="base">
                                        <p:cTn id="24" dur="500" fill="hold"/>
                                        <p:tgtEl>
                                          <p:spTgt spid="7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0-#ppt_w/2"/>
                                          </p:val>
                                        </p:tav>
                                        <p:tav tm="100000">
                                          <p:val>
                                            <p:strVal val="#ppt_x"/>
                                          </p:val>
                                        </p:tav>
                                      </p:tavLst>
                                    </p:anim>
                                    <p:anim calcmode="lin" valueType="num">
                                      <p:cBhvr additive="base">
                                        <p:cTn id="28" dur="500" fill="hold"/>
                                        <p:tgtEl>
                                          <p:spTgt spid="8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500" fill="hold"/>
                                        <p:tgtEl>
                                          <p:spTgt spid="112"/>
                                        </p:tgtEl>
                                        <p:attrNameLst>
                                          <p:attrName>ppt_x</p:attrName>
                                        </p:attrNameLst>
                                      </p:cBhvr>
                                      <p:tavLst>
                                        <p:tav tm="0">
                                          <p:val>
                                            <p:strVal val="0-#ppt_w/2"/>
                                          </p:val>
                                        </p:tav>
                                        <p:tav tm="100000">
                                          <p:val>
                                            <p:strVal val="#ppt_x"/>
                                          </p:val>
                                        </p:tav>
                                      </p:tavLst>
                                    </p:anim>
                                    <p:anim calcmode="lin" valueType="num">
                                      <p:cBhvr additive="base">
                                        <p:cTn id="32" dur="500" fill="hold"/>
                                        <p:tgtEl>
                                          <p:spTgt spid="112"/>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2000"/>
                                        <p:tgtEl>
                                          <p:spTgt spid="47"/>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50"/>
                                  </p:stCondLst>
                                  <p:childTnLst>
                                    <p:set>
                                      <p:cBhvr>
                                        <p:cTn id="42" dur="1" fill="hold">
                                          <p:stCondLst>
                                            <p:cond delay="0"/>
                                          </p:stCondLst>
                                        </p:cTn>
                                        <p:tgtEl>
                                          <p:spTgt spid="144"/>
                                        </p:tgtEl>
                                        <p:attrNameLst>
                                          <p:attrName>style.visibility</p:attrName>
                                        </p:attrNameLst>
                                      </p:cBhvr>
                                      <p:to>
                                        <p:strVal val="visible"/>
                                      </p:to>
                                    </p:set>
                                    <p:anim calcmode="lin" valueType="num">
                                      <p:cBhvr additive="base">
                                        <p:cTn id="43" dur="500" fill="hold"/>
                                        <p:tgtEl>
                                          <p:spTgt spid="144"/>
                                        </p:tgtEl>
                                        <p:attrNameLst>
                                          <p:attrName>ppt_x</p:attrName>
                                        </p:attrNameLst>
                                      </p:cBhvr>
                                      <p:tavLst>
                                        <p:tav tm="0">
                                          <p:val>
                                            <p:strVal val="1+#ppt_w/2"/>
                                          </p:val>
                                        </p:tav>
                                        <p:tav tm="100000">
                                          <p:val>
                                            <p:strVal val="#ppt_x"/>
                                          </p:val>
                                        </p:tav>
                                      </p:tavLst>
                                    </p:anim>
                                    <p:anim calcmode="lin" valueType="num">
                                      <p:cBhvr additive="base">
                                        <p:cTn id="44" dur="500" fill="hold"/>
                                        <p:tgtEl>
                                          <p:spTgt spid="14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18" presetClass="entr" presetSubtype="3" fill="hold" grpId="0" nodeType="afterEffect">
                                  <p:stCondLst>
                                    <p:cond delay="0"/>
                                  </p:stCondLst>
                                  <p:childTnLst>
                                    <p:set>
                                      <p:cBhvr>
                                        <p:cTn id="47" dur="1" fill="hold">
                                          <p:stCondLst>
                                            <p:cond delay="0"/>
                                          </p:stCondLst>
                                        </p:cTn>
                                        <p:tgtEl>
                                          <p:spTgt spid="147"/>
                                        </p:tgtEl>
                                        <p:attrNameLst>
                                          <p:attrName>style.visibility</p:attrName>
                                        </p:attrNameLst>
                                      </p:cBhvr>
                                      <p:to>
                                        <p:strVal val="visible"/>
                                      </p:to>
                                    </p:set>
                                    <p:animEffect transition="in" filter="strips(upRight)">
                                      <p:cBhvr>
                                        <p:cTn id="48"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1" grpId="0" bldLvl="0" animBg="1"/>
      <p:bldP spid="72" grpId="0" bldLvl="0" animBg="1"/>
      <p:bldP spid="81" grpId="0"/>
      <p:bldP spid="112" grpId="0"/>
      <p:bldP spid="175" grpId="0" bldLvl="0" animBg="1"/>
      <p:bldP spid="47" grpId="0"/>
      <p:bldP spid="15" grpId="0" bldLvl="0" animBg="1"/>
      <p:bldP spid="1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33078" y="547159"/>
            <a:ext cx="10441160" cy="5904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8" name="Freeform 5"/>
          <p:cNvSpPr/>
          <p:nvPr/>
        </p:nvSpPr>
        <p:spPr bwMode="auto">
          <a:xfrm rot="3564117">
            <a:off x="4942061" y="-1095361"/>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28" name="TextBox 7"/>
          <p:cNvSpPr>
            <a:spLocks noChangeArrowheads="1"/>
          </p:cNvSpPr>
          <p:nvPr/>
        </p:nvSpPr>
        <p:spPr bwMode="auto">
          <a:xfrm>
            <a:off x="5496468" y="78900"/>
            <a:ext cx="1177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4000" b="1" dirty="0">
                <a:solidFill>
                  <a:srgbClr val="414455"/>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4000" b="1" dirty="0">
              <a:solidFill>
                <a:srgbClr val="41445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Freeform 5"/>
          <p:cNvSpPr/>
          <p:nvPr/>
        </p:nvSpPr>
        <p:spPr bwMode="auto">
          <a:xfrm rot="3564117">
            <a:off x="5044854" y="-1002681"/>
            <a:ext cx="2063754" cy="186071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80" name="TextBox 79"/>
          <p:cNvSpPr txBox="1"/>
          <p:nvPr/>
        </p:nvSpPr>
        <p:spPr>
          <a:xfrm>
            <a:off x="5521523" y="991761"/>
            <a:ext cx="1036566" cy="276999"/>
          </a:xfrm>
          <a:prstGeom prst="rect">
            <a:avLst/>
          </a:prstGeom>
          <a:noFill/>
        </p:spPr>
        <p:txBody>
          <a:bodyPr wrap="none" rtlCol="0">
            <a:spAutoFit/>
          </a:bodyPr>
          <a:lstStyle/>
          <a:p>
            <a:r>
              <a:rPr lang="en-US" altLang="zh-CN" sz="1200" b="1" dirty="0">
                <a:solidFill>
                  <a:schemeClr val="bg1"/>
                </a:solidFill>
                <a:latin typeface="方正兰亭黑简体" panose="02000000000000000000" pitchFamily="2" charset="-122"/>
                <a:ea typeface="方正兰亭黑简体" panose="02000000000000000000" pitchFamily="2" charset="-122"/>
              </a:rPr>
              <a:t>CONTENTS</a:t>
            </a:r>
            <a:endParaRPr lang="zh-CN" altLang="en-US" sz="1200" b="1" dirty="0">
              <a:solidFill>
                <a:schemeClr val="bg1"/>
              </a:solidFill>
              <a:latin typeface="方正兰亭黑简体" panose="02000000000000000000" pitchFamily="2" charset="-122"/>
              <a:ea typeface="方正兰亭黑简体" panose="02000000000000000000" pitchFamily="2" charset="-122"/>
            </a:endParaRPr>
          </a:p>
        </p:txBody>
      </p:sp>
      <p:grpSp>
        <p:nvGrpSpPr>
          <p:cNvPr id="81" name="组合 80"/>
          <p:cNvGrpSpPr/>
          <p:nvPr/>
        </p:nvGrpSpPr>
        <p:grpSpPr>
          <a:xfrm>
            <a:off x="1496123" y="2282250"/>
            <a:ext cx="1210377" cy="1091293"/>
            <a:chOff x="3720691" y="2824413"/>
            <a:chExt cx="1341120" cy="1209172"/>
          </a:xfrm>
        </p:grpSpPr>
        <p:sp>
          <p:nvSpPr>
            <p:cNvPr id="8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8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84" name="Freeform 5"/>
          <p:cNvSpPr/>
          <p:nvPr/>
        </p:nvSpPr>
        <p:spPr bwMode="auto">
          <a:xfrm rot="1855731">
            <a:off x="1574561" y="2389362"/>
            <a:ext cx="1044612" cy="94183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nvGrpSpPr>
          <p:cNvPr id="85" name="组合 84"/>
          <p:cNvGrpSpPr/>
          <p:nvPr/>
        </p:nvGrpSpPr>
        <p:grpSpPr>
          <a:xfrm>
            <a:off x="2995659" y="2277865"/>
            <a:ext cx="1163092" cy="1048659"/>
            <a:chOff x="3720691" y="2824413"/>
            <a:chExt cx="1341120" cy="1209172"/>
          </a:xfrm>
        </p:grpSpPr>
        <p:sp>
          <p:nvSpPr>
            <p:cNvPr id="8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8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88" name="Freeform 5"/>
          <p:cNvSpPr/>
          <p:nvPr/>
        </p:nvSpPr>
        <p:spPr bwMode="auto">
          <a:xfrm rot="1855731">
            <a:off x="3075305" y="2385695"/>
            <a:ext cx="1003935" cy="8458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nvGrpSpPr>
          <p:cNvPr id="89" name="组合 88"/>
          <p:cNvGrpSpPr/>
          <p:nvPr/>
        </p:nvGrpSpPr>
        <p:grpSpPr>
          <a:xfrm>
            <a:off x="4480680" y="2264692"/>
            <a:ext cx="1163092" cy="1048659"/>
            <a:chOff x="3720691" y="2824413"/>
            <a:chExt cx="1341120" cy="1209172"/>
          </a:xfrm>
        </p:grpSpPr>
        <p:sp>
          <p:nvSpPr>
            <p:cNvPr id="9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9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92" name="Freeform 5"/>
          <p:cNvSpPr/>
          <p:nvPr/>
        </p:nvSpPr>
        <p:spPr bwMode="auto">
          <a:xfrm rot="1855731">
            <a:off x="4563145" y="2326751"/>
            <a:ext cx="1003802" cy="90504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nvGrpSpPr>
          <p:cNvPr id="93" name="组合 92"/>
          <p:cNvGrpSpPr/>
          <p:nvPr/>
        </p:nvGrpSpPr>
        <p:grpSpPr>
          <a:xfrm>
            <a:off x="5885995" y="2275173"/>
            <a:ext cx="1163092" cy="1048659"/>
            <a:chOff x="3720691" y="2824413"/>
            <a:chExt cx="1341120" cy="1209172"/>
          </a:xfrm>
        </p:grpSpPr>
        <p:sp>
          <p:nvSpPr>
            <p:cNvPr id="9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9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96" name="Freeform 5"/>
          <p:cNvSpPr/>
          <p:nvPr/>
        </p:nvSpPr>
        <p:spPr bwMode="auto">
          <a:xfrm rot="1855731">
            <a:off x="5970575" y="2360789"/>
            <a:ext cx="1003802" cy="90504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44" name="矩形 43"/>
          <p:cNvSpPr/>
          <p:nvPr/>
        </p:nvSpPr>
        <p:spPr>
          <a:xfrm>
            <a:off x="1493034" y="3532381"/>
            <a:ext cx="1419777" cy="986155"/>
          </a:xfrm>
          <a:prstGeom prst="rect">
            <a:avLst/>
          </a:prstGeom>
        </p:spPr>
        <p:txBody>
          <a:bodyPr wrap="square">
            <a:spAutoFit/>
          </a:bodyPr>
          <a:lstStyle/>
          <a:p>
            <a:pPr algn="ctr">
              <a:lnSpc>
                <a:spcPct val="150000"/>
              </a:lnSpc>
              <a:spcAft>
                <a:spcPts val="0"/>
              </a:spcAft>
              <a:defRPr/>
            </a:pPr>
            <a:r>
              <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50000"/>
              </a:lnSpc>
              <a:spcBef>
                <a:spcPts val="500"/>
              </a:spcBef>
              <a:spcAft>
                <a:spcPts val="0"/>
              </a:spcAft>
              <a:defRPr/>
            </a:pPr>
            <a:r>
              <a:rPr 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rPr>
              <a:t>总体</a:t>
            </a:r>
            <a:r>
              <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情况</a:t>
            </a:r>
            <a:endParaRPr 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Freeform 9"/>
          <p:cNvSpPr>
            <a:spLocks noEditPoints="1"/>
          </p:cNvSpPr>
          <p:nvPr/>
        </p:nvSpPr>
        <p:spPr bwMode="auto">
          <a:xfrm rot="19469485">
            <a:off x="3296187" y="2551332"/>
            <a:ext cx="483474" cy="515172"/>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3" name="Freeform 206"/>
          <p:cNvSpPr>
            <a:spLocks noChangeAspect="1" noEditPoints="1"/>
          </p:cNvSpPr>
          <p:nvPr/>
        </p:nvSpPr>
        <p:spPr bwMode="auto">
          <a:xfrm>
            <a:off x="6332844" y="2565043"/>
            <a:ext cx="394050" cy="476323"/>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cs typeface="Arial" panose="020B0604020202020204" pitchFamily="34" charset="0"/>
            </a:endParaRPr>
          </a:p>
        </p:txBody>
      </p:sp>
      <p:grpSp>
        <p:nvGrpSpPr>
          <p:cNvPr id="54" name="Group 4"/>
          <p:cNvGrpSpPr>
            <a:grpSpLocks noChangeAspect="1"/>
          </p:cNvGrpSpPr>
          <p:nvPr/>
        </p:nvGrpSpPr>
        <p:grpSpPr bwMode="auto">
          <a:xfrm>
            <a:off x="1921558" y="2603933"/>
            <a:ext cx="344968" cy="552882"/>
            <a:chOff x="4638" y="-33"/>
            <a:chExt cx="667" cy="1069"/>
          </a:xfrm>
          <a:solidFill>
            <a:srgbClr val="414455"/>
          </a:solidFill>
        </p:grpSpPr>
        <p:sp>
          <p:nvSpPr>
            <p:cNvPr id="55" name="Freeform 5"/>
            <p:cNvSpPr/>
            <p:nvPr/>
          </p:nvSpPr>
          <p:spPr bwMode="auto">
            <a:xfrm>
              <a:off x="4638" y="556"/>
              <a:ext cx="667" cy="480"/>
            </a:xfrm>
            <a:custGeom>
              <a:avLst/>
              <a:gdLst>
                <a:gd name="T0" fmla="*/ 67 w 67"/>
                <a:gd name="T1" fmla="*/ 15 h 49"/>
                <a:gd name="T2" fmla="*/ 52 w 67"/>
                <a:gd name="T3" fmla="*/ 0 h 49"/>
                <a:gd name="T4" fmla="*/ 38 w 67"/>
                <a:gd name="T5" fmla="*/ 24 h 49"/>
                <a:gd name="T6" fmla="*/ 36 w 67"/>
                <a:gd name="T7" fmla="*/ 13 h 49"/>
                <a:gd name="T8" fmla="*/ 38 w 67"/>
                <a:gd name="T9" fmla="*/ 9 h 49"/>
                <a:gd name="T10" fmla="*/ 34 w 67"/>
                <a:gd name="T11" fmla="*/ 5 h 49"/>
                <a:gd name="T12" fmla="*/ 30 w 67"/>
                <a:gd name="T13" fmla="*/ 9 h 49"/>
                <a:gd name="T14" fmla="*/ 31 w 67"/>
                <a:gd name="T15" fmla="*/ 13 h 49"/>
                <a:gd name="T16" fmla="*/ 30 w 67"/>
                <a:gd name="T17" fmla="*/ 24 h 49"/>
                <a:gd name="T18" fmla="*/ 16 w 67"/>
                <a:gd name="T19" fmla="*/ 0 h 49"/>
                <a:gd name="T20" fmla="*/ 1 w 67"/>
                <a:gd name="T21" fmla="*/ 15 h 49"/>
                <a:gd name="T22" fmla="*/ 0 w 67"/>
                <a:gd name="T23" fmla="*/ 15 h 49"/>
                <a:gd name="T24" fmla="*/ 0 w 67"/>
                <a:gd name="T25" fmla="*/ 45 h 49"/>
                <a:gd name="T26" fmla="*/ 1 w 67"/>
                <a:gd name="T27" fmla="*/ 45 h 49"/>
                <a:gd name="T28" fmla="*/ 34 w 67"/>
                <a:gd name="T29" fmla="*/ 49 h 49"/>
                <a:gd name="T30" fmla="*/ 66 w 67"/>
                <a:gd name="T31" fmla="*/ 45 h 49"/>
                <a:gd name="T32" fmla="*/ 67 w 67"/>
                <a:gd name="T33" fmla="*/ 45 h 49"/>
                <a:gd name="T34" fmla="*/ 67 w 67"/>
                <a:gd name="T35"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49">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schemeClr val="bg1"/>
                </a:solidFill>
              </a:endParaRPr>
            </a:p>
          </p:txBody>
        </p:sp>
        <p:sp>
          <p:nvSpPr>
            <p:cNvPr id="56" name="Freeform 6"/>
            <p:cNvSpPr>
              <a:spLocks noEditPoints="1"/>
            </p:cNvSpPr>
            <p:nvPr/>
          </p:nvSpPr>
          <p:spPr bwMode="auto">
            <a:xfrm>
              <a:off x="4737" y="-33"/>
              <a:ext cx="449" cy="589"/>
            </a:xfrm>
            <a:custGeom>
              <a:avLst/>
              <a:gdLst>
                <a:gd name="T0" fmla="*/ 3 w 45"/>
                <a:gd name="T1" fmla="*/ 38 h 60"/>
                <a:gd name="T2" fmla="*/ 7 w 45"/>
                <a:gd name="T3" fmla="*/ 43 h 60"/>
                <a:gd name="T4" fmla="*/ 23 w 45"/>
                <a:gd name="T5" fmla="*/ 60 h 60"/>
                <a:gd name="T6" fmla="*/ 40 w 45"/>
                <a:gd name="T7" fmla="*/ 43 h 60"/>
                <a:gd name="T8" fmla="*/ 40 w 45"/>
                <a:gd name="T9" fmla="*/ 43 h 60"/>
                <a:gd name="T10" fmla="*/ 44 w 45"/>
                <a:gd name="T11" fmla="*/ 38 h 60"/>
                <a:gd name="T12" fmla="*/ 41 w 45"/>
                <a:gd name="T13" fmla="*/ 33 h 60"/>
                <a:gd name="T14" fmla="*/ 41 w 45"/>
                <a:gd name="T15" fmla="*/ 33 h 60"/>
                <a:gd name="T16" fmla="*/ 36 w 45"/>
                <a:gd name="T17" fmla="*/ 13 h 60"/>
                <a:gd name="T18" fmla="*/ 12 w 45"/>
                <a:gd name="T19" fmla="*/ 10 h 60"/>
                <a:gd name="T20" fmla="*/ 6 w 45"/>
                <a:gd name="T21" fmla="*/ 33 h 60"/>
                <a:gd name="T22" fmla="*/ 6 w 45"/>
                <a:gd name="T23" fmla="*/ 33 h 60"/>
                <a:gd name="T24" fmla="*/ 3 w 45"/>
                <a:gd name="T25" fmla="*/ 38 h 60"/>
                <a:gd name="T26" fmla="*/ 8 w 45"/>
                <a:gd name="T27" fmla="*/ 34 h 60"/>
                <a:gd name="T28" fmla="*/ 8 w 45"/>
                <a:gd name="T29" fmla="*/ 34 h 60"/>
                <a:gd name="T30" fmla="*/ 8 w 45"/>
                <a:gd name="T31" fmla="*/ 34 h 60"/>
                <a:gd name="T32" fmla="*/ 8 w 45"/>
                <a:gd name="T33" fmla="*/ 32 h 60"/>
                <a:gd name="T34" fmla="*/ 9 w 45"/>
                <a:gd name="T35" fmla="*/ 25 h 60"/>
                <a:gd name="T36" fmla="*/ 11 w 45"/>
                <a:gd name="T37" fmla="*/ 23 h 60"/>
                <a:gd name="T38" fmla="*/ 29 w 45"/>
                <a:gd name="T39" fmla="*/ 19 h 60"/>
                <a:gd name="T40" fmla="*/ 38 w 45"/>
                <a:gd name="T41" fmla="*/ 34 h 60"/>
                <a:gd name="T42" fmla="*/ 38 w 45"/>
                <a:gd name="T43" fmla="*/ 34 h 60"/>
                <a:gd name="T44" fmla="*/ 39 w 45"/>
                <a:gd name="T45" fmla="*/ 34 h 60"/>
                <a:gd name="T46" fmla="*/ 40 w 45"/>
                <a:gd name="T47" fmla="*/ 34 h 60"/>
                <a:gd name="T48" fmla="*/ 42 w 45"/>
                <a:gd name="T49" fmla="*/ 35 h 60"/>
                <a:gd name="T50" fmla="*/ 43 w 45"/>
                <a:gd name="T51" fmla="*/ 38 h 60"/>
                <a:gd name="T52" fmla="*/ 42 w 45"/>
                <a:gd name="T53" fmla="*/ 41 h 60"/>
                <a:gd name="T54" fmla="*/ 40 w 45"/>
                <a:gd name="T55" fmla="*/ 42 h 60"/>
                <a:gd name="T56" fmla="*/ 40 w 45"/>
                <a:gd name="T57" fmla="*/ 42 h 60"/>
                <a:gd name="T58" fmla="*/ 39 w 45"/>
                <a:gd name="T59" fmla="*/ 42 h 60"/>
                <a:gd name="T60" fmla="*/ 38 w 45"/>
                <a:gd name="T61" fmla="*/ 43 h 60"/>
                <a:gd name="T62" fmla="*/ 33 w 45"/>
                <a:gd name="T63" fmla="*/ 54 h 60"/>
                <a:gd name="T64" fmla="*/ 29 w 45"/>
                <a:gd name="T65" fmla="*/ 58 h 60"/>
                <a:gd name="T66" fmla="*/ 23 w 45"/>
                <a:gd name="T67" fmla="*/ 59 h 60"/>
                <a:gd name="T68" fmla="*/ 18 w 45"/>
                <a:gd name="T69" fmla="*/ 58 h 60"/>
                <a:gd name="T70" fmla="*/ 14 w 45"/>
                <a:gd name="T71" fmla="*/ 54 h 60"/>
                <a:gd name="T72" fmla="*/ 8 w 45"/>
                <a:gd name="T73" fmla="*/ 43 h 60"/>
                <a:gd name="T74" fmla="*/ 8 w 45"/>
                <a:gd name="T75" fmla="*/ 42 h 60"/>
                <a:gd name="T76" fmla="*/ 7 w 45"/>
                <a:gd name="T77" fmla="*/ 42 h 60"/>
                <a:gd name="T78" fmla="*/ 5 w 45"/>
                <a:gd name="T79" fmla="*/ 38 h 60"/>
                <a:gd name="T80" fmla="*/ 5 w 45"/>
                <a:gd name="T81" fmla="*/ 35 h 60"/>
                <a:gd name="T82" fmla="*/ 8 w 45"/>
                <a:gd name="T8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60">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schemeClr val="bg1"/>
                </a:solidFill>
              </a:endParaRPr>
            </a:p>
          </p:txBody>
        </p:sp>
      </p:grpSp>
      <p:sp>
        <p:nvSpPr>
          <p:cNvPr id="57" name="Freeform 145"/>
          <p:cNvSpPr>
            <a:spLocks noEditPoints="1"/>
          </p:cNvSpPr>
          <p:nvPr/>
        </p:nvSpPr>
        <p:spPr bwMode="auto">
          <a:xfrm>
            <a:off x="4899606" y="2521143"/>
            <a:ext cx="345317" cy="520806"/>
          </a:xfrm>
          <a:custGeom>
            <a:avLst/>
            <a:gdLst>
              <a:gd name="T0" fmla="*/ 92 w 122"/>
              <a:gd name="T1" fmla="*/ 98 h 184"/>
              <a:gd name="T2" fmla="*/ 80 w 122"/>
              <a:gd name="T3" fmla="*/ 55 h 184"/>
              <a:gd name="T4" fmla="*/ 111 w 122"/>
              <a:gd name="T5" fmla="*/ 73 h 184"/>
              <a:gd name="T6" fmla="*/ 122 w 122"/>
              <a:gd name="T7" fmla="*/ 117 h 184"/>
              <a:gd name="T8" fmla="*/ 92 w 122"/>
              <a:gd name="T9" fmla="*/ 98 h 184"/>
              <a:gd name="T10" fmla="*/ 31 w 122"/>
              <a:gd name="T11" fmla="*/ 36 h 184"/>
              <a:gd name="T12" fmla="*/ 18 w 122"/>
              <a:gd name="T13" fmla="*/ 0 h 184"/>
              <a:gd name="T14" fmla="*/ 80 w 122"/>
              <a:gd name="T15" fmla="*/ 0 h 184"/>
              <a:gd name="T16" fmla="*/ 67 w 122"/>
              <a:gd name="T17" fmla="*/ 36 h 184"/>
              <a:gd name="T18" fmla="*/ 31 w 122"/>
              <a:gd name="T19" fmla="*/ 36 h 184"/>
              <a:gd name="T20" fmla="*/ 67 w 122"/>
              <a:gd name="T21" fmla="*/ 43 h 184"/>
              <a:gd name="T22" fmla="*/ 89 w 122"/>
              <a:gd name="T23" fmla="*/ 112 h 184"/>
              <a:gd name="T24" fmla="*/ 90 w 122"/>
              <a:gd name="T25" fmla="*/ 112 h 184"/>
              <a:gd name="T26" fmla="*/ 89 w 122"/>
              <a:gd name="T27" fmla="*/ 113 h 184"/>
              <a:gd name="T28" fmla="*/ 98 w 122"/>
              <a:gd name="T29" fmla="*/ 141 h 184"/>
              <a:gd name="T30" fmla="*/ 49 w 122"/>
              <a:gd name="T31" fmla="*/ 184 h 184"/>
              <a:gd name="T32" fmla="*/ 0 w 122"/>
              <a:gd name="T33" fmla="*/ 141 h 184"/>
              <a:gd name="T34" fmla="*/ 31 w 122"/>
              <a:gd name="T35" fmla="*/ 43 h 184"/>
              <a:gd name="T36" fmla="*/ 67 w 122"/>
              <a:gd name="T37" fmla="*/ 43 h 184"/>
              <a:gd name="T38" fmla="*/ 55 w 122"/>
              <a:gd name="T39" fmla="*/ 55 h 184"/>
              <a:gd name="T40" fmla="*/ 43 w 122"/>
              <a:gd name="T41" fmla="*/ 55 h 184"/>
              <a:gd name="T42" fmla="*/ 35 w 122"/>
              <a:gd name="T43" fmla="*/ 81 h 184"/>
              <a:gd name="T44" fmla="*/ 56 w 122"/>
              <a:gd name="T45" fmla="*/ 60 h 184"/>
              <a:gd name="T46" fmla="*/ 55 w 122"/>
              <a:gd name="T47" fmla="*/ 55 h 184"/>
              <a:gd name="T48" fmla="*/ 49 w 122"/>
              <a:gd name="T49" fmla="*/ 166 h 184"/>
              <a:gd name="T50" fmla="*/ 80 w 122"/>
              <a:gd name="T51" fmla="*/ 135 h 184"/>
              <a:gd name="T52" fmla="*/ 77 w 122"/>
              <a:gd name="T53" fmla="*/ 125 h 184"/>
              <a:gd name="T54" fmla="*/ 43 w 122"/>
              <a:gd name="T55" fmla="*/ 160 h 184"/>
              <a:gd name="T56" fmla="*/ 49 w 122"/>
              <a:gd name="T57" fmla="*/ 166 h 184"/>
              <a:gd name="T58" fmla="*/ 33 w 122"/>
              <a:gd name="T59" fmla="*/ 149 h 184"/>
              <a:gd name="T60" fmla="*/ 72 w 122"/>
              <a:gd name="T61" fmla="*/ 110 h 184"/>
              <a:gd name="T62" fmla="*/ 68 w 122"/>
              <a:gd name="T63" fmla="*/ 98 h 184"/>
              <a:gd name="T64" fmla="*/ 25 w 122"/>
              <a:gd name="T65" fmla="*/ 141 h 184"/>
              <a:gd name="T66" fmla="*/ 33 w 122"/>
              <a:gd name="T67" fmla="*/ 149 h 184"/>
              <a:gd name="T68" fmla="*/ 21 w 122"/>
              <a:gd name="T69" fmla="*/ 128 h 184"/>
              <a:gd name="T70" fmla="*/ 64 w 122"/>
              <a:gd name="T71" fmla="*/ 84 h 184"/>
              <a:gd name="T72" fmla="*/ 61 w 122"/>
              <a:gd name="T73" fmla="*/ 73 h 184"/>
              <a:gd name="T74" fmla="*/ 27 w 122"/>
              <a:gd name="T75" fmla="*/ 106 h 184"/>
              <a:gd name="T76" fmla="*/ 21 w 122"/>
              <a:gd name="T77" fmla="*/ 1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84">
                <a:moveTo>
                  <a:pt x="92" y="98"/>
                </a:moveTo>
                <a:lnTo>
                  <a:pt x="80" y="55"/>
                </a:lnTo>
                <a:lnTo>
                  <a:pt x="111" y="73"/>
                </a:lnTo>
                <a:lnTo>
                  <a:pt x="122" y="117"/>
                </a:lnTo>
                <a:lnTo>
                  <a:pt x="92" y="98"/>
                </a:lnTo>
                <a:close/>
                <a:moveTo>
                  <a:pt x="31" y="36"/>
                </a:moveTo>
                <a:lnTo>
                  <a:pt x="18" y="0"/>
                </a:lnTo>
                <a:lnTo>
                  <a:pt x="80" y="0"/>
                </a:lnTo>
                <a:lnTo>
                  <a:pt x="67" y="36"/>
                </a:lnTo>
                <a:lnTo>
                  <a:pt x="31" y="36"/>
                </a:lnTo>
                <a:close/>
                <a:moveTo>
                  <a:pt x="67" y="43"/>
                </a:moveTo>
                <a:lnTo>
                  <a:pt x="89" y="112"/>
                </a:lnTo>
                <a:lnTo>
                  <a:pt x="90" y="112"/>
                </a:lnTo>
                <a:lnTo>
                  <a:pt x="89" y="113"/>
                </a:lnTo>
                <a:lnTo>
                  <a:pt x="98" y="141"/>
                </a:lnTo>
                <a:lnTo>
                  <a:pt x="49" y="184"/>
                </a:lnTo>
                <a:lnTo>
                  <a:pt x="0" y="141"/>
                </a:lnTo>
                <a:lnTo>
                  <a:pt x="31" y="43"/>
                </a:lnTo>
                <a:lnTo>
                  <a:pt x="67" y="43"/>
                </a:lnTo>
                <a:close/>
                <a:moveTo>
                  <a:pt x="55" y="55"/>
                </a:moveTo>
                <a:lnTo>
                  <a:pt x="43" y="55"/>
                </a:lnTo>
                <a:lnTo>
                  <a:pt x="35" y="81"/>
                </a:lnTo>
                <a:lnTo>
                  <a:pt x="56" y="60"/>
                </a:lnTo>
                <a:lnTo>
                  <a:pt x="55" y="55"/>
                </a:lnTo>
                <a:close/>
                <a:moveTo>
                  <a:pt x="49" y="166"/>
                </a:moveTo>
                <a:lnTo>
                  <a:pt x="80" y="135"/>
                </a:lnTo>
                <a:lnTo>
                  <a:pt x="77" y="125"/>
                </a:lnTo>
                <a:lnTo>
                  <a:pt x="43" y="160"/>
                </a:lnTo>
                <a:lnTo>
                  <a:pt x="49" y="166"/>
                </a:lnTo>
                <a:close/>
                <a:moveTo>
                  <a:pt x="33" y="149"/>
                </a:moveTo>
                <a:lnTo>
                  <a:pt x="72" y="110"/>
                </a:lnTo>
                <a:lnTo>
                  <a:pt x="68" y="98"/>
                </a:lnTo>
                <a:lnTo>
                  <a:pt x="25" y="141"/>
                </a:lnTo>
                <a:lnTo>
                  <a:pt x="33" y="149"/>
                </a:lnTo>
                <a:close/>
                <a:moveTo>
                  <a:pt x="21" y="128"/>
                </a:moveTo>
                <a:lnTo>
                  <a:pt x="64" y="84"/>
                </a:lnTo>
                <a:lnTo>
                  <a:pt x="61" y="73"/>
                </a:lnTo>
                <a:lnTo>
                  <a:pt x="27" y="106"/>
                </a:lnTo>
                <a:lnTo>
                  <a:pt x="21" y="128"/>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2" name="TextBox 31"/>
          <p:cNvSpPr txBox="1"/>
          <p:nvPr/>
        </p:nvSpPr>
        <p:spPr>
          <a:xfrm>
            <a:off x="15733929" y="8048180"/>
            <a:ext cx="877163" cy="369332"/>
          </a:xfrm>
          <a:prstGeom prst="rect">
            <a:avLst/>
          </a:prstGeom>
          <a:noFill/>
        </p:spPr>
        <p:txBody>
          <a:bodyPr wrap="none" rtlCol="0">
            <a:spAutoFit/>
          </a:bodyPr>
          <a:lstStyle/>
          <a:p>
            <a:r>
              <a:rPr lang="zh-CN" altLang="en-US" dirty="0">
                <a:solidFill>
                  <a:schemeClr val="bg1"/>
                </a:solidFill>
              </a:rPr>
              <a:t>延时符</a:t>
            </a:r>
            <a:endParaRPr lang="zh-CN" altLang="en-US" dirty="0">
              <a:solidFill>
                <a:schemeClr val="bg1"/>
              </a:solidFill>
            </a:endParaRPr>
          </a:p>
        </p:txBody>
      </p:sp>
      <p:sp>
        <p:nvSpPr>
          <p:cNvPr id="35" name="矩形 34"/>
          <p:cNvSpPr/>
          <p:nvPr/>
        </p:nvSpPr>
        <p:spPr>
          <a:xfrm>
            <a:off x="1993299" y="3447232"/>
            <a:ext cx="3271661" cy="1707205"/>
          </a:xfrm>
          <a:prstGeom prst="rect">
            <a:avLst/>
          </a:prstGeom>
        </p:spPr>
        <p:txBody>
          <a:bodyPr wrap="none">
            <a:noAutofit/>
          </a:bodyPr>
          <a:lstStyle/>
          <a:p>
            <a:pPr algn="ctr">
              <a:lnSpc>
                <a:spcPct val="150000"/>
              </a:lnSpc>
              <a:spcAft>
                <a:spcPts val="0"/>
              </a:spcAft>
              <a:defRPr/>
            </a:pPr>
            <a:r>
              <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02</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ctr" fontAlgn="auto">
              <a:lnSpc>
                <a:spcPct val="100000"/>
              </a:lnSpc>
              <a:spcBef>
                <a:spcPts val="500"/>
              </a:spcBef>
              <a:spcAft>
                <a:spcPts val="0"/>
              </a:spcAft>
              <a:defRPr/>
            </a:pPr>
            <a:r>
              <a:rPr 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rPr>
              <a:t>主动公开政府</a:t>
            </a:r>
            <a:endParaRPr 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indent="0" algn="ctr" fontAlgn="auto">
              <a:lnSpc>
                <a:spcPct val="100000"/>
              </a:lnSpc>
              <a:spcBef>
                <a:spcPts val="500"/>
              </a:spcBef>
              <a:spcAft>
                <a:spcPts val="0"/>
              </a:spcAft>
              <a:defRPr/>
            </a:pPr>
            <a:r>
              <a:rPr 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rPr>
              <a:t>信息情况</a:t>
            </a:r>
            <a:endParaRPr 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矩形 35"/>
          <p:cNvSpPr/>
          <p:nvPr/>
        </p:nvSpPr>
        <p:spPr>
          <a:xfrm>
            <a:off x="4367374" y="3400084"/>
            <a:ext cx="1419777" cy="1402080"/>
          </a:xfrm>
          <a:prstGeom prst="rect">
            <a:avLst/>
          </a:prstGeom>
        </p:spPr>
        <p:txBody>
          <a:bodyPr wrap="square">
            <a:spAutoFit/>
          </a:bodyPr>
          <a:lstStyle/>
          <a:p>
            <a:pPr algn="ctr">
              <a:lnSpc>
                <a:spcPct val="150000"/>
              </a:lnSpc>
              <a:spcAft>
                <a:spcPts val="0"/>
              </a:spcAft>
              <a:defRPr/>
            </a:pPr>
            <a:r>
              <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03</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ctr" fontAlgn="auto">
              <a:lnSpc>
                <a:spcPct val="100000"/>
              </a:lnSpc>
              <a:spcBef>
                <a:spcPts val="500"/>
              </a:spcBef>
              <a:spcAft>
                <a:spcPts val="0"/>
              </a:spcAft>
              <a:defRPr/>
            </a:pPr>
            <a:r>
              <a:rPr 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rPr>
              <a:t>收到和处理政府信息公开申请情况</a:t>
            </a:r>
            <a:endParaRPr 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36"/>
          <p:cNvSpPr/>
          <p:nvPr/>
        </p:nvSpPr>
        <p:spPr>
          <a:xfrm>
            <a:off x="5466527" y="3428816"/>
            <a:ext cx="2056965" cy="1760855"/>
          </a:xfrm>
          <a:prstGeom prst="rect">
            <a:avLst/>
          </a:prstGeom>
        </p:spPr>
        <p:txBody>
          <a:bodyPr wrap="square">
            <a:spAutoFit/>
          </a:bodyPr>
          <a:lstStyle/>
          <a:p>
            <a:pPr algn="ctr">
              <a:lnSpc>
                <a:spcPct val="150000"/>
              </a:lnSpc>
              <a:spcAft>
                <a:spcPts val="0"/>
              </a:spcAft>
              <a:defRPr/>
            </a:pP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04</a:t>
            </a:r>
            <a:endPar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50000"/>
              </a:lnSpc>
              <a:spcBef>
                <a:spcPts val="500"/>
              </a:spcBef>
              <a:spcAft>
                <a:spcPts val="0"/>
              </a:spcAft>
              <a:defRPr/>
            </a:pPr>
            <a:r>
              <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rPr>
              <a:t>政府信息公开</a:t>
            </a:r>
            <a:endPar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lnSpc>
                <a:spcPct val="150000"/>
              </a:lnSpc>
              <a:spcBef>
                <a:spcPts val="500"/>
              </a:spcBef>
              <a:spcAft>
                <a:spcPts val="0"/>
              </a:spcAft>
              <a:defRPr/>
            </a:pPr>
            <a:r>
              <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rPr>
              <a:t>行政复议、</a:t>
            </a:r>
            <a:endPar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lnSpc>
                <a:spcPct val="150000"/>
              </a:lnSpc>
              <a:spcBef>
                <a:spcPts val="500"/>
              </a:spcBef>
              <a:spcAft>
                <a:spcPts val="0"/>
              </a:spcAft>
              <a:defRPr/>
            </a:pPr>
            <a:r>
              <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rPr>
              <a:t>行政诉讼情况</a:t>
            </a:r>
            <a:endPar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7650025" y="2278348"/>
            <a:ext cx="1163092" cy="1048659"/>
            <a:chOff x="3720691" y="2824413"/>
            <a:chExt cx="1341120" cy="1209172"/>
          </a:xfrm>
        </p:grpSpPr>
        <p:sp>
          <p:nvSpPr>
            <p:cNvPr id="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p>
              <a:endParaRPr lang="zh-CN" altLang="en-US">
                <a:solidFill>
                  <a:schemeClr val="bg1"/>
                </a:solidFill>
              </a:endParaRPr>
            </a:p>
          </p:txBody>
        </p:sp>
        <p:sp>
          <p:nvSpPr>
            <p:cNvPr id="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p>
              <a:endParaRPr lang="zh-CN" altLang="en-US">
                <a:solidFill>
                  <a:schemeClr val="bg1"/>
                </a:solidFill>
              </a:endParaRPr>
            </a:p>
          </p:txBody>
        </p:sp>
      </p:grpSp>
      <p:sp>
        <p:nvSpPr>
          <p:cNvPr id="6" name="Freeform 5"/>
          <p:cNvSpPr/>
          <p:nvPr/>
        </p:nvSpPr>
        <p:spPr bwMode="auto">
          <a:xfrm rot="1855731">
            <a:off x="7706030" y="2348724"/>
            <a:ext cx="1003802" cy="90504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p>
            <a:endParaRPr lang="zh-CN" altLang="en-US">
              <a:solidFill>
                <a:schemeClr val="bg1"/>
              </a:solidFill>
            </a:endParaRPr>
          </a:p>
        </p:txBody>
      </p:sp>
      <p:sp>
        <p:nvSpPr>
          <p:cNvPr id="7" name="Freeform 145"/>
          <p:cNvSpPr>
            <a:spLocks noEditPoints="1"/>
          </p:cNvSpPr>
          <p:nvPr/>
        </p:nvSpPr>
        <p:spPr bwMode="auto">
          <a:xfrm>
            <a:off x="8058731" y="2636713"/>
            <a:ext cx="345317" cy="520806"/>
          </a:xfrm>
          <a:custGeom>
            <a:avLst/>
            <a:gdLst>
              <a:gd name="T0" fmla="*/ 92 w 122"/>
              <a:gd name="T1" fmla="*/ 98 h 184"/>
              <a:gd name="T2" fmla="*/ 80 w 122"/>
              <a:gd name="T3" fmla="*/ 55 h 184"/>
              <a:gd name="T4" fmla="*/ 111 w 122"/>
              <a:gd name="T5" fmla="*/ 73 h 184"/>
              <a:gd name="T6" fmla="*/ 122 w 122"/>
              <a:gd name="T7" fmla="*/ 117 h 184"/>
              <a:gd name="T8" fmla="*/ 92 w 122"/>
              <a:gd name="T9" fmla="*/ 98 h 184"/>
              <a:gd name="T10" fmla="*/ 31 w 122"/>
              <a:gd name="T11" fmla="*/ 36 h 184"/>
              <a:gd name="T12" fmla="*/ 18 w 122"/>
              <a:gd name="T13" fmla="*/ 0 h 184"/>
              <a:gd name="T14" fmla="*/ 80 w 122"/>
              <a:gd name="T15" fmla="*/ 0 h 184"/>
              <a:gd name="T16" fmla="*/ 67 w 122"/>
              <a:gd name="T17" fmla="*/ 36 h 184"/>
              <a:gd name="T18" fmla="*/ 31 w 122"/>
              <a:gd name="T19" fmla="*/ 36 h 184"/>
              <a:gd name="T20" fmla="*/ 67 w 122"/>
              <a:gd name="T21" fmla="*/ 43 h 184"/>
              <a:gd name="T22" fmla="*/ 89 w 122"/>
              <a:gd name="T23" fmla="*/ 112 h 184"/>
              <a:gd name="T24" fmla="*/ 90 w 122"/>
              <a:gd name="T25" fmla="*/ 112 h 184"/>
              <a:gd name="T26" fmla="*/ 89 w 122"/>
              <a:gd name="T27" fmla="*/ 113 h 184"/>
              <a:gd name="T28" fmla="*/ 98 w 122"/>
              <a:gd name="T29" fmla="*/ 141 h 184"/>
              <a:gd name="T30" fmla="*/ 49 w 122"/>
              <a:gd name="T31" fmla="*/ 184 h 184"/>
              <a:gd name="T32" fmla="*/ 0 w 122"/>
              <a:gd name="T33" fmla="*/ 141 h 184"/>
              <a:gd name="T34" fmla="*/ 31 w 122"/>
              <a:gd name="T35" fmla="*/ 43 h 184"/>
              <a:gd name="T36" fmla="*/ 67 w 122"/>
              <a:gd name="T37" fmla="*/ 43 h 184"/>
              <a:gd name="T38" fmla="*/ 55 w 122"/>
              <a:gd name="T39" fmla="*/ 55 h 184"/>
              <a:gd name="T40" fmla="*/ 43 w 122"/>
              <a:gd name="T41" fmla="*/ 55 h 184"/>
              <a:gd name="T42" fmla="*/ 35 w 122"/>
              <a:gd name="T43" fmla="*/ 81 h 184"/>
              <a:gd name="T44" fmla="*/ 56 w 122"/>
              <a:gd name="T45" fmla="*/ 60 h 184"/>
              <a:gd name="T46" fmla="*/ 55 w 122"/>
              <a:gd name="T47" fmla="*/ 55 h 184"/>
              <a:gd name="T48" fmla="*/ 49 w 122"/>
              <a:gd name="T49" fmla="*/ 166 h 184"/>
              <a:gd name="T50" fmla="*/ 80 w 122"/>
              <a:gd name="T51" fmla="*/ 135 h 184"/>
              <a:gd name="T52" fmla="*/ 77 w 122"/>
              <a:gd name="T53" fmla="*/ 125 h 184"/>
              <a:gd name="T54" fmla="*/ 43 w 122"/>
              <a:gd name="T55" fmla="*/ 160 h 184"/>
              <a:gd name="T56" fmla="*/ 49 w 122"/>
              <a:gd name="T57" fmla="*/ 166 h 184"/>
              <a:gd name="T58" fmla="*/ 33 w 122"/>
              <a:gd name="T59" fmla="*/ 149 h 184"/>
              <a:gd name="T60" fmla="*/ 72 w 122"/>
              <a:gd name="T61" fmla="*/ 110 h 184"/>
              <a:gd name="T62" fmla="*/ 68 w 122"/>
              <a:gd name="T63" fmla="*/ 98 h 184"/>
              <a:gd name="T64" fmla="*/ 25 w 122"/>
              <a:gd name="T65" fmla="*/ 141 h 184"/>
              <a:gd name="T66" fmla="*/ 33 w 122"/>
              <a:gd name="T67" fmla="*/ 149 h 184"/>
              <a:gd name="T68" fmla="*/ 21 w 122"/>
              <a:gd name="T69" fmla="*/ 128 h 184"/>
              <a:gd name="T70" fmla="*/ 64 w 122"/>
              <a:gd name="T71" fmla="*/ 84 h 184"/>
              <a:gd name="T72" fmla="*/ 61 w 122"/>
              <a:gd name="T73" fmla="*/ 73 h 184"/>
              <a:gd name="T74" fmla="*/ 27 w 122"/>
              <a:gd name="T75" fmla="*/ 106 h 184"/>
              <a:gd name="T76" fmla="*/ 21 w 122"/>
              <a:gd name="T77" fmla="*/ 1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84">
                <a:moveTo>
                  <a:pt x="92" y="98"/>
                </a:moveTo>
                <a:lnTo>
                  <a:pt x="80" y="55"/>
                </a:lnTo>
                <a:lnTo>
                  <a:pt x="111" y="73"/>
                </a:lnTo>
                <a:lnTo>
                  <a:pt x="122" y="117"/>
                </a:lnTo>
                <a:lnTo>
                  <a:pt x="92" y="98"/>
                </a:lnTo>
                <a:close/>
                <a:moveTo>
                  <a:pt x="31" y="36"/>
                </a:moveTo>
                <a:lnTo>
                  <a:pt x="18" y="0"/>
                </a:lnTo>
                <a:lnTo>
                  <a:pt x="80" y="0"/>
                </a:lnTo>
                <a:lnTo>
                  <a:pt x="67" y="36"/>
                </a:lnTo>
                <a:lnTo>
                  <a:pt x="31" y="36"/>
                </a:lnTo>
                <a:close/>
                <a:moveTo>
                  <a:pt x="67" y="43"/>
                </a:moveTo>
                <a:lnTo>
                  <a:pt x="89" y="112"/>
                </a:lnTo>
                <a:lnTo>
                  <a:pt x="90" y="112"/>
                </a:lnTo>
                <a:lnTo>
                  <a:pt x="89" y="113"/>
                </a:lnTo>
                <a:lnTo>
                  <a:pt x="98" y="141"/>
                </a:lnTo>
                <a:lnTo>
                  <a:pt x="49" y="184"/>
                </a:lnTo>
                <a:lnTo>
                  <a:pt x="0" y="141"/>
                </a:lnTo>
                <a:lnTo>
                  <a:pt x="31" y="43"/>
                </a:lnTo>
                <a:lnTo>
                  <a:pt x="67" y="43"/>
                </a:lnTo>
                <a:close/>
                <a:moveTo>
                  <a:pt x="55" y="55"/>
                </a:moveTo>
                <a:lnTo>
                  <a:pt x="43" y="55"/>
                </a:lnTo>
                <a:lnTo>
                  <a:pt x="35" y="81"/>
                </a:lnTo>
                <a:lnTo>
                  <a:pt x="56" y="60"/>
                </a:lnTo>
                <a:lnTo>
                  <a:pt x="55" y="55"/>
                </a:lnTo>
                <a:close/>
                <a:moveTo>
                  <a:pt x="49" y="166"/>
                </a:moveTo>
                <a:lnTo>
                  <a:pt x="80" y="135"/>
                </a:lnTo>
                <a:lnTo>
                  <a:pt x="77" y="125"/>
                </a:lnTo>
                <a:lnTo>
                  <a:pt x="43" y="160"/>
                </a:lnTo>
                <a:lnTo>
                  <a:pt x="49" y="166"/>
                </a:lnTo>
                <a:close/>
                <a:moveTo>
                  <a:pt x="33" y="149"/>
                </a:moveTo>
                <a:lnTo>
                  <a:pt x="72" y="110"/>
                </a:lnTo>
                <a:lnTo>
                  <a:pt x="68" y="98"/>
                </a:lnTo>
                <a:lnTo>
                  <a:pt x="25" y="141"/>
                </a:lnTo>
                <a:lnTo>
                  <a:pt x="33" y="149"/>
                </a:lnTo>
                <a:close/>
                <a:moveTo>
                  <a:pt x="21" y="128"/>
                </a:moveTo>
                <a:lnTo>
                  <a:pt x="64" y="84"/>
                </a:lnTo>
                <a:lnTo>
                  <a:pt x="61" y="73"/>
                </a:lnTo>
                <a:lnTo>
                  <a:pt x="27" y="106"/>
                </a:lnTo>
                <a:lnTo>
                  <a:pt x="21" y="128"/>
                </a:lnTo>
                <a:close/>
              </a:path>
            </a:pathLst>
          </a:custGeom>
          <a:solidFill>
            <a:srgbClr val="414455"/>
          </a:solidFill>
          <a:ln>
            <a:noFill/>
          </a:ln>
        </p:spPr>
        <p:txBody>
          <a:bodyPr vert="horz" wrap="square" lIns="91440" tIns="45720" rIns="91440" bIns="45720" numCol="1" anchor="t" anchorCtr="0" compatLnSpc="1"/>
          <a:p>
            <a:endParaRPr lang="zh-CN" altLang="en-US">
              <a:solidFill>
                <a:schemeClr val="bg1"/>
              </a:solidFill>
            </a:endParaRPr>
          </a:p>
        </p:txBody>
      </p:sp>
      <p:sp>
        <p:nvSpPr>
          <p:cNvPr id="8" name="矩形 7"/>
          <p:cNvSpPr/>
          <p:nvPr/>
        </p:nvSpPr>
        <p:spPr>
          <a:xfrm>
            <a:off x="7177852" y="3474536"/>
            <a:ext cx="2056965" cy="1327150"/>
          </a:xfrm>
          <a:prstGeom prst="rect">
            <a:avLst/>
          </a:prstGeom>
        </p:spPr>
        <p:txBody>
          <a:bodyPr wrap="square">
            <a:spAutoFit/>
          </a:bodyPr>
          <a:p>
            <a:pPr algn="ctr">
              <a:lnSpc>
                <a:spcPct val="150000"/>
              </a:lnSpc>
              <a:spcAft>
                <a:spcPts val="0"/>
              </a:spcAft>
              <a:defRPr/>
            </a:pP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05</a:t>
            </a:r>
            <a:endPar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50000"/>
              </a:lnSpc>
              <a:spcBef>
                <a:spcPts val="500"/>
              </a:spcBef>
              <a:spcAft>
                <a:spcPts val="0"/>
              </a:spcAft>
              <a:defRPr/>
            </a:pPr>
            <a:r>
              <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rPr>
              <a:t>存在的主要问题</a:t>
            </a:r>
            <a:endPar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lnSpc>
                <a:spcPct val="150000"/>
              </a:lnSpc>
              <a:spcBef>
                <a:spcPts val="500"/>
              </a:spcBef>
              <a:spcAft>
                <a:spcPts val="0"/>
              </a:spcAft>
              <a:defRPr/>
            </a:pPr>
            <a:r>
              <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rPr>
              <a:t>及改进情况</a:t>
            </a:r>
            <a:endPar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4" name="组合 13"/>
          <p:cNvGrpSpPr/>
          <p:nvPr/>
        </p:nvGrpSpPr>
        <p:grpSpPr>
          <a:xfrm>
            <a:off x="9194228" y="2276535"/>
            <a:ext cx="1210377" cy="1091293"/>
            <a:chOff x="3720691" y="2824413"/>
            <a:chExt cx="1341120" cy="1209172"/>
          </a:xfrm>
        </p:grpSpPr>
        <p:sp>
          <p:nvSpPr>
            <p:cNvPr id="1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p>
              <a:endParaRPr lang="zh-CN" altLang="en-US">
                <a:solidFill>
                  <a:schemeClr val="bg1"/>
                </a:solidFill>
              </a:endParaRPr>
            </a:p>
          </p:txBody>
        </p:sp>
        <p:sp>
          <p:nvSpPr>
            <p:cNvPr id="1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p>
              <a:endParaRPr lang="zh-CN" altLang="en-US">
                <a:solidFill>
                  <a:schemeClr val="bg1"/>
                </a:solidFill>
              </a:endParaRPr>
            </a:p>
          </p:txBody>
        </p:sp>
      </p:grpSp>
      <p:sp>
        <p:nvSpPr>
          <p:cNvPr id="17" name="Freeform 5"/>
          <p:cNvSpPr/>
          <p:nvPr/>
        </p:nvSpPr>
        <p:spPr bwMode="auto">
          <a:xfrm rot="1855731">
            <a:off x="9289811" y="2356342"/>
            <a:ext cx="1044612" cy="94183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p>
            <a:endParaRPr lang="zh-CN" altLang="en-US">
              <a:solidFill>
                <a:schemeClr val="bg1"/>
              </a:solidFill>
            </a:endParaRPr>
          </a:p>
        </p:txBody>
      </p:sp>
      <p:sp>
        <p:nvSpPr>
          <p:cNvPr id="18" name="Freeform 9"/>
          <p:cNvSpPr>
            <a:spLocks noEditPoints="1"/>
          </p:cNvSpPr>
          <p:nvPr/>
        </p:nvSpPr>
        <p:spPr bwMode="auto">
          <a:xfrm rot="19469485">
            <a:off x="9514742" y="2513232"/>
            <a:ext cx="483474" cy="515172"/>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p>
            <a:endParaRPr lang="zh-CN" altLang="en-US">
              <a:solidFill>
                <a:schemeClr val="bg1"/>
              </a:solidFill>
            </a:endParaRPr>
          </a:p>
        </p:txBody>
      </p:sp>
      <p:sp>
        <p:nvSpPr>
          <p:cNvPr id="20" name="矩形 19"/>
          <p:cNvSpPr/>
          <p:nvPr/>
        </p:nvSpPr>
        <p:spPr>
          <a:xfrm>
            <a:off x="8905687" y="3474536"/>
            <a:ext cx="2056965" cy="1327150"/>
          </a:xfrm>
          <a:prstGeom prst="rect">
            <a:avLst/>
          </a:prstGeom>
        </p:spPr>
        <p:txBody>
          <a:bodyPr wrap="square">
            <a:spAutoFit/>
          </a:bodyPr>
          <a:p>
            <a:pPr algn="ctr">
              <a:lnSpc>
                <a:spcPct val="150000"/>
              </a:lnSpc>
              <a:spcAft>
                <a:spcPts val="0"/>
              </a:spcAft>
              <a:defRPr/>
            </a:pP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06</a:t>
            </a:r>
            <a:endPar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50000"/>
              </a:lnSpc>
              <a:spcBef>
                <a:spcPts val="500"/>
              </a:spcBef>
              <a:spcAft>
                <a:spcPts val="0"/>
              </a:spcAft>
              <a:defRPr/>
            </a:pPr>
            <a:r>
              <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rPr>
              <a:t>其他需要报告</a:t>
            </a:r>
            <a:endPar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lnSpc>
                <a:spcPct val="150000"/>
              </a:lnSpc>
              <a:spcBef>
                <a:spcPts val="500"/>
              </a:spcBef>
              <a:spcAft>
                <a:spcPts val="0"/>
              </a:spcAft>
              <a:defRPr/>
            </a:pPr>
            <a:r>
              <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rPr>
              <a:t>的事项</a:t>
            </a:r>
            <a:endParaRPr lang="zh-CN" altLang="en-US" sz="16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Scale>
                                      <p:cBhvr>
                                        <p:cTn id="1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8"/>
                                        </p:tgtEl>
                                        <p:attrNameLst>
                                          <p:attrName>ppt_x</p:attrName>
                                          <p:attrName>ppt_y</p:attrName>
                                        </p:attrNameLst>
                                      </p:cBhvr>
                                    </p:animMotion>
                                    <p:animEffect transition="in" filter="fade">
                                      <p:cBhvr>
                                        <p:cTn id="20" dur="1000"/>
                                        <p:tgtEl>
                                          <p:spTgt spid="28"/>
                                        </p:tgtEl>
                                      </p:cBhvr>
                                    </p:animEffect>
                                  </p:childTnLst>
                                </p:cTn>
                              </p:par>
                            </p:childTnLst>
                          </p:cTn>
                        </p:par>
                        <p:par>
                          <p:cTn id="21" fill="hold">
                            <p:stCondLst>
                              <p:cond delay="1200"/>
                            </p:stCondLst>
                            <p:childTnLst>
                              <p:par>
                                <p:cTn id="22" presetID="47" presetClass="entr" presetSubtype="0" fill="hold" grpId="0"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par>
                                <p:cTn id="27" presetID="2" presetClass="entr" presetSubtype="6" fill="hold" nodeType="withEffect">
                                  <p:stCondLst>
                                    <p:cond delay="60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1+#ppt_w/2"/>
                                          </p:val>
                                        </p:tav>
                                        <p:tav tm="100000">
                                          <p:val>
                                            <p:strVal val="#ppt_x"/>
                                          </p:val>
                                        </p:tav>
                                      </p:tavLst>
                                    </p:anim>
                                    <p:anim calcmode="lin" valueType="num">
                                      <p:cBhvr additive="base">
                                        <p:cTn id="30" dur="500" fill="hold"/>
                                        <p:tgtEl>
                                          <p:spTgt spid="81"/>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600"/>
                                  </p:stCondLst>
                                  <p:childTnLst>
                                    <p:set>
                                      <p:cBhvr>
                                        <p:cTn id="32" dur="1" fill="hold">
                                          <p:stCondLst>
                                            <p:cond delay="0"/>
                                          </p:stCondLst>
                                        </p:cTn>
                                        <p:tgtEl>
                                          <p:spTgt spid="84"/>
                                        </p:tgtEl>
                                        <p:attrNameLst>
                                          <p:attrName>style.visibility</p:attrName>
                                        </p:attrNameLst>
                                      </p:cBhvr>
                                      <p:to>
                                        <p:strVal val="visible"/>
                                      </p:to>
                                    </p:set>
                                    <p:anim calcmode="lin" valueType="num">
                                      <p:cBhvr additive="base">
                                        <p:cTn id="33" dur="500" fill="hold"/>
                                        <p:tgtEl>
                                          <p:spTgt spid="84"/>
                                        </p:tgtEl>
                                        <p:attrNameLst>
                                          <p:attrName>ppt_x</p:attrName>
                                        </p:attrNameLst>
                                      </p:cBhvr>
                                      <p:tavLst>
                                        <p:tav tm="0">
                                          <p:val>
                                            <p:strVal val="1+#ppt_w/2"/>
                                          </p:val>
                                        </p:tav>
                                        <p:tav tm="100000">
                                          <p:val>
                                            <p:strVal val="#ppt_x"/>
                                          </p:val>
                                        </p:tav>
                                      </p:tavLst>
                                    </p:anim>
                                    <p:anim calcmode="lin" valueType="num">
                                      <p:cBhvr additive="base">
                                        <p:cTn id="34" dur="500" fill="hold"/>
                                        <p:tgtEl>
                                          <p:spTgt spid="84"/>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600"/>
                                  </p:stCondLst>
                                  <p:childTnLst>
                                    <p:set>
                                      <p:cBhvr>
                                        <p:cTn id="36" dur="1" fill="hold">
                                          <p:stCondLst>
                                            <p:cond delay="0"/>
                                          </p:stCondLst>
                                        </p:cTn>
                                        <p:tgtEl>
                                          <p:spTgt spid="85"/>
                                        </p:tgtEl>
                                        <p:attrNameLst>
                                          <p:attrName>style.visibility</p:attrName>
                                        </p:attrNameLst>
                                      </p:cBhvr>
                                      <p:to>
                                        <p:strVal val="visible"/>
                                      </p:to>
                                    </p:set>
                                    <p:anim calcmode="lin" valueType="num">
                                      <p:cBhvr additive="base">
                                        <p:cTn id="37" dur="500" fill="hold"/>
                                        <p:tgtEl>
                                          <p:spTgt spid="85"/>
                                        </p:tgtEl>
                                        <p:attrNameLst>
                                          <p:attrName>ppt_x</p:attrName>
                                        </p:attrNameLst>
                                      </p:cBhvr>
                                      <p:tavLst>
                                        <p:tav tm="0">
                                          <p:val>
                                            <p:strVal val="1+#ppt_w/2"/>
                                          </p:val>
                                        </p:tav>
                                        <p:tav tm="100000">
                                          <p:val>
                                            <p:strVal val="#ppt_x"/>
                                          </p:val>
                                        </p:tav>
                                      </p:tavLst>
                                    </p:anim>
                                    <p:anim calcmode="lin" valueType="num">
                                      <p:cBhvr additive="base">
                                        <p:cTn id="38" dur="500" fill="hold"/>
                                        <p:tgtEl>
                                          <p:spTgt spid="85"/>
                                        </p:tgtEl>
                                        <p:attrNameLst>
                                          <p:attrName>ppt_y</p:attrName>
                                        </p:attrNameLst>
                                      </p:cBhvr>
                                      <p:tavLst>
                                        <p:tav tm="0">
                                          <p:val>
                                            <p:strVal val="1+#ppt_h/2"/>
                                          </p:val>
                                        </p:tav>
                                        <p:tav tm="100000">
                                          <p:val>
                                            <p:strVal val="#ppt_y"/>
                                          </p:val>
                                        </p:tav>
                                      </p:tavLst>
                                    </p:anim>
                                  </p:childTnLst>
                                </p:cTn>
                              </p:par>
                              <p:par>
                                <p:cTn id="39" presetID="22" presetClass="entr" presetSubtype="4" fill="hold" grpId="0" nodeType="withEffect">
                                  <p:stCondLst>
                                    <p:cond delay="600"/>
                                  </p:stCondLst>
                                  <p:childTnLst>
                                    <p:set>
                                      <p:cBhvr>
                                        <p:cTn id="40" dur="1" fill="hold">
                                          <p:stCondLst>
                                            <p:cond delay="0"/>
                                          </p:stCondLst>
                                        </p:cTn>
                                        <p:tgtEl>
                                          <p:spTgt spid="88"/>
                                        </p:tgtEl>
                                        <p:attrNameLst>
                                          <p:attrName>style.visibility</p:attrName>
                                        </p:attrNameLst>
                                      </p:cBhvr>
                                      <p:to>
                                        <p:strVal val="visible"/>
                                      </p:to>
                                    </p:set>
                                    <p:animEffect transition="in" filter="wipe(down)">
                                      <p:cBhvr>
                                        <p:cTn id="41" dur="500"/>
                                        <p:tgtEl>
                                          <p:spTgt spid="88"/>
                                        </p:tgtEl>
                                      </p:cBhvr>
                                    </p:animEffect>
                                  </p:childTnLst>
                                </p:cTn>
                              </p:par>
                              <p:par>
                                <p:cTn id="42" presetID="22" presetClass="entr" presetSubtype="4" fill="hold" nodeType="withEffect">
                                  <p:stCondLst>
                                    <p:cond delay="600"/>
                                  </p:stCondLst>
                                  <p:childTnLst>
                                    <p:set>
                                      <p:cBhvr>
                                        <p:cTn id="43" dur="1" fill="hold">
                                          <p:stCondLst>
                                            <p:cond delay="0"/>
                                          </p:stCondLst>
                                        </p:cTn>
                                        <p:tgtEl>
                                          <p:spTgt spid="89"/>
                                        </p:tgtEl>
                                        <p:attrNameLst>
                                          <p:attrName>style.visibility</p:attrName>
                                        </p:attrNameLst>
                                      </p:cBhvr>
                                      <p:to>
                                        <p:strVal val="visible"/>
                                      </p:to>
                                    </p:set>
                                    <p:animEffect transition="in" filter="wipe(down)">
                                      <p:cBhvr>
                                        <p:cTn id="44" dur="500"/>
                                        <p:tgtEl>
                                          <p:spTgt spid="89"/>
                                        </p:tgtEl>
                                      </p:cBhvr>
                                    </p:animEffect>
                                  </p:childTnLst>
                                </p:cTn>
                              </p:par>
                              <p:par>
                                <p:cTn id="45" presetID="22" presetClass="entr" presetSubtype="4" fill="hold" grpId="0" nodeType="withEffect">
                                  <p:stCondLst>
                                    <p:cond delay="600"/>
                                  </p:stCondLst>
                                  <p:childTnLst>
                                    <p:set>
                                      <p:cBhvr>
                                        <p:cTn id="46" dur="1" fill="hold">
                                          <p:stCondLst>
                                            <p:cond delay="0"/>
                                          </p:stCondLst>
                                        </p:cTn>
                                        <p:tgtEl>
                                          <p:spTgt spid="92"/>
                                        </p:tgtEl>
                                        <p:attrNameLst>
                                          <p:attrName>style.visibility</p:attrName>
                                        </p:attrNameLst>
                                      </p:cBhvr>
                                      <p:to>
                                        <p:strVal val="visible"/>
                                      </p:to>
                                    </p:set>
                                    <p:animEffect transition="in" filter="wipe(down)">
                                      <p:cBhvr>
                                        <p:cTn id="47" dur="500"/>
                                        <p:tgtEl>
                                          <p:spTgt spid="92"/>
                                        </p:tgtEl>
                                      </p:cBhvr>
                                    </p:animEffect>
                                  </p:childTnLst>
                                </p:cTn>
                              </p:par>
                              <p:par>
                                <p:cTn id="48" presetID="22" presetClass="entr" presetSubtype="4" fill="hold" nodeType="withEffect">
                                  <p:stCondLst>
                                    <p:cond delay="600"/>
                                  </p:stCondLst>
                                  <p:childTnLst>
                                    <p:set>
                                      <p:cBhvr>
                                        <p:cTn id="49" dur="1" fill="hold">
                                          <p:stCondLst>
                                            <p:cond delay="0"/>
                                          </p:stCondLst>
                                        </p:cTn>
                                        <p:tgtEl>
                                          <p:spTgt spid="93"/>
                                        </p:tgtEl>
                                        <p:attrNameLst>
                                          <p:attrName>style.visibility</p:attrName>
                                        </p:attrNameLst>
                                      </p:cBhvr>
                                      <p:to>
                                        <p:strVal val="visible"/>
                                      </p:to>
                                    </p:set>
                                    <p:animEffect transition="in" filter="wipe(down)">
                                      <p:cBhvr>
                                        <p:cTn id="50" dur="500"/>
                                        <p:tgtEl>
                                          <p:spTgt spid="93"/>
                                        </p:tgtEl>
                                      </p:cBhvr>
                                    </p:animEffect>
                                  </p:childTnLst>
                                </p:cTn>
                              </p:par>
                              <p:par>
                                <p:cTn id="51" presetID="22" presetClass="entr" presetSubtype="4" fill="hold" grpId="0" nodeType="withEffect">
                                  <p:stCondLst>
                                    <p:cond delay="600"/>
                                  </p:stCondLst>
                                  <p:childTnLst>
                                    <p:set>
                                      <p:cBhvr>
                                        <p:cTn id="52" dur="1" fill="hold">
                                          <p:stCondLst>
                                            <p:cond delay="0"/>
                                          </p:stCondLst>
                                        </p:cTn>
                                        <p:tgtEl>
                                          <p:spTgt spid="96"/>
                                        </p:tgtEl>
                                        <p:attrNameLst>
                                          <p:attrName>style.visibility</p:attrName>
                                        </p:attrNameLst>
                                      </p:cBhvr>
                                      <p:to>
                                        <p:strVal val="visible"/>
                                      </p:to>
                                    </p:set>
                                    <p:animEffect transition="in" filter="wipe(down)">
                                      <p:cBhvr>
                                        <p:cTn id="53" dur="500"/>
                                        <p:tgtEl>
                                          <p:spTgt spid="96"/>
                                        </p:tgtEl>
                                      </p:cBhvr>
                                    </p:animEffect>
                                  </p:childTnLst>
                                </p:cTn>
                              </p:par>
                              <p:par>
                                <p:cTn id="54" presetID="22" presetClass="entr" presetSubtype="4" fill="hold" grpId="0" nodeType="withEffect">
                                  <p:stCondLst>
                                    <p:cond delay="60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par>
                                <p:cTn id="57" presetID="22" presetClass="entr" presetSubtype="4" fill="hold" grpId="0" nodeType="withEffect">
                                  <p:stCondLst>
                                    <p:cond delay="600"/>
                                  </p:stCondLst>
                                  <p:childTnLst>
                                    <p:set>
                                      <p:cBhvr>
                                        <p:cTn id="58" dur="1" fill="hold">
                                          <p:stCondLst>
                                            <p:cond delay="0"/>
                                          </p:stCondLst>
                                        </p:cTn>
                                        <p:tgtEl>
                                          <p:spTgt spid="57"/>
                                        </p:tgtEl>
                                        <p:attrNameLst>
                                          <p:attrName>style.visibility</p:attrName>
                                        </p:attrNameLst>
                                      </p:cBhvr>
                                      <p:to>
                                        <p:strVal val="visible"/>
                                      </p:to>
                                    </p:set>
                                    <p:animEffect transition="in" filter="wipe(down)">
                                      <p:cBhvr>
                                        <p:cTn id="59" dur="500"/>
                                        <p:tgtEl>
                                          <p:spTgt spid="57"/>
                                        </p:tgtEl>
                                      </p:cBhvr>
                                    </p:animEffect>
                                  </p:childTnLst>
                                </p:cTn>
                              </p:par>
                              <p:par>
                                <p:cTn id="60" presetID="22" presetClass="entr" presetSubtype="4" fill="hold" grpId="0" nodeType="withEffect">
                                  <p:stCondLst>
                                    <p:cond delay="60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par>
                                <p:cTn id="63" presetID="22" presetClass="entr" presetSubtype="4" fill="hold" nodeType="withEffect">
                                  <p:stCondLst>
                                    <p:cond delay="600"/>
                                  </p:stCondLst>
                                  <p:childTnLst>
                                    <p:set>
                                      <p:cBhvr>
                                        <p:cTn id="64" dur="1" fill="hold">
                                          <p:stCondLst>
                                            <p:cond delay="0"/>
                                          </p:stCondLst>
                                        </p:cTn>
                                        <p:tgtEl>
                                          <p:spTgt spid="54"/>
                                        </p:tgtEl>
                                        <p:attrNameLst>
                                          <p:attrName>style.visibility</p:attrName>
                                        </p:attrNameLst>
                                      </p:cBhvr>
                                      <p:to>
                                        <p:strVal val="visible"/>
                                      </p:to>
                                    </p:set>
                                    <p:animEffect transition="in" filter="wipe(down)">
                                      <p:cBhvr>
                                        <p:cTn id="65" dur="500"/>
                                        <p:tgtEl>
                                          <p:spTgt spid="54"/>
                                        </p:tgtEl>
                                      </p:cBhvr>
                                    </p:animEffect>
                                  </p:childTnLst>
                                </p:cTn>
                              </p:par>
                              <p:par>
                                <p:cTn id="66" presetID="22" presetClass="entr" presetSubtype="4" fill="hold" grpId="0" nodeType="withEffect">
                                  <p:stCondLst>
                                    <p:cond delay="25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childTnLst>
                          </p:cTn>
                        </p:par>
                        <p:par>
                          <p:cTn id="69" fill="hold">
                            <p:stCondLst>
                              <p:cond delay="2200"/>
                            </p:stCondLst>
                            <p:childTnLst>
                              <p:par>
                                <p:cTn id="70" presetID="2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down)">
                                      <p:cBhvr>
                                        <p:cTn id="72" dur="500"/>
                                        <p:tgtEl>
                                          <p:spTgt spid="32"/>
                                        </p:tgtEl>
                                      </p:cBhvr>
                                    </p:animEffect>
                                  </p:childTnLst>
                                </p:cTn>
                              </p:par>
                              <p:par>
                                <p:cTn id="73" presetID="22" presetClass="entr" presetSubtype="4" fill="hold" grpId="0" nodeType="withEffect">
                                  <p:stCondLst>
                                    <p:cond delay="25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par>
                                <p:cTn id="76" presetID="22" presetClass="entr" presetSubtype="4" fill="hold" grpId="0" nodeType="withEffect">
                                  <p:stCondLst>
                                    <p:cond delay="250"/>
                                  </p:stCondLst>
                                  <p:childTnLst>
                                    <p:set>
                                      <p:cBhvr>
                                        <p:cTn id="77" dur="1" fill="hold">
                                          <p:stCondLst>
                                            <p:cond delay="0"/>
                                          </p:stCondLst>
                                        </p:cTn>
                                        <p:tgtEl>
                                          <p:spTgt spid="36"/>
                                        </p:tgtEl>
                                        <p:attrNameLst>
                                          <p:attrName>style.visibility</p:attrName>
                                        </p:attrNameLst>
                                      </p:cBhvr>
                                      <p:to>
                                        <p:strVal val="visible"/>
                                      </p:to>
                                    </p:set>
                                    <p:animEffect transition="in" filter="wipe(down)">
                                      <p:cBhvr>
                                        <p:cTn id="78" dur="500"/>
                                        <p:tgtEl>
                                          <p:spTgt spid="36"/>
                                        </p:tgtEl>
                                      </p:cBhvr>
                                    </p:animEffect>
                                  </p:childTnLst>
                                </p:cTn>
                              </p:par>
                              <p:par>
                                <p:cTn id="79" presetID="22" presetClass="entr" presetSubtype="4" fill="hold" grpId="0" nodeType="withEffect">
                                  <p:stCondLst>
                                    <p:cond delay="25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00"/>
                                        <p:tgtEl>
                                          <p:spTgt spid="37"/>
                                        </p:tgtEl>
                                      </p:cBhvr>
                                    </p:animEffect>
                                  </p:childTnLst>
                                </p:cTn>
                              </p:par>
                              <p:par>
                                <p:cTn id="82" presetID="22" presetClass="entr" presetSubtype="4" fill="hold" nodeType="withEffect">
                                  <p:stCondLst>
                                    <p:cond delay="600"/>
                                  </p:stCondLst>
                                  <p:childTnLst>
                                    <p:set>
                                      <p:cBhvr>
                                        <p:cTn id="83" dur="1" fill="hold">
                                          <p:stCondLst>
                                            <p:cond delay="0"/>
                                          </p:stCondLst>
                                        </p:cTn>
                                        <p:tgtEl>
                                          <p:spTgt spid="2"/>
                                        </p:tgtEl>
                                        <p:attrNameLst>
                                          <p:attrName>style.visibility</p:attrName>
                                        </p:attrNameLst>
                                      </p:cBhvr>
                                      <p:to>
                                        <p:strVal val="visible"/>
                                      </p:to>
                                    </p:set>
                                    <p:animEffect transition="in" filter="wipe(down)">
                                      <p:cBhvr>
                                        <p:cTn id="84" dur="500"/>
                                        <p:tgtEl>
                                          <p:spTgt spid="2"/>
                                        </p:tgtEl>
                                      </p:cBhvr>
                                    </p:animEffect>
                                  </p:childTnLst>
                                </p:cTn>
                              </p:par>
                              <p:par>
                                <p:cTn id="85" presetID="22" presetClass="entr" presetSubtype="4" fill="hold" grpId="0" nodeType="withEffect">
                                  <p:stCondLst>
                                    <p:cond delay="600"/>
                                  </p:stCondLst>
                                  <p:childTnLst>
                                    <p:set>
                                      <p:cBhvr>
                                        <p:cTn id="86" dur="1" fill="hold">
                                          <p:stCondLst>
                                            <p:cond delay="0"/>
                                          </p:stCondLst>
                                        </p:cTn>
                                        <p:tgtEl>
                                          <p:spTgt spid="6"/>
                                        </p:tgtEl>
                                        <p:attrNameLst>
                                          <p:attrName>style.visibility</p:attrName>
                                        </p:attrNameLst>
                                      </p:cBhvr>
                                      <p:to>
                                        <p:strVal val="visible"/>
                                      </p:to>
                                    </p:set>
                                    <p:animEffect transition="in" filter="wipe(down)">
                                      <p:cBhvr>
                                        <p:cTn id="87" dur="500"/>
                                        <p:tgtEl>
                                          <p:spTgt spid="6"/>
                                        </p:tgtEl>
                                      </p:cBhvr>
                                    </p:animEffect>
                                  </p:childTnLst>
                                </p:cTn>
                              </p:par>
                              <p:par>
                                <p:cTn id="88" presetID="22" presetClass="entr" presetSubtype="4" fill="hold" grpId="0" nodeType="withEffect">
                                  <p:stCondLst>
                                    <p:cond delay="600"/>
                                  </p:stCondLst>
                                  <p:childTnLst>
                                    <p:set>
                                      <p:cBhvr>
                                        <p:cTn id="89" dur="1" fill="hold">
                                          <p:stCondLst>
                                            <p:cond delay="0"/>
                                          </p:stCondLst>
                                        </p:cTn>
                                        <p:tgtEl>
                                          <p:spTgt spid="7"/>
                                        </p:tgtEl>
                                        <p:attrNameLst>
                                          <p:attrName>style.visibility</p:attrName>
                                        </p:attrNameLst>
                                      </p:cBhvr>
                                      <p:to>
                                        <p:strVal val="visible"/>
                                      </p:to>
                                    </p:set>
                                    <p:animEffect transition="in" filter="wipe(down)">
                                      <p:cBhvr>
                                        <p:cTn id="90" dur="500"/>
                                        <p:tgtEl>
                                          <p:spTgt spid="7"/>
                                        </p:tgtEl>
                                      </p:cBhvr>
                                    </p:animEffect>
                                  </p:childTnLst>
                                </p:cTn>
                              </p:par>
                              <p:par>
                                <p:cTn id="91" presetID="22" presetClass="entr" presetSubtype="4" fill="hold" grpId="0" nodeType="withEffect">
                                  <p:stCondLst>
                                    <p:cond delay="25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00"/>
                                        <p:tgtEl>
                                          <p:spTgt spid="8"/>
                                        </p:tgtEl>
                                      </p:cBhvr>
                                    </p:animEffect>
                                  </p:childTnLst>
                                </p:cTn>
                              </p:par>
                              <p:par>
                                <p:cTn id="94" presetID="2" presetClass="entr" presetSubtype="6" fill="hold" nodeType="withEffect">
                                  <p:stCondLst>
                                    <p:cond delay="60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1+#ppt_w/2"/>
                                          </p:val>
                                        </p:tav>
                                        <p:tav tm="100000">
                                          <p:val>
                                            <p:strVal val="#ppt_x"/>
                                          </p:val>
                                        </p:tav>
                                      </p:tavLst>
                                    </p:anim>
                                    <p:anim calcmode="lin" valueType="num">
                                      <p:cBhvr additive="base">
                                        <p:cTn id="97" dur="500" fill="hold"/>
                                        <p:tgtEl>
                                          <p:spTgt spid="14"/>
                                        </p:tgtEl>
                                        <p:attrNameLst>
                                          <p:attrName>ppt_y</p:attrName>
                                        </p:attrNameLst>
                                      </p:cBhvr>
                                      <p:tavLst>
                                        <p:tav tm="0">
                                          <p:val>
                                            <p:strVal val="1+#ppt_h/2"/>
                                          </p:val>
                                        </p:tav>
                                        <p:tav tm="100000">
                                          <p:val>
                                            <p:strVal val="#ppt_y"/>
                                          </p:val>
                                        </p:tav>
                                      </p:tavLst>
                                    </p:anim>
                                  </p:childTnLst>
                                </p:cTn>
                              </p:par>
                              <p:par>
                                <p:cTn id="98" presetID="2" presetClass="entr" presetSubtype="6" fill="hold" grpId="0" nodeType="withEffect">
                                  <p:stCondLst>
                                    <p:cond delay="6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500" fill="hold"/>
                                        <p:tgtEl>
                                          <p:spTgt spid="17"/>
                                        </p:tgtEl>
                                        <p:attrNameLst>
                                          <p:attrName>ppt_x</p:attrName>
                                        </p:attrNameLst>
                                      </p:cBhvr>
                                      <p:tavLst>
                                        <p:tav tm="0">
                                          <p:val>
                                            <p:strVal val="1+#ppt_w/2"/>
                                          </p:val>
                                        </p:tav>
                                        <p:tav tm="100000">
                                          <p:val>
                                            <p:strVal val="#ppt_x"/>
                                          </p:val>
                                        </p:tav>
                                      </p:tavLst>
                                    </p:anim>
                                    <p:anim calcmode="lin" valueType="num">
                                      <p:cBhvr additive="base">
                                        <p:cTn id="101" dur="500" fill="hold"/>
                                        <p:tgtEl>
                                          <p:spTgt spid="17"/>
                                        </p:tgtEl>
                                        <p:attrNameLst>
                                          <p:attrName>ppt_y</p:attrName>
                                        </p:attrNameLst>
                                      </p:cBhvr>
                                      <p:tavLst>
                                        <p:tav tm="0">
                                          <p:val>
                                            <p:strVal val="1+#ppt_h/2"/>
                                          </p:val>
                                        </p:tav>
                                        <p:tav tm="100000">
                                          <p:val>
                                            <p:strVal val="#ppt_y"/>
                                          </p:val>
                                        </p:tav>
                                      </p:tavLst>
                                    </p:anim>
                                  </p:childTnLst>
                                </p:cTn>
                              </p:par>
                              <p:par>
                                <p:cTn id="102" presetID="22" presetClass="entr" presetSubtype="4" fill="hold" grpId="0" nodeType="withEffect">
                                  <p:stCondLst>
                                    <p:cond delay="600"/>
                                  </p:stCondLst>
                                  <p:childTnLst>
                                    <p:set>
                                      <p:cBhvr>
                                        <p:cTn id="103" dur="1" fill="hold">
                                          <p:stCondLst>
                                            <p:cond delay="0"/>
                                          </p:stCondLst>
                                        </p:cTn>
                                        <p:tgtEl>
                                          <p:spTgt spid="18"/>
                                        </p:tgtEl>
                                        <p:attrNameLst>
                                          <p:attrName>style.visibility</p:attrName>
                                        </p:attrNameLst>
                                      </p:cBhvr>
                                      <p:to>
                                        <p:strVal val="visible"/>
                                      </p:to>
                                    </p:set>
                                    <p:animEffect transition="in" filter="wipe(down)">
                                      <p:cBhvr>
                                        <p:cTn id="104" dur="500"/>
                                        <p:tgtEl>
                                          <p:spTgt spid="18"/>
                                        </p:tgtEl>
                                      </p:cBhvr>
                                    </p:animEffect>
                                  </p:childTnLst>
                                </p:cTn>
                              </p:par>
                              <p:par>
                                <p:cTn id="105" presetID="22" presetClass="entr" presetSubtype="4" fill="hold" grpId="0" nodeType="withEffect">
                                  <p:stCondLst>
                                    <p:cond delay="25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8" grpId="0"/>
      <p:bldP spid="79" grpId="0" animBg="1"/>
      <p:bldP spid="80" grpId="0"/>
      <p:bldP spid="84" grpId="0" bldLvl="0" animBg="1"/>
      <p:bldP spid="88" grpId="0" bldLvl="0" animBg="1"/>
      <p:bldP spid="92" grpId="0" bldLvl="0" animBg="1"/>
      <p:bldP spid="96" grpId="0" bldLvl="0" animBg="1"/>
      <p:bldP spid="44" grpId="0"/>
      <p:bldP spid="52" grpId="0" bldLvl="0" animBg="1"/>
      <p:bldP spid="53" grpId="0" bldLvl="0" animBg="1"/>
      <p:bldP spid="57" grpId="0" bldLvl="0" animBg="1"/>
      <p:bldP spid="32" grpId="0"/>
      <p:bldP spid="35" grpId="0"/>
      <p:bldP spid="36" grpId="0"/>
      <p:bldP spid="37" grpId="0"/>
      <p:bldP spid="6" grpId="0" bldLvl="0" animBg="1"/>
      <p:bldP spid="7" grpId="0" bldLvl="0" animBg="1"/>
      <p:bldP spid="8" grpId="0"/>
      <p:bldP spid="17" grpId="0" bldLvl="0" animBg="1"/>
      <p:bldP spid="18" grpId="0" bldLvl="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040" y="260907"/>
            <a:ext cx="3720434"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5521905" y="260976"/>
            <a:ext cx="6552728" cy="16207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2" name="矩形 71"/>
          <p:cNvSpPr/>
          <p:nvPr/>
        </p:nvSpPr>
        <p:spPr>
          <a:xfrm>
            <a:off x="6673651" y="260976"/>
            <a:ext cx="5544616"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flipH="1">
            <a:off x="5809808" y="477064"/>
            <a:ext cx="360040" cy="1107996"/>
          </a:xfrm>
          <a:prstGeom prst="rect">
            <a:avLst/>
          </a:prstGeom>
          <a:noFill/>
        </p:spPr>
        <p:txBody>
          <a:bodyPr wrap="square" rtlCol="0">
            <a:spAutoFit/>
          </a:bodyPr>
          <a:lstStyle/>
          <a:p>
            <a:pPr algn="ctr"/>
            <a:r>
              <a:rPr lang="id-ID" sz="6600" b="1" dirty="0">
                <a:solidFill>
                  <a:schemeClr val="bg1"/>
                </a:solidFill>
                <a:latin typeface="方正兰亭黑简体" panose="02000000000000000000" pitchFamily="2" charset="-122"/>
                <a:ea typeface="方正兰亭黑简体" panose="02000000000000000000" pitchFamily="2" charset="-122"/>
              </a:rPr>
              <a:t>1</a:t>
            </a:r>
            <a:endParaRPr lang="id-ID" sz="6600" b="1" dirty="0">
              <a:solidFill>
                <a:schemeClr val="bg1"/>
              </a:solidFill>
              <a:latin typeface="方正兰亭黑简体" panose="02000000000000000000" pitchFamily="2" charset="-122"/>
              <a:ea typeface="方正兰亭黑简体" panose="02000000000000000000" pitchFamily="2" charset="-122"/>
            </a:endParaRPr>
          </a:p>
        </p:txBody>
      </p:sp>
      <p:sp>
        <p:nvSpPr>
          <p:cNvPr id="112" name="文本框 9"/>
          <p:cNvSpPr txBox="1"/>
          <p:nvPr/>
        </p:nvSpPr>
        <p:spPr>
          <a:xfrm>
            <a:off x="6889886" y="760373"/>
            <a:ext cx="4968552" cy="622300"/>
          </a:xfrm>
          <a:prstGeom prst="rect">
            <a:avLst/>
          </a:prstGeom>
          <a:noFill/>
        </p:spPr>
        <p:txBody>
          <a:bodyPr wrap="square" lIns="68580" tIns="34290" rIns="68580" bIns="34290" rtlCol="0">
            <a:spAutoFit/>
          </a:bodyPr>
          <a:lstStyle/>
          <a:p>
            <a:pPr marL="0" lvl="1"/>
            <a:r>
              <a:rPr lang="zh-CN" sz="3600" kern="1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总体</a:t>
            </a:r>
            <a:r>
              <a:rPr lang="en-US"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情况</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3652714" y="183410"/>
            <a:ext cx="1846387" cy="1664728"/>
            <a:chOff x="3720691" y="2824413"/>
            <a:chExt cx="1341120" cy="1209172"/>
          </a:xfrm>
        </p:grpSpPr>
        <p:sp>
          <p:nvSpPr>
            <p:cNvPr id="1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5" name="Freeform 5"/>
          <p:cNvSpPr/>
          <p:nvPr/>
        </p:nvSpPr>
        <p:spPr bwMode="auto">
          <a:xfrm rot="1855731">
            <a:off x="3787403" y="307565"/>
            <a:ext cx="1593518" cy="14367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grpSp>
        <p:nvGrpSpPr>
          <p:cNvPr id="40" name="Group 4"/>
          <p:cNvGrpSpPr>
            <a:grpSpLocks noChangeAspect="1"/>
          </p:cNvGrpSpPr>
          <p:nvPr/>
        </p:nvGrpSpPr>
        <p:grpSpPr bwMode="auto">
          <a:xfrm>
            <a:off x="4272785" y="585953"/>
            <a:ext cx="605278" cy="970080"/>
            <a:chOff x="4638" y="-33"/>
            <a:chExt cx="667" cy="1069"/>
          </a:xfrm>
          <a:solidFill>
            <a:srgbClr val="C00000"/>
          </a:solidFill>
        </p:grpSpPr>
        <p:sp>
          <p:nvSpPr>
            <p:cNvPr id="41" name="Freeform 5"/>
            <p:cNvSpPr/>
            <p:nvPr/>
          </p:nvSpPr>
          <p:spPr bwMode="auto">
            <a:xfrm>
              <a:off x="4638" y="556"/>
              <a:ext cx="667" cy="480"/>
            </a:xfrm>
            <a:custGeom>
              <a:avLst/>
              <a:gdLst>
                <a:gd name="T0" fmla="*/ 67 w 67"/>
                <a:gd name="T1" fmla="*/ 15 h 49"/>
                <a:gd name="T2" fmla="*/ 52 w 67"/>
                <a:gd name="T3" fmla="*/ 0 h 49"/>
                <a:gd name="T4" fmla="*/ 38 w 67"/>
                <a:gd name="T5" fmla="*/ 24 h 49"/>
                <a:gd name="T6" fmla="*/ 36 w 67"/>
                <a:gd name="T7" fmla="*/ 13 h 49"/>
                <a:gd name="T8" fmla="*/ 38 w 67"/>
                <a:gd name="T9" fmla="*/ 9 h 49"/>
                <a:gd name="T10" fmla="*/ 34 w 67"/>
                <a:gd name="T11" fmla="*/ 5 h 49"/>
                <a:gd name="T12" fmla="*/ 30 w 67"/>
                <a:gd name="T13" fmla="*/ 9 h 49"/>
                <a:gd name="T14" fmla="*/ 31 w 67"/>
                <a:gd name="T15" fmla="*/ 13 h 49"/>
                <a:gd name="T16" fmla="*/ 30 w 67"/>
                <a:gd name="T17" fmla="*/ 24 h 49"/>
                <a:gd name="T18" fmla="*/ 16 w 67"/>
                <a:gd name="T19" fmla="*/ 0 h 49"/>
                <a:gd name="T20" fmla="*/ 1 w 67"/>
                <a:gd name="T21" fmla="*/ 15 h 49"/>
                <a:gd name="T22" fmla="*/ 0 w 67"/>
                <a:gd name="T23" fmla="*/ 15 h 49"/>
                <a:gd name="T24" fmla="*/ 0 w 67"/>
                <a:gd name="T25" fmla="*/ 45 h 49"/>
                <a:gd name="T26" fmla="*/ 1 w 67"/>
                <a:gd name="T27" fmla="*/ 45 h 49"/>
                <a:gd name="T28" fmla="*/ 34 w 67"/>
                <a:gd name="T29" fmla="*/ 49 h 49"/>
                <a:gd name="T30" fmla="*/ 66 w 67"/>
                <a:gd name="T31" fmla="*/ 45 h 49"/>
                <a:gd name="T32" fmla="*/ 67 w 67"/>
                <a:gd name="T33" fmla="*/ 45 h 49"/>
                <a:gd name="T34" fmla="*/ 67 w 67"/>
                <a:gd name="T35"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49">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42" name="Freeform 6"/>
            <p:cNvSpPr>
              <a:spLocks noEditPoints="1"/>
            </p:cNvSpPr>
            <p:nvPr/>
          </p:nvSpPr>
          <p:spPr bwMode="auto">
            <a:xfrm>
              <a:off x="4737" y="-33"/>
              <a:ext cx="449" cy="589"/>
            </a:xfrm>
            <a:custGeom>
              <a:avLst/>
              <a:gdLst>
                <a:gd name="T0" fmla="*/ 3 w 45"/>
                <a:gd name="T1" fmla="*/ 38 h 60"/>
                <a:gd name="T2" fmla="*/ 7 w 45"/>
                <a:gd name="T3" fmla="*/ 43 h 60"/>
                <a:gd name="T4" fmla="*/ 23 w 45"/>
                <a:gd name="T5" fmla="*/ 60 h 60"/>
                <a:gd name="T6" fmla="*/ 40 w 45"/>
                <a:gd name="T7" fmla="*/ 43 h 60"/>
                <a:gd name="T8" fmla="*/ 40 w 45"/>
                <a:gd name="T9" fmla="*/ 43 h 60"/>
                <a:gd name="T10" fmla="*/ 44 w 45"/>
                <a:gd name="T11" fmla="*/ 38 h 60"/>
                <a:gd name="T12" fmla="*/ 41 w 45"/>
                <a:gd name="T13" fmla="*/ 33 h 60"/>
                <a:gd name="T14" fmla="*/ 41 w 45"/>
                <a:gd name="T15" fmla="*/ 33 h 60"/>
                <a:gd name="T16" fmla="*/ 36 w 45"/>
                <a:gd name="T17" fmla="*/ 13 h 60"/>
                <a:gd name="T18" fmla="*/ 12 w 45"/>
                <a:gd name="T19" fmla="*/ 10 h 60"/>
                <a:gd name="T20" fmla="*/ 6 w 45"/>
                <a:gd name="T21" fmla="*/ 33 h 60"/>
                <a:gd name="T22" fmla="*/ 6 w 45"/>
                <a:gd name="T23" fmla="*/ 33 h 60"/>
                <a:gd name="T24" fmla="*/ 3 w 45"/>
                <a:gd name="T25" fmla="*/ 38 h 60"/>
                <a:gd name="T26" fmla="*/ 8 w 45"/>
                <a:gd name="T27" fmla="*/ 34 h 60"/>
                <a:gd name="T28" fmla="*/ 8 w 45"/>
                <a:gd name="T29" fmla="*/ 34 h 60"/>
                <a:gd name="T30" fmla="*/ 8 w 45"/>
                <a:gd name="T31" fmla="*/ 34 h 60"/>
                <a:gd name="T32" fmla="*/ 8 w 45"/>
                <a:gd name="T33" fmla="*/ 32 h 60"/>
                <a:gd name="T34" fmla="*/ 9 w 45"/>
                <a:gd name="T35" fmla="*/ 25 h 60"/>
                <a:gd name="T36" fmla="*/ 11 w 45"/>
                <a:gd name="T37" fmla="*/ 23 h 60"/>
                <a:gd name="T38" fmla="*/ 29 w 45"/>
                <a:gd name="T39" fmla="*/ 19 h 60"/>
                <a:gd name="T40" fmla="*/ 38 w 45"/>
                <a:gd name="T41" fmla="*/ 34 h 60"/>
                <a:gd name="T42" fmla="*/ 38 w 45"/>
                <a:gd name="T43" fmla="*/ 34 h 60"/>
                <a:gd name="T44" fmla="*/ 39 w 45"/>
                <a:gd name="T45" fmla="*/ 34 h 60"/>
                <a:gd name="T46" fmla="*/ 40 w 45"/>
                <a:gd name="T47" fmla="*/ 34 h 60"/>
                <a:gd name="T48" fmla="*/ 42 w 45"/>
                <a:gd name="T49" fmla="*/ 35 h 60"/>
                <a:gd name="T50" fmla="*/ 43 w 45"/>
                <a:gd name="T51" fmla="*/ 38 h 60"/>
                <a:gd name="T52" fmla="*/ 42 w 45"/>
                <a:gd name="T53" fmla="*/ 41 h 60"/>
                <a:gd name="T54" fmla="*/ 40 w 45"/>
                <a:gd name="T55" fmla="*/ 42 h 60"/>
                <a:gd name="T56" fmla="*/ 40 w 45"/>
                <a:gd name="T57" fmla="*/ 42 h 60"/>
                <a:gd name="T58" fmla="*/ 39 w 45"/>
                <a:gd name="T59" fmla="*/ 42 h 60"/>
                <a:gd name="T60" fmla="*/ 38 w 45"/>
                <a:gd name="T61" fmla="*/ 43 h 60"/>
                <a:gd name="T62" fmla="*/ 33 w 45"/>
                <a:gd name="T63" fmla="*/ 54 h 60"/>
                <a:gd name="T64" fmla="*/ 29 w 45"/>
                <a:gd name="T65" fmla="*/ 58 h 60"/>
                <a:gd name="T66" fmla="*/ 23 w 45"/>
                <a:gd name="T67" fmla="*/ 59 h 60"/>
                <a:gd name="T68" fmla="*/ 18 w 45"/>
                <a:gd name="T69" fmla="*/ 58 h 60"/>
                <a:gd name="T70" fmla="*/ 14 w 45"/>
                <a:gd name="T71" fmla="*/ 54 h 60"/>
                <a:gd name="T72" fmla="*/ 8 w 45"/>
                <a:gd name="T73" fmla="*/ 43 h 60"/>
                <a:gd name="T74" fmla="*/ 8 w 45"/>
                <a:gd name="T75" fmla="*/ 42 h 60"/>
                <a:gd name="T76" fmla="*/ 7 w 45"/>
                <a:gd name="T77" fmla="*/ 42 h 60"/>
                <a:gd name="T78" fmla="*/ 5 w 45"/>
                <a:gd name="T79" fmla="*/ 38 h 60"/>
                <a:gd name="T80" fmla="*/ 5 w 45"/>
                <a:gd name="T81" fmla="*/ 35 h 60"/>
                <a:gd name="T82" fmla="*/ 8 w 45"/>
                <a:gd name="T8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60">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sp>
        <p:nvSpPr>
          <p:cNvPr id="47" name="TextBox 46"/>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文本框 1"/>
          <p:cNvSpPr txBox="1"/>
          <p:nvPr/>
        </p:nvSpPr>
        <p:spPr>
          <a:xfrm>
            <a:off x="1273175" y="2732405"/>
            <a:ext cx="9765665" cy="2553335"/>
          </a:xfrm>
          <a:prstGeom prst="rect">
            <a:avLst/>
          </a:prstGeom>
          <a:noFill/>
        </p:spPr>
        <p:txBody>
          <a:bodyPr wrap="square" rtlCol="0">
            <a:spAutoFit/>
          </a:bodyPr>
          <a:p>
            <a:r>
              <a:rPr lang="zh-CN" altLang="en-US" sz="3200"/>
              <a:t>2022年，汶上县商务局高度重视政府信息公开工作，按照《条例》，积极开展政府信息公开有关工作，创新政府信息公开方式，拓宽公开渠道，就完善组织推进机制、信息发布协调机制、保密审查机制、监督机制等政府信息公开机制、制度作出全面部署。</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fill="hold"/>
                                        <p:tgtEl>
                                          <p:spTgt spid="171"/>
                                        </p:tgtEl>
                                        <p:attrNameLst>
                                          <p:attrName>ppt_x</p:attrName>
                                        </p:attrNameLst>
                                      </p:cBhvr>
                                      <p:tavLst>
                                        <p:tav tm="0">
                                          <p:val>
                                            <p:strVal val="0-#ppt_w/2"/>
                                          </p:val>
                                        </p:tav>
                                        <p:tav tm="100000">
                                          <p:val>
                                            <p:strVal val="#ppt_x"/>
                                          </p:val>
                                        </p:tav>
                                      </p:tavLst>
                                    </p:anim>
                                    <p:anim calcmode="lin" valueType="num">
                                      <p:cBhvr additive="base">
                                        <p:cTn id="8" dur="500" fill="hold"/>
                                        <p:tgtEl>
                                          <p:spTgt spid="17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0-#ppt_w/2"/>
                                          </p:val>
                                        </p:tav>
                                        <p:tav tm="100000">
                                          <p:val>
                                            <p:strVal val="#ppt_x"/>
                                          </p:val>
                                        </p:tav>
                                      </p:tavLst>
                                    </p:anim>
                                    <p:anim calcmode="lin" valueType="num">
                                      <p:cBhvr additive="base">
                                        <p:cTn id="24" dur="500" fill="hold"/>
                                        <p:tgtEl>
                                          <p:spTgt spid="7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0-#ppt_w/2"/>
                                          </p:val>
                                        </p:tav>
                                        <p:tav tm="100000">
                                          <p:val>
                                            <p:strVal val="#ppt_x"/>
                                          </p:val>
                                        </p:tav>
                                      </p:tavLst>
                                    </p:anim>
                                    <p:anim calcmode="lin" valueType="num">
                                      <p:cBhvr additive="base">
                                        <p:cTn id="28" dur="500" fill="hold"/>
                                        <p:tgtEl>
                                          <p:spTgt spid="7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0-#ppt_w/2"/>
                                          </p:val>
                                        </p:tav>
                                        <p:tav tm="100000">
                                          <p:val>
                                            <p:strVal val="#ppt_x"/>
                                          </p:val>
                                        </p:tav>
                                      </p:tavLst>
                                    </p:anim>
                                    <p:anim calcmode="lin" valueType="num">
                                      <p:cBhvr additive="base">
                                        <p:cTn id="32" dur="500" fill="hold"/>
                                        <p:tgtEl>
                                          <p:spTgt spid="8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12"/>
                                        </p:tgtEl>
                                        <p:attrNameLst>
                                          <p:attrName>style.visibility</p:attrName>
                                        </p:attrNameLst>
                                      </p:cBhvr>
                                      <p:to>
                                        <p:strVal val="visible"/>
                                      </p:to>
                                    </p:set>
                                    <p:anim calcmode="lin" valueType="num">
                                      <p:cBhvr additive="base">
                                        <p:cTn id="35" dur="500" fill="hold"/>
                                        <p:tgtEl>
                                          <p:spTgt spid="112"/>
                                        </p:tgtEl>
                                        <p:attrNameLst>
                                          <p:attrName>ppt_x</p:attrName>
                                        </p:attrNameLst>
                                      </p:cBhvr>
                                      <p:tavLst>
                                        <p:tav tm="0">
                                          <p:val>
                                            <p:strVal val="0-#ppt_w/2"/>
                                          </p:val>
                                        </p:tav>
                                        <p:tav tm="100000">
                                          <p:val>
                                            <p:strVal val="#ppt_x"/>
                                          </p:val>
                                        </p:tav>
                                      </p:tavLst>
                                    </p:anim>
                                    <p:anim calcmode="lin" valueType="num">
                                      <p:cBhvr additive="base">
                                        <p:cTn id="36" dur="500" fill="hold"/>
                                        <p:tgtEl>
                                          <p:spTgt spid="11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1" grpId="0" bldLvl="0" animBg="1"/>
      <p:bldP spid="72" grpId="0" bldLvl="0" animBg="1"/>
      <p:bldP spid="81" grpId="0"/>
      <p:bldP spid="112" grpId="0"/>
      <p:bldP spid="175" grpId="0" bldLvl="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36" name="标题 4"/>
          <p:cNvSpPr txBox="1"/>
          <p:nvPr/>
        </p:nvSpPr>
        <p:spPr>
          <a:xfrm>
            <a:off x="2857227" y="2126139"/>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065139" y="4797152"/>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0375371" y="4666728"/>
            <a:ext cx="258720" cy="233265"/>
            <a:chOff x="3720691" y="2824413"/>
            <a:chExt cx="1341120" cy="1209172"/>
          </a:xfrm>
        </p:grpSpPr>
        <p:sp>
          <p:nvSpPr>
            <p:cNvPr id="7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8" name="TextBox 77"/>
          <p:cNvSpPr txBox="1"/>
          <p:nvPr/>
        </p:nvSpPr>
        <p:spPr>
          <a:xfrm>
            <a:off x="1968549" y="4944709"/>
            <a:ext cx="8545239" cy="1489075"/>
          </a:xfrm>
          <a:prstGeom prst="rect">
            <a:avLst/>
          </a:prstGeom>
          <a:noFill/>
        </p:spPr>
        <p:txBody>
          <a:bodyPr wrap="square" rtlCol="0">
            <a:spAutoFit/>
          </a:bodyPr>
          <a:lstStyle/>
          <a:p>
            <a:pPr>
              <a:lnSpc>
                <a:spcPct val="130000"/>
              </a:lnSpc>
              <a:spcBef>
                <a:spcPct val="0"/>
              </a:spcBef>
            </a:pPr>
            <a:r>
              <a:rPr lang="zh-CN" altLang="en-US" sz="1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2022年，我局通过汶上县政府网站主动公开政府信息184条，通过新媒体“汶上商务局”微信订阅号推送信息176条。其中公开机构职能及领导信息4条，计划总结类信息10条，招商动态5条，工作动态信息22条，党建信息11条，公告公示11条，会议简报25条，财政预决算2条，政府信息公开指南1条，政府信息公开年报1条，政务公开组织管理信息3条，主动公开基本目录1条，政策宣传解读类信息113条，其中文字解读及图文解读4条、回应关切2条。。</a:t>
            </a:r>
            <a:endParaRPr lang="zh-CN" altLang="en-US" sz="1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TextBox 78"/>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3" name="文本框 2"/>
          <p:cNvSpPr txBox="1"/>
          <p:nvPr/>
        </p:nvSpPr>
        <p:spPr>
          <a:xfrm>
            <a:off x="1274436" y="260098"/>
            <a:ext cx="5389040" cy="460375"/>
          </a:xfrm>
          <a:prstGeom prst="rect">
            <a:avLst/>
          </a:prstGeom>
          <a:noFill/>
        </p:spPr>
        <p:txBody>
          <a:bodyPr wrap="square" rtlCol="0">
            <a:spAutoFit/>
          </a:bodyPr>
          <a:lstStyle/>
          <a:p>
            <a:r>
              <a:rPr lang="en-US" altLang="zh-CN" sz="2400" dirty="0">
                <a:solidFill>
                  <a:srgbClr val="414455"/>
                </a:solidFill>
                <a:latin typeface="微软雅黑" panose="020B0503020204020204" pitchFamily="34" charset="-122"/>
                <a:ea typeface="微软雅黑" panose="020B0503020204020204" pitchFamily="34" charset="-122"/>
              </a:rPr>
              <a:t>1.</a:t>
            </a:r>
            <a:r>
              <a:rPr lang="zh-CN" altLang="en-US" sz="2400" dirty="0">
                <a:solidFill>
                  <a:srgbClr val="414455"/>
                </a:solidFill>
                <a:latin typeface="微软雅黑" panose="020B0503020204020204" pitchFamily="34" charset="-122"/>
                <a:ea typeface="微软雅黑" panose="020B0503020204020204" pitchFamily="34" charset="-122"/>
              </a:rPr>
              <a:t>汶上县商务局主动公开情况</a:t>
            </a:r>
            <a:endParaRPr lang="zh-CN" altLang="en-US" sz="2400" dirty="0">
              <a:solidFill>
                <a:srgbClr val="414455"/>
              </a:solidFill>
              <a:latin typeface="微软雅黑" panose="020B0503020204020204" pitchFamily="34" charset="-122"/>
              <a:ea typeface="微软雅黑" panose="020B0503020204020204" pitchFamily="34" charset="-122"/>
            </a:endParaRPr>
          </a:p>
        </p:txBody>
      </p:sp>
      <p:graphicFrame>
        <p:nvGraphicFramePr>
          <p:cNvPr id="4" name="图表 3" descr="7b0a202020202263686172745265734964223a202234353236383434220a7d0a"/>
          <p:cNvGraphicFramePr/>
          <p:nvPr/>
        </p:nvGraphicFramePr>
        <p:xfrm>
          <a:off x="3289300" y="908685"/>
          <a:ext cx="6238240" cy="351472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 presetClass="entr" presetSubtype="2" fill="hold" nodeType="withEffect">
                                  <p:stCondLst>
                                    <p:cond delay="250"/>
                                  </p:stCondLst>
                                  <p:childTnLst>
                                    <p:set>
                                      <p:cBhvr>
                                        <p:cTn id="15" dur="1" fill="hold">
                                          <p:stCondLst>
                                            <p:cond delay="0"/>
                                          </p:stCondLst>
                                        </p:cTn>
                                        <p:tgtEl>
                                          <p:spTgt spid="75"/>
                                        </p:tgtEl>
                                        <p:attrNameLst>
                                          <p:attrName>style.visibility</p:attrName>
                                        </p:attrNameLst>
                                      </p:cBhvr>
                                      <p:to>
                                        <p:strVal val="visible"/>
                                      </p:to>
                                    </p:set>
                                    <p:anim calcmode="lin" valueType="num">
                                      <p:cBhvr additive="base">
                                        <p:cTn id="16" dur="500" fill="hold"/>
                                        <p:tgtEl>
                                          <p:spTgt spid="75"/>
                                        </p:tgtEl>
                                        <p:attrNameLst>
                                          <p:attrName>ppt_x</p:attrName>
                                        </p:attrNameLst>
                                      </p:cBhvr>
                                      <p:tavLst>
                                        <p:tav tm="0">
                                          <p:val>
                                            <p:strVal val="1+#ppt_w/2"/>
                                          </p:val>
                                        </p:tav>
                                        <p:tav tm="100000">
                                          <p:val>
                                            <p:strVal val="#ppt_x"/>
                                          </p:val>
                                        </p:tav>
                                      </p:tavLst>
                                    </p:anim>
                                    <p:anim calcmode="lin" valueType="num">
                                      <p:cBhvr additive="base">
                                        <p:cTn id="17" dur="500" fill="hold"/>
                                        <p:tgtEl>
                                          <p:spTgt spid="7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8" presetClass="entr" presetSubtype="3"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strips(upRight)">
                                      <p:cBhvr>
                                        <p:cTn id="21" dur="500"/>
                                        <p:tgtEl>
                                          <p:spTgt spid="7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1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8"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44741" y="1050335"/>
            <a:ext cx="670560" cy="604586"/>
            <a:chOff x="5424755" y="1340768"/>
            <a:chExt cx="670560" cy="604586"/>
          </a:xfrm>
        </p:grpSpPr>
        <p:grpSp>
          <p:nvGrpSpPr>
            <p:cNvPr id="16" name="组合 15"/>
            <p:cNvGrpSpPr/>
            <p:nvPr/>
          </p:nvGrpSpPr>
          <p:grpSpPr>
            <a:xfrm>
              <a:off x="5424755" y="1340768"/>
              <a:ext cx="670560" cy="604586"/>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65" name="TextBox 64"/>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67" name="文本框 66"/>
          <p:cNvSpPr txBox="1"/>
          <p:nvPr/>
        </p:nvSpPr>
        <p:spPr>
          <a:xfrm>
            <a:off x="769145" y="260599"/>
            <a:ext cx="594609" cy="398780"/>
          </a:xfrm>
          <a:prstGeom prst="rect">
            <a:avLst/>
          </a:prstGeom>
          <a:noFill/>
        </p:spPr>
        <p:txBody>
          <a:bodyPr wrap="square" rtlCol="0">
            <a:spAutoFit/>
          </a:bodyPr>
          <a:lstStyle/>
          <a:p>
            <a:r>
              <a:rPr lang="en-US" altLang="zh-CN" sz="2000" dirty="0">
                <a:solidFill>
                  <a:srgbClr val="414455"/>
                </a:solidFill>
                <a:latin typeface="微软雅黑" panose="020B0503020204020204" pitchFamily="34" charset="-122"/>
                <a:ea typeface="微软雅黑" panose="020B0503020204020204" pitchFamily="34" charset="-122"/>
              </a:rPr>
              <a:t>02</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1274445" y="260350"/>
            <a:ext cx="9791700" cy="829945"/>
          </a:xfrm>
          <a:prstGeom prst="rect">
            <a:avLst/>
          </a:prstGeom>
          <a:noFill/>
        </p:spPr>
        <p:txBody>
          <a:bodyPr wrap="square" rtlCol="0">
            <a:spAutoFit/>
          </a:bodyPr>
          <a:lstStyle/>
          <a:p>
            <a:r>
              <a:rPr lang="zh-CN" altLang="en-US" sz="2400" dirty="0">
                <a:solidFill>
                  <a:srgbClr val="414455"/>
                </a:solidFill>
                <a:latin typeface="微软雅黑" panose="020B0503020204020204" pitchFamily="34" charset="-122"/>
                <a:ea typeface="微软雅黑" panose="020B0503020204020204" pitchFamily="34" charset="-122"/>
              </a:rPr>
              <a:t>依申请公开情况：</a:t>
            </a:r>
            <a:r>
              <a:rPr lang="zh-CN" altLang="en-US" sz="2400" dirty="0">
                <a:solidFill>
                  <a:srgbClr val="414455"/>
                </a:solidFill>
                <a:latin typeface="微软雅黑" panose="020B0503020204020204" pitchFamily="34" charset="-122"/>
                <a:ea typeface="微软雅黑" panose="020B0503020204020204" pitchFamily="34" charset="-122"/>
                <a:sym typeface="+mn-ea"/>
              </a:rPr>
              <a:t>2022年，我局收到政府信息公开申请0件。</a:t>
            </a:r>
            <a:endParaRPr lang="zh-CN" altLang="en-US" sz="2400" dirty="0">
              <a:solidFill>
                <a:srgbClr val="414455"/>
              </a:solidFill>
              <a:latin typeface="微软雅黑" panose="020B0503020204020204" pitchFamily="34" charset="-122"/>
              <a:ea typeface="微软雅黑" panose="020B0503020204020204" pitchFamily="34" charset="-122"/>
            </a:endParaRPr>
          </a:p>
          <a:p>
            <a:endParaRPr lang="zh-CN" altLang="en-US" sz="2400" dirty="0">
              <a:solidFill>
                <a:srgbClr val="414455"/>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396146" y="158694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1293442" y="1378911"/>
            <a:ext cx="258720" cy="233265"/>
            <a:chOff x="3720691" y="2824413"/>
            <a:chExt cx="1341120" cy="1209172"/>
          </a:xfrm>
        </p:grpSpPr>
        <p:sp>
          <p:nvSpPr>
            <p:cNvPr id="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p>
              <a:endParaRPr lang="zh-CN" altLang="en-US">
                <a:latin typeface="方正兰亭黑简体" panose="02000000000000000000" pitchFamily="2" charset="-122"/>
                <a:ea typeface="方正兰亭黑简体" panose="02000000000000000000" pitchFamily="2" charset="-122"/>
              </a:endParaRPr>
            </a:p>
          </p:txBody>
        </p:sp>
        <p:sp>
          <p:nvSpPr>
            <p:cNvPr id="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p>
              <a:endParaRPr lang="zh-CN" altLang="en-US">
                <a:latin typeface="方正兰亭黑简体" panose="02000000000000000000" pitchFamily="2" charset="-122"/>
                <a:ea typeface="方正兰亭黑简体" panose="02000000000000000000" pitchFamily="2" charset="-122"/>
              </a:endParaRPr>
            </a:p>
          </p:txBody>
        </p:sp>
      </p:grpSp>
      <p:sp>
        <p:nvSpPr>
          <p:cNvPr id="9" name="文本框 8"/>
          <p:cNvSpPr txBox="1"/>
          <p:nvPr/>
        </p:nvSpPr>
        <p:spPr>
          <a:xfrm>
            <a:off x="841535" y="1188334"/>
            <a:ext cx="594609" cy="398780"/>
          </a:xfrm>
          <a:prstGeom prst="rect">
            <a:avLst/>
          </a:prstGeom>
          <a:noFill/>
        </p:spPr>
        <p:txBody>
          <a:bodyPr wrap="square" rtlCol="0">
            <a:spAutoFit/>
          </a:bodyPr>
          <a:p>
            <a:r>
              <a:rPr lang="en-US" altLang="zh-CN" sz="2000" dirty="0">
                <a:solidFill>
                  <a:srgbClr val="414455"/>
                </a:solidFill>
                <a:latin typeface="微软雅黑" panose="020B0503020204020204" pitchFamily="34" charset="-122"/>
                <a:ea typeface="微软雅黑" panose="020B0503020204020204" pitchFamily="34" charset="-122"/>
              </a:rPr>
              <a:t>03</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96356" y="1125603"/>
            <a:ext cx="5389040" cy="460375"/>
          </a:xfrm>
          <a:prstGeom prst="rect">
            <a:avLst/>
          </a:prstGeom>
          <a:noFill/>
        </p:spPr>
        <p:txBody>
          <a:bodyPr wrap="square" rtlCol="0">
            <a:spAutoFit/>
          </a:bodyPr>
          <a:p>
            <a:r>
              <a:rPr lang="zh-CN" altLang="en-US" sz="2400" dirty="0">
                <a:solidFill>
                  <a:srgbClr val="414455"/>
                </a:solidFill>
                <a:latin typeface="微软雅黑" panose="020B0503020204020204" pitchFamily="34" charset="-122"/>
                <a:ea typeface="微软雅黑" panose="020B0503020204020204" pitchFamily="34" charset="-122"/>
              </a:rPr>
              <a:t>政府信息管理情况</a:t>
            </a:r>
            <a:endParaRPr lang="zh-CN" altLang="en-US" sz="2400" dirty="0">
              <a:solidFill>
                <a:srgbClr val="414455"/>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716801" y="147365"/>
            <a:ext cx="670560" cy="604586"/>
            <a:chOff x="5424755" y="1340768"/>
            <a:chExt cx="670560" cy="604586"/>
          </a:xfrm>
        </p:grpSpPr>
        <p:grpSp>
          <p:nvGrpSpPr>
            <p:cNvPr id="12" name="组合 11"/>
            <p:cNvGrpSpPr/>
            <p:nvPr/>
          </p:nvGrpSpPr>
          <p:grpSpPr>
            <a:xfrm>
              <a:off x="5424755" y="1340768"/>
              <a:ext cx="670560" cy="604586"/>
              <a:chOff x="3720691" y="2824413"/>
              <a:chExt cx="1341120" cy="1209172"/>
            </a:xfrm>
          </p:grpSpPr>
          <p:sp>
            <p:nvSpPr>
              <p:cNvPr id="1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p>
                <a:endParaRPr lang="zh-CN" altLang="en-US"/>
              </a:p>
            </p:txBody>
          </p:sp>
          <p:sp>
            <p:nvSpPr>
              <p:cNvPr id="1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p>
                <a:endParaRPr lang="zh-CN" altLang="en-US"/>
              </a:p>
            </p:txBody>
          </p:sp>
        </p:grpSp>
        <p:sp>
          <p:nvSpPr>
            <p:cNvPr id="2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p>
              <a:endParaRPr lang="zh-CN" altLang="en-US"/>
            </a:p>
          </p:txBody>
        </p:sp>
      </p:grpSp>
      <p:sp>
        <p:nvSpPr>
          <p:cNvPr id="27" name="文本框 26"/>
          <p:cNvSpPr txBox="1"/>
          <p:nvPr/>
        </p:nvSpPr>
        <p:spPr>
          <a:xfrm>
            <a:off x="837725" y="268854"/>
            <a:ext cx="594609" cy="398780"/>
          </a:xfrm>
          <a:prstGeom prst="rect">
            <a:avLst/>
          </a:prstGeom>
          <a:noFill/>
        </p:spPr>
        <p:txBody>
          <a:bodyPr wrap="square" rtlCol="0">
            <a:spAutoFit/>
          </a:bodyPr>
          <a:p>
            <a:r>
              <a:rPr lang="en-US" altLang="zh-CN" sz="2000" dirty="0">
                <a:solidFill>
                  <a:srgbClr val="414455"/>
                </a:solidFill>
                <a:latin typeface="微软雅黑" panose="020B0503020204020204" pitchFamily="34" charset="-122"/>
                <a:ea typeface="微软雅黑" panose="020B0503020204020204" pitchFamily="34" charset="-122"/>
              </a:rPr>
              <a:t>02</a:t>
            </a:r>
            <a:endParaRPr lang="zh-CN" altLang="en-US" sz="2000" dirty="0">
              <a:solidFill>
                <a:srgbClr val="414455"/>
              </a:solidFill>
              <a:latin typeface="微软雅黑" panose="020B0503020204020204" pitchFamily="34" charset="-122"/>
              <a:ea typeface="微软雅黑" panose="020B0503020204020204" pitchFamily="34" charset="-122"/>
            </a:endParaRPr>
          </a:p>
        </p:txBody>
      </p:sp>
      <p:grpSp>
        <p:nvGrpSpPr>
          <p:cNvPr id="144" name="组合 143"/>
          <p:cNvGrpSpPr/>
          <p:nvPr/>
        </p:nvGrpSpPr>
        <p:grpSpPr>
          <a:xfrm>
            <a:off x="10160741" y="1933219"/>
            <a:ext cx="258720" cy="233265"/>
            <a:chOff x="3720691" y="2824413"/>
            <a:chExt cx="1341120" cy="1209172"/>
          </a:xfrm>
        </p:grpSpPr>
        <p:sp>
          <p:nvSpPr>
            <p:cNvPr id="14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p>
              <a:endParaRPr lang="zh-CN" altLang="en-US"/>
            </a:p>
          </p:txBody>
        </p:sp>
        <p:sp>
          <p:nvSpPr>
            <p:cNvPr id="14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p>
              <a:endParaRPr lang="zh-CN" altLang="en-US"/>
            </a:p>
          </p:txBody>
        </p:sp>
      </p:grpSp>
      <p:sp>
        <p:nvSpPr>
          <p:cNvPr id="147" name="TextBox 146"/>
          <p:cNvSpPr txBox="1"/>
          <p:nvPr/>
        </p:nvSpPr>
        <p:spPr>
          <a:xfrm>
            <a:off x="1704907" y="1988872"/>
            <a:ext cx="8545239" cy="3928110"/>
          </a:xfrm>
          <a:prstGeom prst="rect">
            <a:avLst/>
          </a:prstGeom>
          <a:noFill/>
        </p:spPr>
        <p:txBody>
          <a:bodyPr wrap="square" rtlCol="0">
            <a:spAutoFit/>
          </a:bodyPr>
          <a:p>
            <a:pPr algn="just">
              <a:lnSpc>
                <a:spcPct val="130000"/>
              </a:lnSpc>
              <a:spcBef>
                <a:spcPct val="0"/>
              </a:spcBef>
            </a:pPr>
            <a:r>
              <a:rPr lang="en-US" altLang="zh-CN"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汶上县商务局严格按照信息公开程序和审批制度开展信息公开工作，对所有信息公开内容实行预先审核制度，经过事前审核并由科室负责人与分管领导严格确认后，才进行网上公开，确保了公开信息的安全和规范。根据《条例》，我局严格执行保密规则，严肃把关，既做到了“应公开尽公开”，又做到了“涉密不公开”。同时，我局完善了《汶上县商务局政府信息公开目录》和《汶上县商务局政府信息公开指南（试行）》，使得信息公开工作更加有据可依。</a:t>
            </a:r>
            <a:endPar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250"/>
                                        <p:tgtEl>
                                          <p:spTgt spid="65"/>
                                        </p:tgtEl>
                                      </p:cBhvr>
                                    </p:animEffect>
                                  </p:childTnLst>
                                </p:cTn>
                              </p:par>
                              <p:par>
                                <p:cTn id="8" presetID="2" presetClass="entr" presetSubtype="2" fill="hold" nodeType="withEffect">
                                  <p:stCondLst>
                                    <p:cond delay="250"/>
                                  </p:stCondLst>
                                  <p:childTnLst>
                                    <p:set>
                                      <p:cBhvr>
                                        <p:cTn id="9" dur="1" fill="hold">
                                          <p:stCondLst>
                                            <p:cond delay="0"/>
                                          </p:stCondLst>
                                        </p:cTn>
                                        <p:tgtEl>
                                          <p:spTgt spid="144"/>
                                        </p:tgtEl>
                                        <p:attrNameLst>
                                          <p:attrName>style.visibility</p:attrName>
                                        </p:attrNameLst>
                                      </p:cBhvr>
                                      <p:to>
                                        <p:strVal val="visible"/>
                                      </p:to>
                                    </p:set>
                                    <p:anim calcmode="lin" valueType="num">
                                      <p:cBhvr additive="base">
                                        <p:cTn id="10" dur="500" fill="hold"/>
                                        <p:tgtEl>
                                          <p:spTgt spid="144"/>
                                        </p:tgtEl>
                                        <p:attrNameLst>
                                          <p:attrName>ppt_x</p:attrName>
                                        </p:attrNameLst>
                                      </p:cBhvr>
                                      <p:tavLst>
                                        <p:tav tm="0">
                                          <p:val>
                                            <p:strVal val="1+#ppt_w/2"/>
                                          </p:val>
                                        </p:tav>
                                        <p:tav tm="100000">
                                          <p:val>
                                            <p:strVal val="#ppt_x"/>
                                          </p:val>
                                        </p:tav>
                                      </p:tavLst>
                                    </p:anim>
                                    <p:anim calcmode="lin" valueType="num">
                                      <p:cBhvr additive="base">
                                        <p:cTn id="11" dur="500" fill="hold"/>
                                        <p:tgtEl>
                                          <p:spTgt spid="144"/>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18" presetClass="entr" presetSubtype="3" fill="hold" grpId="0" nodeType="after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strips(upRight)">
                                      <p:cBhvr>
                                        <p:cTn id="1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2971" y="188640"/>
            <a:ext cx="670560" cy="604586"/>
            <a:chOff x="5424755" y="1340768"/>
            <a:chExt cx="670560" cy="604586"/>
          </a:xfrm>
        </p:grpSpPr>
        <p:grpSp>
          <p:nvGrpSpPr>
            <p:cNvPr id="16" name="组合 15"/>
            <p:cNvGrpSpPr/>
            <p:nvPr/>
          </p:nvGrpSpPr>
          <p:grpSpPr>
            <a:xfrm>
              <a:off x="5424755" y="1340768"/>
              <a:ext cx="670560" cy="604586"/>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137" name="组合 136"/>
          <p:cNvGrpSpPr/>
          <p:nvPr/>
        </p:nvGrpSpPr>
        <p:grpSpPr>
          <a:xfrm>
            <a:off x="1263977" y="5193362"/>
            <a:ext cx="526544" cy="474739"/>
            <a:chOff x="5424755" y="1340768"/>
            <a:chExt cx="670560" cy="604586"/>
          </a:xfrm>
        </p:grpSpPr>
        <p:grpSp>
          <p:nvGrpSpPr>
            <p:cNvPr id="138" name="组合 137"/>
            <p:cNvGrpSpPr/>
            <p:nvPr/>
          </p:nvGrpSpPr>
          <p:grpSpPr>
            <a:xfrm>
              <a:off x="5424755" y="1340768"/>
              <a:ext cx="670560" cy="604586"/>
              <a:chOff x="3720691" y="2824413"/>
              <a:chExt cx="1341120" cy="1209172"/>
            </a:xfrm>
          </p:grpSpPr>
          <p:sp>
            <p:nvSpPr>
              <p:cNvPr id="14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3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cxnSp>
        <p:nvCxnSpPr>
          <p:cNvPr id="143" name="直接连接符 142"/>
          <p:cNvCxnSpPr/>
          <p:nvPr/>
        </p:nvCxnSpPr>
        <p:spPr>
          <a:xfrm>
            <a:off x="1993384" y="5533918"/>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10375371" y="5162829"/>
            <a:ext cx="258720" cy="233265"/>
            <a:chOff x="3720691" y="2824413"/>
            <a:chExt cx="1341120" cy="1209172"/>
          </a:xfrm>
        </p:grpSpPr>
        <p:sp>
          <p:nvSpPr>
            <p:cNvPr id="14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47" name="TextBox 146"/>
          <p:cNvSpPr txBox="1"/>
          <p:nvPr/>
        </p:nvSpPr>
        <p:spPr>
          <a:xfrm>
            <a:off x="1294697" y="1124637"/>
            <a:ext cx="8545239" cy="3928110"/>
          </a:xfrm>
          <a:prstGeom prst="rect">
            <a:avLst/>
          </a:prstGeom>
          <a:noFill/>
        </p:spPr>
        <p:txBody>
          <a:bodyPr wrap="square" rtlCol="0">
            <a:spAutoFit/>
          </a:bodyPr>
          <a:lstStyle/>
          <a:p>
            <a:pPr algn="just">
              <a:lnSpc>
                <a:spcPct val="130000"/>
              </a:lnSpc>
              <a:spcBef>
                <a:spcPct val="0"/>
              </a:spcBef>
            </a:pPr>
            <a:r>
              <a:rPr lang="en-US" altLang="zh-CN"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2022年，县商务局将政府信息公开的内容通过汶上县政府网和微信公众号向公众发布。一是政府公开网站。及时更新职责范围内的政府网站信息内容，坚决避免空白栏目等问题的出现，提高政府网站服务水平，保障群众通过网络平台获取信息的权力。二是强化微信公众号作用。定期推送工作动态，发布招商引资、外资外贸最新政策以及解读、电商从业指南等实用信息。力求做到公开内容全面、及时、准确、重点突出、群众满意。</a:t>
            </a:r>
            <a:endPar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TextBox 147"/>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67" name="文本框 66"/>
          <p:cNvSpPr txBox="1"/>
          <p:nvPr/>
        </p:nvSpPr>
        <p:spPr>
          <a:xfrm>
            <a:off x="657385" y="319019"/>
            <a:ext cx="594609" cy="398780"/>
          </a:xfrm>
          <a:prstGeom prst="rect">
            <a:avLst/>
          </a:prstGeom>
          <a:noFill/>
        </p:spPr>
        <p:txBody>
          <a:bodyPr wrap="square" rtlCol="0">
            <a:spAutoFit/>
          </a:bodyPr>
          <a:lstStyle/>
          <a:p>
            <a:r>
              <a:rPr lang="en-US" altLang="zh-CN" sz="2000" dirty="0">
                <a:solidFill>
                  <a:srgbClr val="414455"/>
                </a:solidFill>
                <a:latin typeface="微软雅黑" panose="020B0503020204020204" pitchFamily="34" charset="-122"/>
                <a:ea typeface="微软雅黑" panose="020B0503020204020204" pitchFamily="34" charset="-122"/>
              </a:rPr>
              <a:t>04</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1274436" y="260098"/>
            <a:ext cx="5389040" cy="460375"/>
          </a:xfrm>
          <a:prstGeom prst="rect">
            <a:avLst/>
          </a:prstGeom>
          <a:noFill/>
        </p:spPr>
        <p:txBody>
          <a:bodyPr wrap="square" rtlCol="0">
            <a:spAutoFit/>
          </a:bodyPr>
          <a:lstStyle/>
          <a:p>
            <a:r>
              <a:rPr lang="zh-CN" altLang="en-US" sz="2400" dirty="0">
                <a:solidFill>
                  <a:srgbClr val="414455"/>
                </a:solidFill>
                <a:latin typeface="微软雅黑" panose="020B0503020204020204" pitchFamily="34" charset="-122"/>
                <a:ea typeface="微软雅黑" panose="020B0503020204020204" pitchFamily="34" charset="-122"/>
              </a:rPr>
              <a:t>政府信息公开平台建设情况</a:t>
            </a:r>
            <a:endParaRPr lang="zh-CN" altLang="en-US" sz="2400" dirty="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0-#ppt_w/2"/>
                                          </p:val>
                                        </p:tav>
                                        <p:tav tm="100000">
                                          <p:val>
                                            <p:strVal val="#ppt_x"/>
                                          </p:val>
                                        </p:tav>
                                      </p:tavLst>
                                    </p:anim>
                                    <p:anim calcmode="lin" valueType="num">
                                      <p:cBhvr additive="base">
                                        <p:cTn id="8" dur="500" fill="hold"/>
                                        <p:tgtEl>
                                          <p:spTgt spid="1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wipe(left)">
                                      <p:cBhvr>
                                        <p:cTn id="12" dur="500"/>
                                        <p:tgtEl>
                                          <p:spTgt spid="143"/>
                                        </p:tgtEl>
                                      </p:cBhvr>
                                    </p:animEffect>
                                  </p:childTnLst>
                                </p:cTn>
                              </p:par>
                              <p:par>
                                <p:cTn id="13" presetID="2" presetClass="entr" presetSubtype="2" fill="hold" nodeType="withEffect">
                                  <p:stCondLst>
                                    <p:cond delay="250"/>
                                  </p:stCondLst>
                                  <p:childTnLst>
                                    <p:set>
                                      <p:cBhvr>
                                        <p:cTn id="14" dur="1" fill="hold">
                                          <p:stCondLst>
                                            <p:cond delay="0"/>
                                          </p:stCondLst>
                                        </p:cTn>
                                        <p:tgtEl>
                                          <p:spTgt spid="144"/>
                                        </p:tgtEl>
                                        <p:attrNameLst>
                                          <p:attrName>style.visibility</p:attrName>
                                        </p:attrNameLst>
                                      </p:cBhvr>
                                      <p:to>
                                        <p:strVal val="visible"/>
                                      </p:to>
                                    </p:set>
                                    <p:anim calcmode="lin" valueType="num">
                                      <p:cBhvr additive="base">
                                        <p:cTn id="15" dur="500" fill="hold"/>
                                        <p:tgtEl>
                                          <p:spTgt spid="144"/>
                                        </p:tgtEl>
                                        <p:attrNameLst>
                                          <p:attrName>ppt_x</p:attrName>
                                        </p:attrNameLst>
                                      </p:cBhvr>
                                      <p:tavLst>
                                        <p:tav tm="0">
                                          <p:val>
                                            <p:strVal val="1+#ppt_w/2"/>
                                          </p:val>
                                        </p:tav>
                                        <p:tav tm="100000">
                                          <p:val>
                                            <p:strVal val="#ppt_x"/>
                                          </p:val>
                                        </p:tav>
                                      </p:tavLst>
                                    </p:anim>
                                    <p:anim calcmode="lin" valueType="num">
                                      <p:cBhvr additive="base">
                                        <p:cTn id="16" dur="500" fill="hold"/>
                                        <p:tgtEl>
                                          <p:spTgt spid="14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8" presetClass="entr" presetSubtype="3" fill="hold" grpId="0" nodeType="after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strips(upRight)">
                                      <p:cBhvr>
                                        <p:cTn id="20" dur="500"/>
                                        <p:tgtEl>
                                          <p:spTgt spid="14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8"/>
                                        </p:tgtEl>
                                        <p:attrNameLst>
                                          <p:attrName>style.visibility</p:attrName>
                                        </p:attrNameLst>
                                      </p:cBhvr>
                                      <p:to>
                                        <p:strVal val="visible"/>
                                      </p:to>
                                    </p:set>
                                    <p:animEffect transition="in" filter="fade">
                                      <p:cBhvr>
                                        <p:cTn id="24" dur="12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2971" y="188640"/>
            <a:ext cx="670560" cy="604586"/>
            <a:chOff x="5424755" y="1340768"/>
            <a:chExt cx="670560" cy="604586"/>
          </a:xfrm>
        </p:grpSpPr>
        <p:grpSp>
          <p:nvGrpSpPr>
            <p:cNvPr id="16" name="组合 15"/>
            <p:cNvGrpSpPr/>
            <p:nvPr/>
          </p:nvGrpSpPr>
          <p:grpSpPr>
            <a:xfrm>
              <a:off x="5424755" y="1340768"/>
              <a:ext cx="670560" cy="604586"/>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49" name="组合 48"/>
          <p:cNvGrpSpPr/>
          <p:nvPr/>
        </p:nvGrpSpPr>
        <p:grpSpPr>
          <a:xfrm>
            <a:off x="2239645" y="916940"/>
            <a:ext cx="8416925" cy="5253355"/>
            <a:chOff x="1633091" y="2393556"/>
            <a:chExt cx="2952328" cy="1843589"/>
          </a:xfrm>
        </p:grpSpPr>
        <p:sp>
          <p:nvSpPr>
            <p:cNvPr id="50" name="Freeform 9"/>
            <p:cNvSpPr/>
            <p:nvPr/>
          </p:nvSpPr>
          <p:spPr bwMode="auto">
            <a:xfrm flipH="1">
              <a:off x="1633091" y="2393556"/>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9"/>
            <p:cNvSpPr/>
            <p:nvPr/>
          </p:nvSpPr>
          <p:spPr bwMode="auto">
            <a:xfrm flipH="1">
              <a:off x="1709291" y="2441139"/>
              <a:ext cx="2799928" cy="174842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54" name="矩形 47"/>
          <p:cNvSpPr>
            <a:spLocks noChangeArrowheads="1"/>
          </p:cNvSpPr>
          <p:nvPr/>
        </p:nvSpPr>
        <p:spPr bwMode="auto">
          <a:xfrm>
            <a:off x="1659255" y="2004695"/>
            <a:ext cx="9337675" cy="38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en-US" altLang="zh-CN" sz="2000" b="1" dirty="0">
                <a:solidFill>
                  <a:schemeClr val="tx1"/>
                </a:solidFill>
                <a:sym typeface="微软雅黑" panose="020B0503020204020204" pitchFamily="34" charset="-122"/>
              </a:rPr>
              <a:t>       </a:t>
            </a:r>
            <a:r>
              <a:rPr lang="zh-CN" altLang="en-US" sz="2000" b="1" dirty="0">
                <a:solidFill>
                  <a:schemeClr val="tx1"/>
                </a:solidFill>
                <a:sym typeface="微软雅黑" panose="020B0503020204020204" pitchFamily="34" charset="-122"/>
              </a:rPr>
              <a:t>2022年，汶上县商务局通过接听公众电话、收发公众电子邮件等方式，广泛听取社会各界的意见和要求，充分发挥社会监督的作用，并积极接受县政府的检查督导。明确政务公开工作由专门科室负责，细分信息公开任务，提出工作目标和工作要求，同时强化日常监督工作，要求局各单位严格按照计划和流程开展信息公开工作；分管领导不定期组织召开政务信息公开工作会议，组织开展日常监督检查，发现问题及时予以纠正。组织开展政务公开业务知识培训，使政务公开工作人员更加熟悉和掌握政务公开各项工作的职责，明确各项工作的内容和办事流程，增强工作能力和水平，促进政务公开更好地开展工作。</a:t>
            </a:r>
            <a:endParaRPr lang="zh-CN" altLang="en-US" sz="2000" b="1" dirty="0">
              <a:solidFill>
                <a:schemeClr val="tx1"/>
              </a:solidFill>
              <a:sym typeface="微软雅黑" panose="020B0503020204020204" pitchFamily="34" charset="-122"/>
            </a:endParaRPr>
          </a:p>
        </p:txBody>
      </p:sp>
      <p:sp>
        <p:nvSpPr>
          <p:cNvPr id="96" name="TextBox 95"/>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61" name="文本框 60"/>
          <p:cNvSpPr txBox="1"/>
          <p:nvPr/>
        </p:nvSpPr>
        <p:spPr>
          <a:xfrm>
            <a:off x="657385" y="319019"/>
            <a:ext cx="594609" cy="398780"/>
          </a:xfrm>
          <a:prstGeom prst="rect">
            <a:avLst/>
          </a:prstGeom>
          <a:noFill/>
        </p:spPr>
        <p:txBody>
          <a:bodyPr wrap="square" rtlCol="0">
            <a:spAutoFit/>
          </a:bodyPr>
          <a:lstStyle/>
          <a:p>
            <a:r>
              <a:rPr lang="en-US" altLang="zh-CN" sz="2000" dirty="0">
                <a:solidFill>
                  <a:srgbClr val="414455"/>
                </a:solidFill>
                <a:latin typeface="微软雅黑" panose="020B0503020204020204" pitchFamily="34" charset="-122"/>
                <a:ea typeface="微软雅黑" panose="020B0503020204020204" pitchFamily="34" charset="-122"/>
              </a:rPr>
              <a:t>05</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1274436" y="260098"/>
            <a:ext cx="5389040" cy="460375"/>
          </a:xfrm>
          <a:prstGeom prst="rect">
            <a:avLst/>
          </a:prstGeom>
          <a:noFill/>
        </p:spPr>
        <p:txBody>
          <a:bodyPr wrap="square" rtlCol="0">
            <a:spAutoFit/>
          </a:bodyPr>
          <a:lstStyle/>
          <a:p>
            <a:r>
              <a:rPr lang="zh-CN" altLang="en-US" sz="2400" dirty="0">
                <a:solidFill>
                  <a:srgbClr val="414455"/>
                </a:solidFill>
                <a:latin typeface="微软雅黑" panose="020B0503020204020204" pitchFamily="34" charset="-122"/>
                <a:ea typeface="微软雅黑" panose="020B0503020204020204" pitchFamily="34" charset="-122"/>
              </a:rPr>
              <a:t>监督保障情况</a:t>
            </a:r>
            <a:endParaRPr lang="zh-CN" altLang="en-US" sz="2400" dirty="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12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040" y="116762"/>
            <a:ext cx="3720434"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5394905" y="116831"/>
            <a:ext cx="6552728" cy="16207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2" name="矩形 71"/>
          <p:cNvSpPr/>
          <p:nvPr/>
        </p:nvSpPr>
        <p:spPr>
          <a:xfrm>
            <a:off x="6506646" y="116831"/>
            <a:ext cx="5544616"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flipH="1">
            <a:off x="5832668" y="477064"/>
            <a:ext cx="360040" cy="1107996"/>
          </a:xfrm>
          <a:prstGeom prst="rect">
            <a:avLst/>
          </a:prstGeom>
          <a:noFill/>
        </p:spPr>
        <p:txBody>
          <a:bodyPr wrap="square" rtlCol="0">
            <a:spAutoFit/>
          </a:bodyPr>
          <a:lstStyle/>
          <a:p>
            <a:pPr algn="ctr"/>
            <a:r>
              <a:rPr lang="en-US" sz="6600" b="1" dirty="0">
                <a:solidFill>
                  <a:schemeClr val="bg1"/>
                </a:solidFill>
                <a:latin typeface="方正兰亭黑简体" panose="02000000000000000000" pitchFamily="2" charset="-122"/>
                <a:ea typeface="方正兰亭黑简体" panose="02000000000000000000" pitchFamily="2" charset="-122"/>
              </a:rPr>
              <a:t>2</a:t>
            </a:r>
            <a:endParaRPr lang="id-ID" sz="6600" b="1" dirty="0">
              <a:solidFill>
                <a:schemeClr val="bg1"/>
              </a:solidFill>
              <a:latin typeface="方正兰亭黑简体" panose="02000000000000000000" pitchFamily="2" charset="-122"/>
              <a:ea typeface="方正兰亭黑简体" panose="02000000000000000000" pitchFamily="2" charset="-122"/>
            </a:endParaRPr>
          </a:p>
        </p:txBody>
      </p:sp>
      <p:sp>
        <p:nvSpPr>
          <p:cNvPr id="112" name="文本框 9"/>
          <p:cNvSpPr txBox="1"/>
          <p:nvPr/>
        </p:nvSpPr>
        <p:spPr>
          <a:xfrm>
            <a:off x="6745741" y="765453"/>
            <a:ext cx="4968552" cy="622300"/>
          </a:xfrm>
          <a:prstGeom prst="rect">
            <a:avLst/>
          </a:prstGeom>
          <a:noFill/>
        </p:spPr>
        <p:txBody>
          <a:bodyPr wrap="square" lIns="68580" tIns="34290" rIns="68580" bIns="34290" rtlCol="0">
            <a:spAutoFit/>
          </a:bodyPr>
          <a:lstStyle/>
          <a:p>
            <a:pPr marL="0" lvl="1"/>
            <a:r>
              <a:rPr lang="zh-CN" altLang="en-US" sz="3600" b="1" dirty="0">
                <a:solidFill>
                  <a:schemeClr val="bg1"/>
                </a:solidFill>
                <a:latin typeface="微软雅黑" panose="020B0503020204020204" pitchFamily="34" charset="-122"/>
                <a:ea typeface="微软雅黑" panose="020B0503020204020204" pitchFamily="34" charset="-122"/>
              </a:rPr>
              <a:t>主动公开政府信息情况</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3436814" y="39265"/>
            <a:ext cx="1846387" cy="1664728"/>
            <a:chOff x="3720691" y="2824413"/>
            <a:chExt cx="1341120" cy="1209172"/>
          </a:xfrm>
        </p:grpSpPr>
        <p:sp>
          <p:nvSpPr>
            <p:cNvPr id="1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5" name="Freeform 5"/>
          <p:cNvSpPr/>
          <p:nvPr/>
        </p:nvSpPr>
        <p:spPr bwMode="auto">
          <a:xfrm rot="1855731">
            <a:off x="3545468" y="159610"/>
            <a:ext cx="1593518" cy="14367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47" name="TextBox 46"/>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15" name="Freeform 9"/>
          <p:cNvSpPr>
            <a:spLocks noEditPoints="1"/>
          </p:cNvSpPr>
          <p:nvPr/>
        </p:nvSpPr>
        <p:spPr bwMode="auto">
          <a:xfrm rot="19469485">
            <a:off x="3904508" y="355534"/>
            <a:ext cx="874163" cy="93147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aphicFrame>
        <p:nvGraphicFramePr>
          <p:cNvPr id="2" name="表格 1"/>
          <p:cNvGraphicFramePr/>
          <p:nvPr>
            <p:custDataLst>
              <p:tags r:id="rId1"/>
            </p:custDataLst>
          </p:nvPr>
        </p:nvGraphicFramePr>
        <p:xfrm>
          <a:off x="2793365" y="2132965"/>
          <a:ext cx="7155815" cy="4133850"/>
        </p:xfrm>
        <a:graphic>
          <a:graphicData uri="http://schemas.openxmlformats.org/drawingml/2006/table">
            <a:tbl>
              <a:tblPr/>
              <a:tblGrid>
                <a:gridCol w="1986280"/>
                <a:gridCol w="1739265"/>
                <a:gridCol w="1808480"/>
                <a:gridCol w="1621790"/>
              </a:tblGrid>
              <a:tr h="295275">
                <a:tc gridSpan="4">
                  <a:txBody>
                    <a:bodyPr/>
                    <a:p>
                      <a:pPr indent="0" algn="ctr">
                        <a:buNone/>
                      </a:pPr>
                      <a:r>
                        <a:rPr lang="en-US" sz="1200" b="1">
                          <a:latin typeface="方正黑体简体" charset="0"/>
                          <a:cs typeface="方正黑体简体" charset="0"/>
                        </a:rPr>
                        <a:t>第二十条第（一）项</a:t>
                      </a:r>
                      <a:endParaRPr lang="en-US" altLang="en-US" sz="12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a:txBody>
                    <a:bodyPr/>
                    <a:p>
                      <a:pPr indent="0" algn="ctr">
                        <a:buNone/>
                      </a:pPr>
                      <a:r>
                        <a:rPr lang="en-US" sz="1200" b="1">
                          <a:latin typeface="方正仿宋简体" charset="0"/>
                          <a:cs typeface="方正仿宋简体" charset="0"/>
                        </a:rPr>
                        <a:t>信息内容</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本年制发件数</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本年废止件数</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现行有效件数</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95275">
                <a:tc>
                  <a:txBody>
                    <a:bodyPr/>
                    <a:p>
                      <a:pPr indent="0">
                        <a:buNone/>
                      </a:pPr>
                      <a:r>
                        <a:rPr lang="en-US" sz="1200" b="1">
                          <a:latin typeface="方正仿宋简体" charset="0"/>
                          <a:cs typeface="方正仿宋简体" charset="0"/>
                        </a:rPr>
                        <a:t>规章</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95275">
                <a:tc>
                  <a:txBody>
                    <a:bodyPr/>
                    <a:p>
                      <a:pPr indent="0">
                        <a:buNone/>
                      </a:pPr>
                      <a:r>
                        <a:rPr lang="en-US" sz="1200" b="1">
                          <a:latin typeface="方正仿宋简体" charset="0"/>
                          <a:cs typeface="方正仿宋简体" charset="0"/>
                        </a:rPr>
                        <a:t>行政规范性文件</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95275">
                <a:tc gridSpan="4">
                  <a:txBody>
                    <a:bodyPr/>
                    <a:p>
                      <a:pPr indent="0" algn="ctr">
                        <a:buNone/>
                      </a:pPr>
                      <a:r>
                        <a:rPr lang="en-US" sz="1200" b="1">
                          <a:latin typeface="方正黑体简体" charset="0"/>
                          <a:cs typeface="方正黑体简体" charset="0"/>
                        </a:rPr>
                        <a:t>第二十条第（五）项</a:t>
                      </a:r>
                      <a:endParaRPr lang="en-US" altLang="en-US" sz="12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a:txBody>
                    <a:bodyPr/>
                    <a:p>
                      <a:pPr indent="0" algn="ctr">
                        <a:buNone/>
                      </a:pPr>
                      <a:r>
                        <a:rPr lang="en-US" sz="1200" b="1">
                          <a:latin typeface="方正仿宋简体" charset="0"/>
                          <a:cs typeface="方正仿宋简体" charset="0"/>
                        </a:rPr>
                        <a:t>信息内容</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方正仿宋简体" charset="0"/>
                          <a:cs typeface="方正仿宋简体" charset="0"/>
                        </a:rPr>
                        <a:t>本年处理决定数量</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a:txBody>
                    <a:bodyPr/>
                    <a:p>
                      <a:pPr indent="0">
                        <a:buNone/>
                      </a:pPr>
                      <a:r>
                        <a:rPr lang="en-US" sz="1200" b="1">
                          <a:latin typeface="方正仿宋简体" charset="0"/>
                          <a:cs typeface="方正仿宋简体" charset="0"/>
                        </a:rPr>
                        <a:t>行政许可</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gridSpan="4">
                  <a:txBody>
                    <a:bodyPr/>
                    <a:p>
                      <a:pPr indent="0" algn="ctr">
                        <a:buNone/>
                      </a:pPr>
                      <a:r>
                        <a:rPr lang="en-US" sz="1200" b="1">
                          <a:latin typeface="方正黑体简体" charset="0"/>
                          <a:cs typeface="方正黑体简体" charset="0"/>
                        </a:rPr>
                        <a:t>第二十条第（六）项</a:t>
                      </a:r>
                      <a:endParaRPr lang="en-US" altLang="en-US" sz="12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a:txBody>
                    <a:bodyPr/>
                    <a:p>
                      <a:pPr indent="0" algn="ctr">
                        <a:buNone/>
                      </a:pPr>
                      <a:r>
                        <a:rPr lang="en-US" sz="1200" b="1">
                          <a:latin typeface="方正仿宋简体" charset="0"/>
                          <a:cs typeface="方正仿宋简体" charset="0"/>
                        </a:rPr>
                        <a:t>信息内容</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方正仿宋简体" charset="0"/>
                          <a:cs typeface="方正仿宋简体" charset="0"/>
                        </a:rPr>
                        <a:t>本年处理决定数量</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a:txBody>
                    <a:bodyPr/>
                    <a:p>
                      <a:pPr indent="0">
                        <a:buNone/>
                      </a:pPr>
                      <a:r>
                        <a:rPr lang="en-US" sz="1200" b="1">
                          <a:latin typeface="方正仿宋简体" charset="0"/>
                          <a:cs typeface="方正仿宋简体" charset="0"/>
                        </a:rPr>
                        <a:t>行政处罚</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a:txBody>
                    <a:bodyPr/>
                    <a:p>
                      <a:pPr indent="0">
                        <a:buNone/>
                      </a:pPr>
                      <a:r>
                        <a:rPr lang="en-US" sz="1200" b="1">
                          <a:latin typeface="方正仿宋简体" charset="0"/>
                          <a:cs typeface="方正仿宋简体" charset="0"/>
                        </a:rPr>
                        <a:t>行政强制</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gridSpan="4">
                  <a:txBody>
                    <a:bodyPr/>
                    <a:p>
                      <a:pPr indent="0" algn="ctr">
                        <a:buNone/>
                      </a:pPr>
                      <a:r>
                        <a:rPr lang="en-US" sz="1200" b="1">
                          <a:latin typeface="方正黑体简体" charset="0"/>
                          <a:cs typeface="方正黑体简体" charset="0"/>
                        </a:rPr>
                        <a:t>第二十条第（八）项</a:t>
                      </a:r>
                      <a:endParaRPr lang="en-US" altLang="en-US" sz="12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a:txBody>
                    <a:bodyPr/>
                    <a:p>
                      <a:pPr indent="0" algn="ctr">
                        <a:buNone/>
                      </a:pPr>
                      <a:r>
                        <a:rPr lang="en-US" sz="1200" b="1">
                          <a:latin typeface="方正仿宋简体" charset="0"/>
                          <a:cs typeface="方正仿宋简体" charset="0"/>
                        </a:rPr>
                        <a:t>信息内容</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方正仿宋简体" charset="0"/>
                          <a:cs typeface="方正仿宋简体" charset="0"/>
                        </a:rPr>
                        <a:t>本年收费金额（单位：万元）</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5275">
                <a:tc>
                  <a:txBody>
                    <a:bodyPr/>
                    <a:p>
                      <a:pPr indent="0">
                        <a:buNone/>
                      </a:pPr>
                      <a:r>
                        <a:rPr lang="en-US" sz="1200" b="1">
                          <a:latin typeface="方正仿宋简体" charset="0"/>
                          <a:cs typeface="方正仿宋简体" charset="0"/>
                        </a:rPr>
                        <a:t>行政事业性收费</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方正仿宋简体" charset="0"/>
                          <a:cs typeface="方正仿宋简体" charset="0"/>
                        </a:rPr>
                        <a:t>0</a:t>
                      </a:r>
                      <a:endParaRPr lang="en-US" altLang="en-US" sz="12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fill="hold"/>
                                        <p:tgtEl>
                                          <p:spTgt spid="171"/>
                                        </p:tgtEl>
                                        <p:attrNameLst>
                                          <p:attrName>ppt_x</p:attrName>
                                        </p:attrNameLst>
                                      </p:cBhvr>
                                      <p:tavLst>
                                        <p:tav tm="0">
                                          <p:val>
                                            <p:strVal val="0-#ppt_w/2"/>
                                          </p:val>
                                        </p:tav>
                                        <p:tav tm="100000">
                                          <p:val>
                                            <p:strVal val="#ppt_x"/>
                                          </p:val>
                                        </p:tav>
                                      </p:tavLst>
                                    </p:anim>
                                    <p:anim calcmode="lin" valueType="num">
                                      <p:cBhvr additive="base">
                                        <p:cTn id="8" dur="500" fill="hold"/>
                                        <p:tgtEl>
                                          <p:spTgt spid="17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0-#ppt_w/2"/>
                                          </p:val>
                                        </p:tav>
                                        <p:tav tm="100000">
                                          <p:val>
                                            <p:strVal val="#ppt_x"/>
                                          </p:val>
                                        </p:tav>
                                      </p:tavLst>
                                    </p:anim>
                                    <p:anim calcmode="lin" valueType="num">
                                      <p:cBhvr additive="base">
                                        <p:cTn id="24" dur="500" fill="hold"/>
                                        <p:tgtEl>
                                          <p:spTgt spid="7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0-#ppt_w/2"/>
                                          </p:val>
                                        </p:tav>
                                        <p:tav tm="100000">
                                          <p:val>
                                            <p:strVal val="#ppt_x"/>
                                          </p:val>
                                        </p:tav>
                                      </p:tavLst>
                                    </p:anim>
                                    <p:anim calcmode="lin" valueType="num">
                                      <p:cBhvr additive="base">
                                        <p:cTn id="28" dur="500" fill="hold"/>
                                        <p:tgtEl>
                                          <p:spTgt spid="8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500" fill="hold"/>
                                        <p:tgtEl>
                                          <p:spTgt spid="112"/>
                                        </p:tgtEl>
                                        <p:attrNameLst>
                                          <p:attrName>ppt_x</p:attrName>
                                        </p:attrNameLst>
                                      </p:cBhvr>
                                      <p:tavLst>
                                        <p:tav tm="0">
                                          <p:val>
                                            <p:strVal val="0-#ppt_w/2"/>
                                          </p:val>
                                        </p:tav>
                                        <p:tav tm="100000">
                                          <p:val>
                                            <p:strVal val="#ppt_x"/>
                                          </p:val>
                                        </p:tav>
                                      </p:tavLst>
                                    </p:anim>
                                    <p:anim calcmode="lin" valueType="num">
                                      <p:cBhvr additive="base">
                                        <p:cTn id="32" dur="500" fill="hold"/>
                                        <p:tgtEl>
                                          <p:spTgt spid="112"/>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2000"/>
                                        <p:tgtEl>
                                          <p:spTgt spid="47"/>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1" grpId="0" bldLvl="0" animBg="1"/>
      <p:bldP spid="72" grpId="0" bldLvl="0" animBg="1"/>
      <p:bldP spid="81" grpId="0"/>
      <p:bldP spid="112" grpId="0"/>
      <p:bldP spid="175" grpId="0" bldLvl="0" animBg="1"/>
      <p:bldP spid="47" grpId="0"/>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040" y="116762"/>
            <a:ext cx="3720434"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5394905" y="116831"/>
            <a:ext cx="6552728" cy="16207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2" name="矩形 71"/>
          <p:cNvSpPr/>
          <p:nvPr/>
        </p:nvSpPr>
        <p:spPr>
          <a:xfrm>
            <a:off x="6506646" y="116831"/>
            <a:ext cx="5544616" cy="16207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flipH="1">
            <a:off x="5832668" y="477064"/>
            <a:ext cx="360040" cy="1106805"/>
          </a:xfrm>
          <a:prstGeom prst="rect">
            <a:avLst/>
          </a:prstGeom>
          <a:noFill/>
        </p:spPr>
        <p:txBody>
          <a:bodyPr wrap="square" rtlCol="0">
            <a:spAutoFit/>
          </a:bodyPr>
          <a:lstStyle/>
          <a:p>
            <a:pPr algn="ctr"/>
            <a:r>
              <a:rPr lang="en-US" altLang="id-ID" sz="6600" b="1" dirty="0">
                <a:solidFill>
                  <a:schemeClr val="bg1"/>
                </a:solidFill>
                <a:latin typeface="方正兰亭黑简体" panose="02000000000000000000" pitchFamily="2" charset="-122"/>
                <a:ea typeface="方正兰亭黑简体" panose="02000000000000000000" pitchFamily="2" charset="-122"/>
              </a:rPr>
              <a:t>3</a:t>
            </a:r>
            <a:endParaRPr lang="en-US" altLang="id-ID" sz="6600" b="1" dirty="0">
              <a:solidFill>
                <a:schemeClr val="bg1"/>
              </a:solidFill>
              <a:latin typeface="方正兰亭黑简体" panose="02000000000000000000" pitchFamily="2" charset="-122"/>
              <a:ea typeface="方正兰亭黑简体" panose="02000000000000000000" pitchFamily="2" charset="-122"/>
            </a:endParaRPr>
          </a:p>
        </p:txBody>
      </p:sp>
      <p:sp>
        <p:nvSpPr>
          <p:cNvPr id="112" name="文本框 9"/>
          <p:cNvSpPr txBox="1"/>
          <p:nvPr/>
        </p:nvSpPr>
        <p:spPr>
          <a:xfrm>
            <a:off x="6602095" y="332740"/>
            <a:ext cx="5082540" cy="1176020"/>
          </a:xfrm>
          <a:prstGeom prst="rect">
            <a:avLst/>
          </a:prstGeom>
          <a:noFill/>
        </p:spPr>
        <p:txBody>
          <a:bodyPr wrap="square" lIns="68580" tIns="34290" rIns="68580" bIns="34290" rtlCol="0">
            <a:spAutoFit/>
          </a:bodyPr>
          <a:lstStyle/>
          <a:p>
            <a:pPr marL="0" lvl="1"/>
            <a:r>
              <a:rPr lang="zh-CN" altLang="en-US" sz="3600" b="1" dirty="0">
                <a:solidFill>
                  <a:schemeClr val="bg1"/>
                </a:solidFill>
                <a:latin typeface="微软雅黑" panose="020B0503020204020204" pitchFamily="34" charset="-122"/>
                <a:ea typeface="微软雅黑" panose="020B0503020204020204" pitchFamily="34" charset="-122"/>
              </a:rPr>
              <a:t>收到和处理政府信息公开申请情况</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3436814" y="39265"/>
            <a:ext cx="1846387" cy="1664728"/>
            <a:chOff x="3720691" y="2824413"/>
            <a:chExt cx="1341120" cy="1209172"/>
          </a:xfrm>
        </p:grpSpPr>
        <p:sp>
          <p:nvSpPr>
            <p:cNvPr id="1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5" name="Freeform 5"/>
          <p:cNvSpPr/>
          <p:nvPr/>
        </p:nvSpPr>
        <p:spPr bwMode="auto">
          <a:xfrm rot="1855731">
            <a:off x="3545468" y="159610"/>
            <a:ext cx="1593518" cy="14367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47" name="TextBox 46"/>
          <p:cNvSpPr txBox="1"/>
          <p:nvPr/>
        </p:nvSpPr>
        <p:spPr>
          <a:xfrm>
            <a:off x="15674651" y="8397552"/>
            <a:ext cx="877163" cy="369332"/>
          </a:xfrm>
          <a:prstGeom prst="rect">
            <a:avLst/>
          </a:prstGeom>
          <a:noFill/>
        </p:spPr>
        <p:txBody>
          <a:bodyPr wrap="none" rtlCol="0">
            <a:spAutoFit/>
          </a:bodyPr>
          <a:lstStyle/>
          <a:p>
            <a:r>
              <a:rPr lang="zh-CN" altLang="en-US" dirty="0"/>
              <a:t>延时符</a:t>
            </a:r>
            <a:endParaRPr lang="zh-CN" altLang="en-US" dirty="0"/>
          </a:p>
        </p:txBody>
      </p:sp>
      <p:sp>
        <p:nvSpPr>
          <p:cNvPr id="15" name="Freeform 9"/>
          <p:cNvSpPr>
            <a:spLocks noEditPoints="1"/>
          </p:cNvSpPr>
          <p:nvPr/>
        </p:nvSpPr>
        <p:spPr bwMode="auto">
          <a:xfrm rot="19469485">
            <a:off x="3904508" y="355534"/>
            <a:ext cx="874163" cy="93147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aphicFrame>
        <p:nvGraphicFramePr>
          <p:cNvPr id="7" name="表格 6"/>
          <p:cNvGraphicFramePr/>
          <p:nvPr>
            <p:custDataLst>
              <p:tags r:id="rId1"/>
            </p:custDataLst>
          </p:nvPr>
        </p:nvGraphicFramePr>
        <p:xfrm>
          <a:off x="3140075" y="1813560"/>
          <a:ext cx="6345555" cy="4933950"/>
        </p:xfrm>
        <a:graphic>
          <a:graphicData uri="http://schemas.openxmlformats.org/drawingml/2006/table">
            <a:tbl>
              <a:tblPr/>
              <a:tblGrid>
                <a:gridCol w="553085"/>
                <a:gridCol w="678815"/>
                <a:gridCol w="2072005"/>
                <a:gridCol w="568960"/>
                <a:gridCol w="429260"/>
                <a:gridCol w="424815"/>
                <a:gridCol w="431165"/>
                <a:gridCol w="409575"/>
                <a:gridCol w="403225"/>
                <a:gridCol w="374650"/>
              </a:tblGrid>
              <a:tr h="116840">
                <a:tc rowSpan="3" gridSpan="3">
                  <a:txBody>
                    <a:bodyPr/>
                    <a:p>
                      <a:pPr indent="0" algn="ctr">
                        <a:buNone/>
                      </a:pPr>
                      <a:r>
                        <a:rPr lang="en-US" sz="700" b="1">
                          <a:latin typeface="方正黑体简体" charset="0"/>
                          <a:cs typeface="方正黑体简体" charset="0"/>
                        </a:rPr>
                        <a:t>（本列数据的勾稽关系为：第一项加第二项之和，等于第三项加第四项之和）</a:t>
                      </a:r>
                      <a:endParaRPr lang="en-US" altLang="en-US" sz="700" b="1">
                        <a:latin typeface="方正黑体简体" charset="0"/>
                        <a:ea typeface="方正黑体简体" charset="0"/>
                        <a:cs typeface="方正黑体简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hMerge="1">
                  <a:tcPr>
                    <a:lnT w="12700" cap="flat" cmpd="sng">
                      <a:solidFill>
                        <a:srgbClr val="080000"/>
                      </a:solidFill>
                      <a:prstDash val="solid"/>
                      <a:headEnd type="none" w="med" len="med"/>
                      <a:tailEnd type="none" w="med" len="med"/>
                    </a:lnT>
                  </a:tcPr>
                </a:tc>
                <a:tc rowSpan="3"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gridSpan="7">
                  <a:txBody>
                    <a:bodyPr/>
                    <a:p>
                      <a:pPr indent="0" algn="ctr">
                        <a:buNone/>
                      </a:pPr>
                      <a:r>
                        <a:rPr lang="en-US" sz="700" b="1">
                          <a:latin typeface="方正黑体简体" charset="0"/>
                          <a:cs typeface="方正黑体简体" charset="0"/>
                        </a:rPr>
                        <a:t>申请人情况</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vMerge="1" gridSpan="3">
                  <a:tcPr>
                    <a:lnL w="12700" cap="flat" cmpd="sng">
                      <a:solidFill>
                        <a:srgbClr val="080000"/>
                      </a:solidFill>
                      <a:prstDash val="solid"/>
                      <a:headEnd type="none" w="med" len="med"/>
                      <a:tailEnd type="none" w="med" len="med"/>
                    </a:lnL>
                  </a:tcPr>
                </a:tc>
                <a:tc vMerge="1" hMerge="1">
                  <a:tcPr/>
                </a:tc>
                <a:tc vMerge="1" hMerge="1">
                  <a:tcPr>
                    <a:lnR w="12700" cap="flat" cmpd="sng">
                      <a:solidFill>
                        <a:srgbClr val="080000"/>
                      </a:solidFill>
                      <a:prstDash val="solid"/>
                      <a:headEnd type="none" w="med" len="med"/>
                      <a:tailEnd type="none" w="med" len="med"/>
                    </a:lnR>
                  </a:tcPr>
                </a:tc>
                <a:tc rowSpan="2">
                  <a:txBody>
                    <a:bodyPr/>
                    <a:p>
                      <a:pPr indent="0" algn="ctr">
                        <a:buNone/>
                      </a:pPr>
                      <a:r>
                        <a:rPr lang="en-US" sz="700" b="1">
                          <a:latin typeface="方正黑体简体" charset="0"/>
                          <a:cs typeface="方正黑体简体" charset="0"/>
                        </a:rPr>
                        <a:t>自然人</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700" b="1">
                          <a:latin typeface="方正黑体简体" charset="0"/>
                          <a:cs typeface="方正黑体简体" charset="0"/>
                        </a:rPr>
                        <a:t>法人或其他组织</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lgn="ctr">
                        <a:buNone/>
                      </a:pPr>
                      <a:r>
                        <a:rPr lang="en-US" sz="700" b="1">
                          <a:latin typeface="方正黑体简体" charset="0"/>
                          <a:cs typeface="方正黑体简体" charset="0"/>
                        </a:rPr>
                        <a:t>总计</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9770">
                <a:tc vMerge="1" gridSpan="3">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700" b="1">
                          <a:latin typeface="方正黑体简体" charset="0"/>
                          <a:cs typeface="方正黑体简体" charset="0"/>
                        </a:rPr>
                        <a:t>商业企业</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黑体简体" charset="0"/>
                          <a:cs typeface="方正黑体简体" charset="0"/>
                        </a:rPr>
                        <a:t>科研机构</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黑体简体" charset="0"/>
                          <a:cs typeface="方正黑体简体" charset="0"/>
                        </a:rPr>
                        <a:t>社会公益组织</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黑体简体" charset="0"/>
                          <a:cs typeface="方正黑体简体" charset="0"/>
                        </a:rPr>
                        <a:t>法律服务机构</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黑体简体" charset="0"/>
                          <a:cs typeface="方正黑体简体" charset="0"/>
                        </a:rPr>
                        <a:t>其他</a:t>
                      </a:r>
                      <a:endParaRPr lang="en-US" altLang="en-US" sz="700" b="1">
                        <a:latin typeface="方正黑体简体" charset="0"/>
                        <a:ea typeface="方正黑体简体" charset="0"/>
                        <a:cs typeface="方正黑体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165100">
                <a:tc gridSpan="3">
                  <a:txBody>
                    <a:bodyPr/>
                    <a:p>
                      <a:pPr indent="0">
                        <a:buNone/>
                      </a:pPr>
                      <a:r>
                        <a:rPr lang="en-US" sz="700" b="1">
                          <a:latin typeface="方正仿宋简体" charset="0"/>
                          <a:cs typeface="方正仿宋简体" charset="0"/>
                        </a:rPr>
                        <a:t>一、本年新收政府信息公开申请数量</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9860">
                <a:tc gridSpan="3">
                  <a:txBody>
                    <a:bodyPr/>
                    <a:p>
                      <a:pPr indent="0">
                        <a:buNone/>
                      </a:pPr>
                      <a:r>
                        <a:rPr lang="en-US" sz="700" b="1">
                          <a:latin typeface="方正仿宋简体" charset="0"/>
                          <a:cs typeface="方正仿宋简体" charset="0"/>
                        </a:rPr>
                        <a:t>二、上年结转政府信息公开申请数量</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方正仿宋简体" charset="0"/>
                          <a:cs typeface="方正仿宋简体" charset="0"/>
                        </a:rPr>
                        <a:t> 0 </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6840">
                <a:tc rowSpan="13">
                  <a:txBody>
                    <a:bodyPr/>
                    <a:p>
                      <a:pPr indent="0">
                        <a:buNone/>
                      </a:pPr>
                      <a:r>
                        <a:rPr lang="en-US" sz="700" b="1">
                          <a:latin typeface="方正仿宋简体" charset="0"/>
                          <a:cs typeface="方正仿宋简体" charset="0"/>
                        </a:rPr>
                        <a:t>三、本年度办理结果</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700" b="1">
                          <a:latin typeface="方正仿宋简体" charset="0"/>
                          <a:cs typeface="方正仿宋简体" charset="0"/>
                        </a:rPr>
                        <a:t>（一）予以公开</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9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700" b="1">
                          <a:latin typeface="方正仿宋简体" charset="0"/>
                          <a:cs typeface="方正仿宋简体" charset="0"/>
                        </a:rPr>
                        <a:t>（二）部分公开（区分处理的，只计这一情形，不计其他情形）</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7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8">
                  <a:txBody>
                    <a:bodyPr/>
                    <a:p>
                      <a:pPr indent="0">
                        <a:buNone/>
                      </a:pPr>
                      <a:r>
                        <a:rPr lang="en-US" sz="700" b="1">
                          <a:latin typeface="方正仿宋简体" charset="0"/>
                          <a:cs typeface="方正仿宋简体" charset="0"/>
                        </a:rPr>
                        <a:t>（三）不予公开</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方正仿宋简体" charset="0"/>
                          <a:cs typeface="方正仿宋简体" charset="0"/>
                        </a:rPr>
                        <a:t>1.属于国家秘密</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9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2.其他法律行政法规禁止公开</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3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3.危及“三安全一稳定”</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46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4.保护第三方合法权益</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3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5.属于三类内部事务信息</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3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6.属于四类过程性信息</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46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7.属于行政执法案卷</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3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700" b="1">
                          <a:latin typeface="方正仿宋简体" charset="0"/>
                          <a:cs typeface="方正仿宋简体" charset="0"/>
                        </a:rPr>
                        <a:t>8.属于行政查询事项</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9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700" b="1">
                          <a:latin typeface="方正仿宋简体" charset="0"/>
                          <a:cs typeface="方正仿宋简体" charset="0"/>
                        </a:rPr>
                        <a:t>（四）无法提供</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方正仿宋简体" charset="0"/>
                          <a:cs typeface="方正仿宋简体" charset="0"/>
                        </a:rPr>
                        <a:t>1.本机关不掌握相关政府信息</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9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2.没有现成信息需要另行制作</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3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700" b="1">
                          <a:latin typeface="方正仿宋简体" charset="0"/>
                          <a:cs typeface="方正仿宋简体" charset="0"/>
                        </a:rPr>
                        <a:t>3.补正后申请内容仍不明确</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6840">
                <a:tc rowSpan="9">
                  <a:txBody>
                    <a:bodyPr/>
                    <a:p>
                      <a:pPr indent="0">
                        <a:buNone/>
                      </a:pPr>
                      <a:r>
                        <a:rPr lang="en-US" sz="700" b="1">
                          <a:latin typeface="方正仿宋简体" charset="0"/>
                          <a:cs typeface="方正仿宋简体" charset="0"/>
                        </a:rPr>
                        <a:t> </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p>
                      <a:pPr indent="0">
                        <a:buNone/>
                      </a:pPr>
                      <a:r>
                        <a:rPr lang="en-US" sz="700" b="1">
                          <a:latin typeface="方正仿宋简体" charset="0"/>
                          <a:cs typeface="方正仿宋简体" charset="0"/>
                        </a:rPr>
                        <a:t>（五）不予处理</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方正仿宋简体" charset="0"/>
                          <a:cs typeface="方正仿宋简体" charset="0"/>
                        </a:rPr>
                        <a:t>1.信访举报投诉类申请</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6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2.重复申请</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50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3.要求提供公开出版物</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6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4.无正当理由大量反复申请</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0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700" b="1">
                          <a:latin typeface="方正仿宋简体" charset="0"/>
                          <a:cs typeface="方正仿宋简体" charset="0"/>
                        </a:rPr>
                        <a:t>5.要求行政机关确认或重新出具已获取信息</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98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700" b="1">
                          <a:latin typeface="方正仿宋简体" charset="0"/>
                          <a:cs typeface="方正仿宋简体" charset="0"/>
                        </a:rPr>
                        <a:t>（六）其他处理</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方正仿宋简体" charset="0"/>
                          <a:cs typeface="方正仿宋简体" charset="0"/>
                        </a:rPr>
                        <a:t>1.申请人无正当理由逾期不补正、行政机关不再处理其政府信息公开申请</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 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92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方正仿宋简体" charset="0"/>
                          <a:cs typeface="方正仿宋简体" charset="0"/>
                        </a:rPr>
                        <a:t>2.申请人逾期未按收费通知要求缴纳费用、行政机关不再处理其政府信息公开申请</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 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6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700" b="1">
                          <a:latin typeface="方正仿宋简体" charset="0"/>
                          <a:cs typeface="方正仿宋简体" charset="0"/>
                        </a:rPr>
                        <a:t>3.其他</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buNone/>
                      </a:pPr>
                      <a:r>
                        <a:rPr lang="en-US" sz="700" b="1">
                          <a:latin typeface="方正仿宋简体" charset="0"/>
                          <a:cs typeface="方正仿宋简体" charset="0"/>
                        </a:rPr>
                        <a:t>（七）总计</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6840">
                <a:tc gridSpan="3">
                  <a:txBody>
                    <a:bodyPr/>
                    <a:p>
                      <a:pPr indent="0">
                        <a:buNone/>
                      </a:pPr>
                      <a:r>
                        <a:rPr lang="en-US" sz="700" b="1">
                          <a:latin typeface="方正仿宋简体" charset="0"/>
                          <a:cs typeface="方正仿宋简体" charset="0"/>
                        </a:rPr>
                        <a:t>四、结转下年度继续办理</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方正仿宋简体" charset="0"/>
                          <a:cs typeface="方正仿宋简体" charset="0"/>
                        </a:rPr>
                        <a:t>0</a:t>
                      </a:r>
                      <a:endParaRPr lang="en-US" altLang="en-US" sz="700" b="1">
                        <a:latin typeface="方正仿宋简体" charset="0"/>
                        <a:ea typeface="方正仿宋简体" charset="0"/>
                        <a:cs typeface="方正仿宋简体"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fill="hold"/>
                                        <p:tgtEl>
                                          <p:spTgt spid="171"/>
                                        </p:tgtEl>
                                        <p:attrNameLst>
                                          <p:attrName>ppt_x</p:attrName>
                                        </p:attrNameLst>
                                      </p:cBhvr>
                                      <p:tavLst>
                                        <p:tav tm="0">
                                          <p:val>
                                            <p:strVal val="0-#ppt_w/2"/>
                                          </p:val>
                                        </p:tav>
                                        <p:tav tm="100000">
                                          <p:val>
                                            <p:strVal val="#ppt_x"/>
                                          </p:val>
                                        </p:tav>
                                      </p:tavLst>
                                    </p:anim>
                                    <p:anim calcmode="lin" valueType="num">
                                      <p:cBhvr additive="base">
                                        <p:cTn id="8" dur="500" fill="hold"/>
                                        <p:tgtEl>
                                          <p:spTgt spid="17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0-#ppt_w/2"/>
                                          </p:val>
                                        </p:tav>
                                        <p:tav tm="100000">
                                          <p:val>
                                            <p:strVal val="#ppt_x"/>
                                          </p:val>
                                        </p:tav>
                                      </p:tavLst>
                                    </p:anim>
                                    <p:anim calcmode="lin" valueType="num">
                                      <p:cBhvr additive="base">
                                        <p:cTn id="24" dur="500" fill="hold"/>
                                        <p:tgtEl>
                                          <p:spTgt spid="7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0-#ppt_w/2"/>
                                          </p:val>
                                        </p:tav>
                                        <p:tav tm="100000">
                                          <p:val>
                                            <p:strVal val="#ppt_x"/>
                                          </p:val>
                                        </p:tav>
                                      </p:tavLst>
                                    </p:anim>
                                    <p:anim calcmode="lin" valueType="num">
                                      <p:cBhvr additive="base">
                                        <p:cTn id="28" dur="500" fill="hold"/>
                                        <p:tgtEl>
                                          <p:spTgt spid="8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500" fill="hold"/>
                                        <p:tgtEl>
                                          <p:spTgt spid="112"/>
                                        </p:tgtEl>
                                        <p:attrNameLst>
                                          <p:attrName>ppt_x</p:attrName>
                                        </p:attrNameLst>
                                      </p:cBhvr>
                                      <p:tavLst>
                                        <p:tav tm="0">
                                          <p:val>
                                            <p:strVal val="0-#ppt_w/2"/>
                                          </p:val>
                                        </p:tav>
                                        <p:tav tm="100000">
                                          <p:val>
                                            <p:strVal val="#ppt_x"/>
                                          </p:val>
                                        </p:tav>
                                      </p:tavLst>
                                    </p:anim>
                                    <p:anim calcmode="lin" valueType="num">
                                      <p:cBhvr additive="base">
                                        <p:cTn id="32" dur="500" fill="hold"/>
                                        <p:tgtEl>
                                          <p:spTgt spid="112"/>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2000"/>
                                        <p:tgtEl>
                                          <p:spTgt spid="47"/>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1" grpId="0" bldLvl="0" animBg="1"/>
      <p:bldP spid="72" grpId="0" bldLvl="0" animBg="1"/>
      <p:bldP spid="81" grpId="0"/>
      <p:bldP spid="112" grpId="0"/>
      <p:bldP spid="175" grpId="0" bldLvl="0" animBg="1"/>
      <p:bldP spid="47" grpId="0"/>
      <p:bldP spid="15" grpId="0" bldLvl="0" animBg="1"/>
    </p:bldLst>
  </p:timing>
</p:sld>
</file>

<file path=ppt/tags/tag1.xml><?xml version="1.0" encoding="utf-8"?>
<p:tagLst xmlns:p="http://schemas.openxmlformats.org/presentationml/2006/main">
  <p:tag name="KSO_WM_UNIT_TABLE_BEAUTIFY" val="smartTable{a8a7eb55-7df9-49d0-9fac-24eac46cccb6}"/>
  <p:tag name="TABLE_ENDDRAG_ORIGIN_RECT" val="506*310"/>
  <p:tag name="TABLE_ENDDRAG_RECT" val="219*128*506*310"/>
</p:tagLst>
</file>

<file path=ppt/tags/tag2.xml><?xml version="1.0" encoding="utf-8"?>
<p:tagLst xmlns:p="http://schemas.openxmlformats.org/presentationml/2006/main">
  <p:tag name="KSO_WM_UNIT_TABLE_BEAUTIFY" val="smartTable{520ecddc-88d6-451a-8fb0-7b190fd370af}"/>
  <p:tag name="TABLE_ENDDRAG_ORIGIN_RECT" val="499*388"/>
  <p:tag name="TABLE_ENDDRAG_RECT" val="247*142*499*388"/>
</p:tagLst>
</file>

<file path=ppt/tags/tag3.xml><?xml version="1.0" encoding="utf-8"?>
<p:tagLst xmlns:p="http://schemas.openxmlformats.org/presentationml/2006/main">
  <p:tag name="KSO_WM_UNIT_TABLE_BEAUTIFY" val="smartTable{86bb0d2b-941f-48ef-aee5-f904ee16e683}"/>
  <p:tag name="TABLE_ENDDRAG_ORIGIN_RECT" val="614*257"/>
  <p:tag name="TABLE_ENDDRAG_RECT" val="189*173*614*257"/>
</p:tagLst>
</file>

<file path=ppt/tags/tag4.xml><?xml version="1.0" encoding="utf-8"?>
<p:tagLst xmlns:p="http://schemas.openxmlformats.org/presentationml/2006/main">
  <p:tag name="ISPRING_ULTRA_SCORM_COURSE_ID" val="85F865AB-013B-4A42-942E-C2ED90B74E3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求职竞聘-05"/>
  <p:tag name="KSO_WPP_MARK_KEY" val="b4cf0617-aa05-4363-a89c-27aed1a16f74"/>
  <p:tag name="COMMONDATA" val="eyJoZGlkIjoiZTQ3YmI4NjMwNGNmODhkNjRlNDczOWVlMmM1Mjkz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4056</Words>
  <Application>WPS 演示</Application>
  <PresentationFormat>自定义</PresentationFormat>
  <Paragraphs>910</Paragraphs>
  <Slides>12</Slides>
  <Notes>23</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微软雅黑</vt:lpstr>
      <vt:lpstr>方正兰亭黑简体</vt:lpstr>
      <vt:lpstr>黑体</vt:lpstr>
      <vt:lpstr>Times New Roman</vt:lpstr>
      <vt:lpstr>Calibri</vt:lpstr>
      <vt:lpstr>Calibri</vt:lpstr>
      <vt:lpstr>方正黑体简体</vt:lpstr>
      <vt:lpstr>方正仿宋简体</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锐旗设计；https://9ppt.taobao.com
</dc:description>
  <cp:lastModifiedBy>Administrator</cp:lastModifiedBy>
  <cp:revision>2</cp:revision>
  <dcterms:created xsi:type="dcterms:W3CDTF">2017-11-19T07:06:00Z</dcterms:created>
  <dcterms:modified xsi:type="dcterms:W3CDTF">2023-02-06T09:28:30Z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C44A28EF87B44B25B84EC4A15093D06A</vt:lpwstr>
  </property>
  <property fmtid="{D5CDD505-2E9C-101B-9397-08002B2CF9AE}" pid="3" name="KSOProductBuildVer">
    <vt:lpwstr>2052-11.1.0.13703</vt:lpwstr>
  </property>
</Properties>
</file>