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336" r:id="rId3"/>
    <p:sldId id="292" r:id="rId4"/>
    <p:sldId id="352" r:id="rId5"/>
    <p:sldId id="363" r:id="rId6"/>
    <p:sldId id="366" r:id="rId7"/>
    <p:sldId id="369" r:id="rId8"/>
    <p:sldId id="259" r:id="rId9"/>
    <p:sldId id="260" r:id="rId10"/>
    <p:sldId id="261" r:id="rId11"/>
    <p:sldId id="291" r:id="rId12"/>
    <p:sldId id="295" r:id="rId13"/>
    <p:sldId id="362" r:id="rId14"/>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1270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7" d="100"/>
          <a:sy n="87" d="100"/>
        </p:scale>
        <p:origin x="-485" y="-8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2#1">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1">
  <dgm:title val=""/>
  <dgm:desc val=""/>
  <dgm:catLst>
    <dgm:cat type="accent2" pri="11300"/>
  </dgm:catLst>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AC3D0D7-5458-4526-B9A8-38BBB0FC0978}" type="doc">
      <dgm:prSet loTypeId="urn:microsoft.com/office/officeart/2005/8/layout/default#1" loCatId="list" qsTypeId="urn:microsoft.com/office/officeart/2005/8/quickstyle/simple2#1" qsCatId="simple" csTypeId="urn:microsoft.com/office/officeart/2005/8/colors/accent2_2#1" csCatId="accent2" phldr="1"/>
      <dgm:spPr/>
      <dgm:t>
        <a:bodyPr/>
        <a:lstStyle/>
        <a:p>
          <a:endParaRPr lang="zh-CN" altLang="en-US"/>
        </a:p>
      </dgm:t>
    </dgm:pt>
    <dgm:pt modelId="{B47A0BA1-3779-4887-907C-4EEFE3BB54DC}" type="pres">
      <dgm:prSet presAssocID="{9AC3D0D7-5458-4526-B9A8-38BBB0FC0978}" presName="diagram" presStyleCnt="0">
        <dgm:presLayoutVars>
          <dgm:dir/>
          <dgm:resizeHandles val="exact"/>
        </dgm:presLayoutVars>
      </dgm:prSet>
      <dgm:spPr/>
      <dgm:t>
        <a:bodyPr/>
        <a:lstStyle/>
        <a:p>
          <a:endParaRPr lang="zh-CN" altLang="en-US"/>
        </a:p>
      </dgm:t>
    </dgm:pt>
  </dgm:ptLst>
  <dgm:cxnLst>
    <dgm:cxn modelId="{93E95380-9DE1-43B5-9CDF-73EFA7A43272}" type="presOf" srcId="{9AC3D0D7-5458-4526-B9A8-38BBB0FC0978}" destId="{B47A0BA1-3779-4887-907C-4EEFE3BB54DC}" srcOrd="0"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10069F-5FB0-4075-A2A7-07247A957850}" type="doc">
      <dgm:prSet loTypeId="urn:microsoft.com/office/officeart/2005/8/layout/chevron2" loCatId="list" qsTypeId="urn:microsoft.com/office/officeart/2005/8/quickstyle/simple1#1" qsCatId="simple" csTypeId="urn:microsoft.com/office/officeart/2005/8/colors/accent2_3#1" csCatId="accent2" phldr="1"/>
      <dgm:spPr/>
      <dgm:t>
        <a:bodyPr/>
        <a:lstStyle/>
        <a:p>
          <a:endParaRPr lang="zh-CN" altLang="en-US"/>
        </a:p>
      </dgm:t>
    </dgm:pt>
    <dgm:pt modelId="{BB8D8A8E-6810-46FF-BE9E-B4CAC0D7DAA0}">
      <dgm:prSet phldrT="[文本]" phldr="0" custT="1"/>
      <dgm:spPr/>
      <dgm:t>
        <a:bodyPr vert="horz" wrap="square"/>
        <a:lstStyle/>
        <a:p>
          <a:pPr>
            <a:lnSpc>
              <a:spcPct val="100000"/>
            </a:lnSpc>
            <a:spcBef>
              <a:spcPct val="0"/>
            </a:spcBef>
            <a:spcAft>
              <a:spcPct val="35000"/>
            </a:spcAft>
          </a:pPr>
          <a:r>
            <a:rPr lang="en-US" sz="2800" dirty="0">
              <a:solidFill>
                <a:srgbClr val="FF0000"/>
              </a:solidFill>
              <a:sym typeface="+mn-lt"/>
            </a:rPr>
            <a:t>2</a:t>
          </a:r>
          <a:r>
            <a:rPr sz="2800" dirty="0">
              <a:solidFill>
                <a:srgbClr val="FF0000"/>
              </a:solidFill>
              <a:sym typeface="+mn-lt"/>
            </a:rPr>
            <a:t>0</a:t>
          </a:r>
          <a:r>
            <a:rPr lang="en-US" altLang="zh-CN" sz="2800" b="1" dirty="0" smtClean="0">
              <a:solidFill>
                <a:srgbClr val="FF0000"/>
              </a:solidFill>
              <a:cs typeface="+mn-ea"/>
              <a:sym typeface="+mn-lt"/>
            </a:rPr>
            <a:t>19</a:t>
          </a:r>
          <a:r>
            <a:rPr lang="zh-CN" altLang="en-US" sz="2800" b="1" dirty="0" smtClean="0">
              <a:solidFill>
                <a:srgbClr val="FF0000"/>
              </a:solidFill>
              <a:cs typeface="+mn-ea"/>
              <a:sym typeface="+mn-lt"/>
            </a:rPr>
            <a:t>年</a:t>
          </a:r>
          <a:r>
            <a:rPr sz="2800" dirty="0">
              <a:solidFill>
                <a:srgbClr val="FF0000"/>
              </a:solidFill>
              <a:sym typeface="+mn-lt"/>
            </a:rPr>
            <a:t>存</a:t>
          </a:r>
          <a:r>
            <a:rPr lang="zh-CN" altLang="en-US" sz="2800" b="1" dirty="0" smtClean="0">
              <a:solidFill>
                <a:srgbClr val="FF0000"/>
              </a:solidFill>
              <a:cs typeface="+mn-ea"/>
              <a:sym typeface="+mn-lt"/>
            </a:rPr>
            <a:t>在的问题和改进情况</a:t>
          </a:r>
        </a:p>
      </dgm:t>
    </dgm:pt>
    <dgm:pt modelId="{497C3E62-EEB1-43A3-BFE7-99CE07B35316}" type="parTrans" cxnId="{F8C9F405-BF55-4C2A-BB95-DDE8333F5C1C}">
      <dgm:prSet/>
      <dgm:spPr/>
      <dgm:t>
        <a:bodyPr/>
        <a:lstStyle/>
        <a:p>
          <a:endParaRPr lang="zh-CN" altLang="en-US"/>
        </a:p>
      </dgm:t>
    </dgm:pt>
    <dgm:pt modelId="{041C338A-A436-479A-B52D-9941DE14A8FF}" type="sibTrans" cxnId="{F8C9F405-BF55-4C2A-BB95-DDE8333F5C1C}">
      <dgm:prSet/>
      <dgm:spPr/>
      <dgm:t>
        <a:bodyPr/>
        <a:lstStyle/>
        <a:p>
          <a:endParaRPr lang="zh-CN" altLang="en-US"/>
        </a:p>
      </dgm:t>
    </dgm:pt>
    <dgm:pt modelId="{C1F6EFCE-7920-4A70-8D27-3A9D749FA2BD}">
      <dgm:prSet phldrT="[文本]" phldr="0" custT="0"/>
      <dgm:spPr/>
      <dgm:t>
        <a:bodyPr vert="horz" wrap="square"/>
        <a:lstStyle/>
        <a:p>
          <a:pPr>
            <a:lnSpc>
              <a:spcPct val="100000"/>
            </a:lnSpc>
            <a:spcBef>
              <a:spcPct val="0"/>
            </a:spcBef>
            <a:spcAft>
              <a:spcPct val="15000"/>
            </a:spcAft>
          </a:pPr>
          <a:r>
            <a:rPr lang="en-US" altLang="zh-CN" dirty="0" smtClean="0"/>
            <a:t>        </a:t>
          </a:r>
          <a:r>
            <a:rPr lang="zh-CN" dirty="0" smtClean="0"/>
            <a:t>针对</a:t>
          </a:r>
          <a:r>
            <a:rPr lang="en-US" dirty="0" smtClean="0"/>
            <a:t>2019</a:t>
          </a:r>
          <a:r>
            <a:rPr lang="zh-CN" dirty="0" smtClean="0"/>
            <a:t>年政务公开工作中存在的“需加强主动公开力度、进一步完善内容信息”的问题，</a:t>
          </a:r>
          <a:r>
            <a:rPr lang="en-US" dirty="0" smtClean="0"/>
            <a:t>2020</a:t>
          </a:r>
          <a:r>
            <a:rPr lang="zh-CN" dirty="0" smtClean="0"/>
            <a:t>年，汶上县教育和体育局积极整改，一是加大了信息公开工作力度，将信息公开的范围扩展到城区义务教育阶段学校；二是加强学习，积极组织各科室站负责同志学习《</a:t>
          </a:r>
          <a:r>
            <a:rPr lang="en-US" dirty="0" smtClean="0"/>
            <a:t>2020</a:t>
          </a:r>
          <a:r>
            <a:rPr lang="zh-CN" dirty="0" smtClean="0"/>
            <a:t>年山东省政务公开工作要点》、《汶上县人民政府办公室关于印发汶上县全面推进基层政务公开标准化规范化工作实施方案的通知》等文件精神，提升我局政务公开人员工作能力和水平。</a:t>
          </a:r>
        </a:p>
      </dgm:t>
    </dgm:pt>
    <dgm:pt modelId="{A921C7E8-DB6E-4BA6-B29D-69C0C7BBACE3}" type="parTrans" cxnId="{56E9D680-8321-4C2B-A59A-7E9F459FF036}">
      <dgm:prSet/>
      <dgm:spPr/>
      <dgm:t>
        <a:bodyPr/>
        <a:lstStyle/>
        <a:p>
          <a:endParaRPr lang="zh-CN" altLang="en-US"/>
        </a:p>
      </dgm:t>
    </dgm:pt>
    <dgm:pt modelId="{39108328-D452-4087-8904-7F99A043E97A}" type="sibTrans" cxnId="{56E9D680-8321-4C2B-A59A-7E9F459FF036}">
      <dgm:prSet/>
      <dgm:spPr/>
      <dgm:t>
        <a:bodyPr/>
        <a:lstStyle/>
        <a:p>
          <a:endParaRPr lang="zh-CN" altLang="en-US"/>
        </a:p>
      </dgm:t>
    </dgm:pt>
    <dgm:pt modelId="{949854D3-8B96-46E2-9F7F-A034384D00C4}" type="pres">
      <dgm:prSet presAssocID="{6210069F-5FB0-4075-A2A7-07247A957850}" presName="linearFlow" presStyleCnt="0">
        <dgm:presLayoutVars>
          <dgm:dir/>
          <dgm:animLvl val="lvl"/>
          <dgm:resizeHandles val="exact"/>
        </dgm:presLayoutVars>
      </dgm:prSet>
      <dgm:spPr/>
      <dgm:t>
        <a:bodyPr/>
        <a:lstStyle/>
        <a:p>
          <a:endParaRPr lang="zh-CN" altLang="en-US"/>
        </a:p>
      </dgm:t>
    </dgm:pt>
    <dgm:pt modelId="{16F1254D-52C5-4DC1-8951-E7FC4B8B57AC}" type="pres">
      <dgm:prSet presAssocID="{BB8D8A8E-6810-46FF-BE9E-B4CAC0D7DAA0}" presName="composite" presStyleCnt="0"/>
      <dgm:spPr/>
    </dgm:pt>
    <dgm:pt modelId="{46AB1056-9DC3-4059-B1DE-3837C4E0821A}" type="pres">
      <dgm:prSet presAssocID="{BB8D8A8E-6810-46FF-BE9E-B4CAC0D7DAA0}" presName="parentText" presStyleLbl="alignNode1" presStyleIdx="0" presStyleCnt="1">
        <dgm:presLayoutVars>
          <dgm:chMax val="1"/>
          <dgm:bulletEnabled val="1"/>
        </dgm:presLayoutVars>
      </dgm:prSet>
      <dgm:spPr/>
      <dgm:t>
        <a:bodyPr/>
        <a:lstStyle/>
        <a:p>
          <a:endParaRPr lang="zh-CN" altLang="en-US"/>
        </a:p>
      </dgm:t>
    </dgm:pt>
    <dgm:pt modelId="{AC4D4302-C29A-4B4E-9EFA-A6A920A8DE21}" type="pres">
      <dgm:prSet presAssocID="{BB8D8A8E-6810-46FF-BE9E-B4CAC0D7DAA0}" presName="descendantText" presStyleLbl="alignAcc1" presStyleIdx="0" presStyleCnt="1">
        <dgm:presLayoutVars>
          <dgm:bulletEnabled val="1"/>
        </dgm:presLayoutVars>
      </dgm:prSet>
      <dgm:spPr/>
      <dgm:t>
        <a:bodyPr/>
        <a:lstStyle/>
        <a:p>
          <a:endParaRPr lang="zh-CN" altLang="en-US"/>
        </a:p>
      </dgm:t>
    </dgm:pt>
  </dgm:ptLst>
  <dgm:cxnLst>
    <dgm:cxn modelId="{F8C9F405-BF55-4C2A-BB95-DDE8333F5C1C}" srcId="{6210069F-5FB0-4075-A2A7-07247A957850}" destId="{BB8D8A8E-6810-46FF-BE9E-B4CAC0D7DAA0}" srcOrd="0" destOrd="0" parTransId="{497C3E62-EEB1-43A3-BFE7-99CE07B35316}" sibTransId="{041C338A-A436-479A-B52D-9941DE14A8FF}"/>
    <dgm:cxn modelId="{56E9D680-8321-4C2B-A59A-7E9F459FF036}" srcId="{BB8D8A8E-6810-46FF-BE9E-B4CAC0D7DAA0}" destId="{C1F6EFCE-7920-4A70-8D27-3A9D749FA2BD}" srcOrd="0" destOrd="0" parTransId="{A921C7E8-DB6E-4BA6-B29D-69C0C7BBACE3}" sibTransId="{39108328-D452-4087-8904-7F99A043E97A}"/>
    <dgm:cxn modelId="{4C4FA1D3-B774-4FEE-B83E-B0CDF4BF4C1C}" type="presOf" srcId="{C1F6EFCE-7920-4A70-8D27-3A9D749FA2BD}" destId="{AC4D4302-C29A-4B4E-9EFA-A6A920A8DE21}" srcOrd="0" destOrd="0" presId="urn:microsoft.com/office/officeart/2005/8/layout/chevron2"/>
    <dgm:cxn modelId="{97035838-C360-4D42-8B6D-E5E3054CABC4}" type="presOf" srcId="{BB8D8A8E-6810-46FF-BE9E-B4CAC0D7DAA0}" destId="{46AB1056-9DC3-4059-B1DE-3837C4E0821A}" srcOrd="0" destOrd="0" presId="urn:microsoft.com/office/officeart/2005/8/layout/chevron2"/>
    <dgm:cxn modelId="{841E4CBD-1077-46B7-B85A-AB2B248492E5}" type="presOf" srcId="{6210069F-5FB0-4075-A2A7-07247A957850}" destId="{949854D3-8B96-46E2-9F7F-A034384D00C4}" srcOrd="0" destOrd="0" presId="urn:microsoft.com/office/officeart/2005/8/layout/chevron2"/>
    <dgm:cxn modelId="{29E8B794-B67C-4E3A-B5D9-15A582B9C9DC}" type="presParOf" srcId="{949854D3-8B96-46E2-9F7F-A034384D00C4}" destId="{16F1254D-52C5-4DC1-8951-E7FC4B8B57AC}" srcOrd="0" destOrd="0" presId="urn:microsoft.com/office/officeart/2005/8/layout/chevron2"/>
    <dgm:cxn modelId="{F4019E5A-0783-46DF-BB16-D83713FA487A}" type="presParOf" srcId="{16F1254D-52C5-4DC1-8951-E7FC4B8B57AC}" destId="{46AB1056-9DC3-4059-B1DE-3837C4E0821A}" srcOrd="0" destOrd="0" presId="urn:microsoft.com/office/officeart/2005/8/layout/chevron2"/>
    <dgm:cxn modelId="{9B97EA7A-932F-4437-AC53-416520E6C4AF}" type="presParOf" srcId="{16F1254D-52C5-4DC1-8951-E7FC4B8B57AC}" destId="{AC4D4302-C29A-4B4E-9EFA-A6A920A8DE21}"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AB1056-9DC3-4059-B1DE-3837C4E0821A}">
      <dsp:nvSpPr>
        <dsp:cNvPr id="0" name=""/>
        <dsp:cNvSpPr/>
      </dsp:nvSpPr>
      <dsp:spPr>
        <a:xfrm rot="5400000">
          <a:off x="-1083733" y="1083733"/>
          <a:ext cx="5418667" cy="3251200"/>
        </a:xfrm>
        <a:prstGeom prst="chevron">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100000"/>
            </a:lnSpc>
            <a:spcBef>
              <a:spcPct val="0"/>
            </a:spcBef>
            <a:spcAft>
              <a:spcPct val="35000"/>
            </a:spcAft>
          </a:pPr>
          <a:r>
            <a:rPr lang="en-US" sz="2800" kern="1200" dirty="0">
              <a:solidFill>
                <a:srgbClr val="FF0000"/>
              </a:solidFill>
              <a:sym typeface="+mn-lt"/>
            </a:rPr>
            <a:t>2</a:t>
          </a:r>
          <a:r>
            <a:rPr sz="2800" kern="1200" dirty="0">
              <a:solidFill>
                <a:srgbClr val="FF0000"/>
              </a:solidFill>
              <a:sym typeface="+mn-lt"/>
            </a:rPr>
            <a:t>0</a:t>
          </a:r>
          <a:r>
            <a:rPr lang="en-US" altLang="zh-CN" sz="2800" b="1" kern="1200" dirty="0" smtClean="0">
              <a:solidFill>
                <a:srgbClr val="FF0000"/>
              </a:solidFill>
              <a:cs typeface="+mn-ea"/>
              <a:sym typeface="+mn-lt"/>
            </a:rPr>
            <a:t>19</a:t>
          </a:r>
          <a:r>
            <a:rPr lang="zh-CN" altLang="en-US" sz="2800" b="1" kern="1200" dirty="0" smtClean="0">
              <a:solidFill>
                <a:srgbClr val="FF0000"/>
              </a:solidFill>
              <a:cs typeface="+mn-ea"/>
              <a:sym typeface="+mn-lt"/>
            </a:rPr>
            <a:t>年</a:t>
          </a:r>
          <a:r>
            <a:rPr sz="2800" kern="1200" dirty="0">
              <a:solidFill>
                <a:srgbClr val="FF0000"/>
              </a:solidFill>
              <a:sym typeface="+mn-lt"/>
            </a:rPr>
            <a:t>存</a:t>
          </a:r>
          <a:r>
            <a:rPr lang="zh-CN" altLang="en-US" sz="2800" b="1" kern="1200" dirty="0" smtClean="0">
              <a:solidFill>
                <a:srgbClr val="FF0000"/>
              </a:solidFill>
              <a:cs typeface="+mn-ea"/>
              <a:sym typeface="+mn-lt"/>
            </a:rPr>
            <a:t>在的问题和改进情况</a:t>
          </a:r>
        </a:p>
      </dsp:txBody>
      <dsp:txXfrm rot="5400000">
        <a:off x="-1083733" y="1083733"/>
        <a:ext cx="5418667" cy="3251200"/>
      </dsp:txXfrm>
    </dsp:sp>
    <dsp:sp modelId="{AC4D4302-C29A-4B4E-9EFA-A6A920A8DE21}">
      <dsp:nvSpPr>
        <dsp:cNvPr id="0" name=""/>
        <dsp:cNvSpPr/>
      </dsp:nvSpPr>
      <dsp:spPr>
        <a:xfrm rot="5400000">
          <a:off x="3793066" y="-541866"/>
          <a:ext cx="3793067" cy="4876799"/>
        </a:xfrm>
        <a:prstGeom prst="round2SameRect">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100000"/>
            </a:lnSpc>
            <a:spcBef>
              <a:spcPct val="0"/>
            </a:spcBef>
            <a:spcAft>
              <a:spcPct val="15000"/>
            </a:spcAft>
            <a:buChar char="••"/>
          </a:pPr>
          <a:r>
            <a:rPr lang="en-US" altLang="zh-CN" sz="1500" kern="1200" dirty="0" smtClean="0"/>
            <a:t>        </a:t>
          </a:r>
          <a:r>
            <a:rPr lang="zh-CN" sz="1500" kern="1200" dirty="0" smtClean="0"/>
            <a:t>针对</a:t>
          </a:r>
          <a:r>
            <a:rPr lang="en-US" sz="1500" kern="1200" dirty="0" smtClean="0"/>
            <a:t>2019</a:t>
          </a:r>
          <a:r>
            <a:rPr lang="zh-CN" sz="1500" kern="1200" dirty="0" smtClean="0"/>
            <a:t>年政务公开工作中存在的“需加强主动公开力度、进一步完善内容信息”的问题，</a:t>
          </a:r>
          <a:r>
            <a:rPr lang="en-US" sz="1500" kern="1200" dirty="0" smtClean="0"/>
            <a:t>2020</a:t>
          </a:r>
          <a:r>
            <a:rPr lang="zh-CN" sz="1500" kern="1200" dirty="0" smtClean="0"/>
            <a:t>年，汶上县教育和体育局积极整改，一是加大了信息公开工作力度，将信息公开的范围扩展到城区义务教育阶段学校；二是加强学习，积极组织各科室站负责同志学习《</a:t>
          </a:r>
          <a:r>
            <a:rPr lang="en-US" sz="1500" kern="1200" dirty="0" smtClean="0"/>
            <a:t>2020</a:t>
          </a:r>
          <a:r>
            <a:rPr lang="zh-CN" sz="1500" kern="1200" dirty="0" smtClean="0"/>
            <a:t>年山东省政务公开工作要点》、《汶上县人民政府办公室关于印发汶上县全面推进基层政务公开标准化规范化工作实施方案的通知》等文件精神，提升我局政务公开人员工作能力和水平。</a:t>
          </a:r>
        </a:p>
      </dsp:txBody>
      <dsp:txXfrm rot="5400000">
        <a:off x="3793066" y="-541866"/>
        <a:ext cx="3793067" cy="48767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1175"/>
          </a:xfrm>
          <a:prstGeom prst="rect">
            <a:avLst/>
          </a:prstGeom>
        </p:spPr>
        <p:txBody>
          <a:bodyPr vert="horz" lIns="91440" tIns="45720" rIns="91440" bIns="45720" rtlCol="0"/>
          <a:lstStyle>
            <a:lvl1pPr algn="r">
              <a:defRPr sz="1200"/>
            </a:lvl1pPr>
          </a:lstStyle>
          <a:p>
            <a:fld id="{C16B6FF6-0075-41D3-96BD-C2CE89DD0CDF}" type="datetimeFigureOut">
              <a:rPr lang="zh-CN" altLang="en-US" smtClean="0"/>
              <a:pPr/>
              <a:t>2021/5/27</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860925"/>
            <a:ext cx="5683250" cy="4605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1175"/>
          </a:xfrm>
          <a:prstGeom prst="rect">
            <a:avLst/>
          </a:prstGeom>
        </p:spPr>
        <p:txBody>
          <a:bodyPr vert="horz" lIns="91440" tIns="45720" rIns="91440" bIns="45720" rtlCol="0" anchor="b"/>
          <a:lstStyle>
            <a:lvl1pPr algn="r">
              <a:defRPr sz="1200"/>
            </a:lvl1pPr>
          </a:lstStyle>
          <a:p>
            <a:fld id="{FCCBF231-C795-45F4-95F9-FCB1B62C18A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2021/5/27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2021/5/27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2021/5/27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2021/5/27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2021/5/27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pPr/>
              <a:t>2021/5/27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pPr/>
              <a:t>‹#›</a:t>
            </a:fld>
            <a:endParaRPr lang="zh-CN" altLang="en-US"/>
          </a:p>
        </p:txBody>
      </p:sp>
      <p:sp>
        <p:nvSpPr>
          <p:cNvPr id="11" name="矩形 10"/>
          <p:cNvSpPr/>
          <p:nvPr userDrawn="1"/>
        </p:nvSpPr>
        <p:spPr>
          <a:xfrm>
            <a:off x="8962042" y="5582039"/>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2021/5/27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pPr/>
              <a:t>2021/5/27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2021/5/27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2021/5/27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pPr/>
              <a:t>2021/5/27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l="-1000"/>
          </a:stretch>
        </a:blipFill>
        <a:effectLst/>
      </p:bgPr>
    </p:bg>
    <p:spTree>
      <p:nvGrpSpPr>
        <p:cNvPr id="1" name=""/>
        <p:cNvGrpSpPr/>
        <p:nvPr/>
      </p:nvGrpSpPr>
      <p:grpSpPr>
        <a:xfrm>
          <a:off x="0" y="0"/>
          <a:ext cx="0" cy="0"/>
          <a:chOff x="0" y="0"/>
          <a:chExt cx="0" cy="0"/>
        </a:xfrm>
      </p:grpSpPr>
      <p:sp>
        <p:nvSpPr>
          <p:cNvPr id="6" name="文本框 5"/>
          <p:cNvSpPr txBox="1"/>
          <p:nvPr/>
        </p:nvSpPr>
        <p:spPr>
          <a:xfrm>
            <a:off x="2913876" y="1399247"/>
            <a:ext cx="6955750" cy="2002856"/>
          </a:xfrm>
          <a:prstGeom prst="rect">
            <a:avLst/>
          </a:prstGeom>
          <a:noFill/>
        </p:spPr>
        <p:txBody>
          <a:bodyPr wrap="none" rtlCol="0">
            <a:spAutoFit/>
            <a:scene3d>
              <a:camera prst="orthographicFront"/>
              <a:lightRig rig="threePt" dir="t"/>
            </a:scene3d>
          </a:bodyPr>
          <a:lstStyle/>
          <a:p>
            <a:pPr algn="ctr">
              <a:lnSpc>
                <a:spcPct val="150000"/>
              </a:lnSpc>
            </a:pPr>
            <a:r>
              <a:rPr lang="en-US" altLang="zh-CN" sz="4400" b="1" dirty="0" smtClean="0">
                <a:gradFill>
                  <a:gsLst>
                    <a:gs pos="0">
                      <a:srgbClr val="E30000"/>
                    </a:gs>
                    <a:gs pos="100000">
                      <a:srgbClr val="760303"/>
                    </a:gs>
                  </a:gsLst>
                  <a:lin ang="5400000" scaled="0"/>
                </a:gradFill>
                <a:effectLst>
                  <a:outerShdw blurRad="38100" dist="38100" dir="2700000" algn="tl">
                    <a:srgbClr val="000000">
                      <a:alpha val="43137"/>
                    </a:srgbClr>
                  </a:outerShdw>
                </a:effectLst>
                <a:cs typeface="+mn-ea"/>
                <a:sym typeface="+mn-lt"/>
              </a:rPr>
              <a:t>2020</a:t>
            </a:r>
            <a:r>
              <a:rPr lang="zh-CN" altLang="en-US" sz="4400" b="1" dirty="0" smtClean="0">
                <a:gradFill>
                  <a:gsLst>
                    <a:gs pos="0">
                      <a:srgbClr val="E30000"/>
                    </a:gs>
                    <a:gs pos="100000">
                      <a:srgbClr val="760303"/>
                    </a:gs>
                  </a:gsLst>
                  <a:lin ang="5400000" scaled="0"/>
                </a:gradFill>
                <a:effectLst>
                  <a:outerShdw blurRad="38100" dist="38100" dir="2700000" algn="tl">
                    <a:srgbClr val="000000">
                      <a:alpha val="43137"/>
                    </a:srgbClr>
                  </a:outerShdw>
                </a:effectLst>
                <a:cs typeface="+mn-ea"/>
                <a:sym typeface="+mn-lt"/>
              </a:rPr>
              <a:t>年度</a:t>
            </a:r>
            <a:endParaRPr lang="en-US" altLang="zh-CN" sz="4400" b="1" dirty="0" smtClean="0">
              <a:gradFill>
                <a:gsLst>
                  <a:gs pos="0">
                    <a:srgbClr val="E30000"/>
                  </a:gs>
                  <a:gs pos="100000">
                    <a:srgbClr val="760303"/>
                  </a:gs>
                </a:gsLst>
                <a:lin ang="5400000" scaled="0"/>
              </a:gradFill>
              <a:effectLst>
                <a:outerShdw blurRad="38100" dist="38100" dir="2700000" algn="tl">
                  <a:srgbClr val="000000">
                    <a:alpha val="43137"/>
                  </a:srgbClr>
                </a:outerShdw>
              </a:effectLst>
              <a:cs typeface="+mn-ea"/>
              <a:sym typeface="+mn-lt"/>
            </a:endParaRPr>
          </a:p>
          <a:p>
            <a:pPr algn="dist">
              <a:lnSpc>
                <a:spcPct val="150000"/>
              </a:lnSpc>
            </a:pPr>
            <a:r>
              <a:rPr lang="zh-CN" altLang="en-US" sz="4400" b="1" dirty="0" smtClean="0">
                <a:gradFill>
                  <a:gsLst>
                    <a:gs pos="0">
                      <a:srgbClr val="E30000"/>
                    </a:gs>
                    <a:gs pos="100000">
                      <a:srgbClr val="760303"/>
                    </a:gs>
                  </a:gsLst>
                  <a:lin ang="5400000" scaled="0"/>
                </a:gradFill>
                <a:effectLst>
                  <a:outerShdw blurRad="38100" dist="38100" dir="2700000" algn="tl">
                    <a:srgbClr val="000000">
                      <a:alpha val="43137"/>
                    </a:srgbClr>
                  </a:outerShdw>
                </a:effectLst>
                <a:cs typeface="+mn-ea"/>
                <a:sym typeface="+mn-lt"/>
              </a:rPr>
              <a:t>政府</a:t>
            </a:r>
            <a:r>
              <a:rPr lang="zh-CN" altLang="en-US" sz="4400" b="1" dirty="0" smtClean="0">
                <a:gradFill>
                  <a:gsLst>
                    <a:gs pos="0">
                      <a:srgbClr val="E30000"/>
                    </a:gs>
                    <a:gs pos="100000">
                      <a:srgbClr val="760303"/>
                    </a:gs>
                  </a:gsLst>
                  <a:lin ang="5400000" scaled="0"/>
                </a:gradFill>
                <a:effectLst>
                  <a:outerShdw blurRad="38100" dist="38100" dir="2700000" algn="tl">
                    <a:srgbClr val="000000">
                      <a:alpha val="43137"/>
                    </a:srgbClr>
                  </a:outerShdw>
                </a:effectLst>
                <a:cs typeface="+mn-ea"/>
                <a:sym typeface="+mn-lt"/>
              </a:rPr>
              <a:t>信息公开工作年度报告</a:t>
            </a:r>
            <a:endParaRPr lang="zh-CN" altLang="zh-CN" sz="4400" b="1" dirty="0">
              <a:gradFill>
                <a:gsLst>
                  <a:gs pos="0">
                    <a:srgbClr val="E30000"/>
                  </a:gs>
                  <a:gs pos="100000">
                    <a:srgbClr val="760303"/>
                  </a:gs>
                </a:gsLst>
                <a:lin ang="5400000" scaled="0"/>
              </a:gradFill>
              <a:effectLst>
                <a:outerShdw blurRad="38100" dist="38100" dir="2700000" algn="tl">
                  <a:srgbClr val="000000">
                    <a:alpha val="43137"/>
                  </a:srgbClr>
                </a:outerShdw>
              </a:effectLst>
              <a:cs typeface="+mn-ea"/>
              <a:sym typeface="+mn-lt"/>
            </a:endParaRPr>
          </a:p>
        </p:txBody>
      </p:sp>
      <p:sp>
        <p:nvSpPr>
          <p:cNvPr id="3" name="TextBox 2"/>
          <p:cNvSpPr txBox="1"/>
          <p:nvPr/>
        </p:nvSpPr>
        <p:spPr>
          <a:xfrm>
            <a:off x="5460024" y="3798276"/>
            <a:ext cx="5205046" cy="707886"/>
          </a:xfrm>
          <a:prstGeom prst="rect">
            <a:avLst/>
          </a:prstGeom>
          <a:noFill/>
        </p:spPr>
        <p:txBody>
          <a:bodyPr wrap="square" rtlCol="0">
            <a:spAutoFit/>
          </a:bodyPr>
          <a:lstStyle/>
          <a:p>
            <a:r>
              <a:rPr lang="zh-CN" altLang="en-US" sz="4000" b="1" dirty="0" smtClean="0">
                <a:latin typeface="华文楷体" pitchFamily="2" charset="-122"/>
                <a:ea typeface="华文楷体" pitchFamily="2" charset="-122"/>
              </a:rPr>
              <a:t>汶上县教育和体育局</a:t>
            </a:r>
            <a:endParaRPr lang="zh-CN" altLang="en-US" sz="4000" b="1" dirty="0">
              <a:latin typeface="华文楷体" pitchFamily="2" charset="-122"/>
              <a:ea typeface="华文楷体" pitchFamily="2" charset="-122"/>
            </a:endParaRPr>
          </a:p>
        </p:txBody>
      </p:sp>
    </p:spTree>
  </p:cSld>
  <p:clrMapOvr>
    <a:masterClrMapping/>
  </p:clrMapOvr>
  <p:transition advTm="3744">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19"/>
          <p:cNvGrpSpPr/>
          <p:nvPr/>
        </p:nvGrpSpPr>
        <p:grpSpPr>
          <a:xfrm>
            <a:off x="475338" y="177800"/>
            <a:ext cx="4514215" cy="383540"/>
            <a:chOff x="708" y="280"/>
            <a:chExt cx="7109" cy="604"/>
          </a:xfrm>
        </p:grpSpPr>
        <p:sp>
          <p:nvSpPr>
            <p:cNvPr id="31" name="矩形 30"/>
            <p:cNvSpPr/>
            <p:nvPr/>
          </p:nvSpPr>
          <p:spPr>
            <a:xfrm>
              <a:off x="1304" y="302"/>
              <a:ext cx="6513" cy="582"/>
            </a:xfrm>
            <a:prstGeom prst="rect">
              <a:avLst/>
            </a:prstGeom>
          </p:spPr>
          <p:txBody>
            <a:bodyPr wrap="none">
              <a:spAutoFit/>
            </a:bodyPr>
            <a:lstStyle/>
            <a:p>
              <a:pPr algn="ctr"/>
              <a:r>
                <a:rPr lang="zh-CN" altLang="en-US" b="1" dirty="0" smtClean="0">
                  <a:gradFill>
                    <a:gsLst>
                      <a:gs pos="0">
                        <a:srgbClr val="E30000"/>
                      </a:gs>
                      <a:gs pos="100000">
                        <a:srgbClr val="760303"/>
                      </a:gs>
                    </a:gsLst>
                    <a:lin ang="5400000" scaled="0"/>
                  </a:gradFill>
                  <a:cs typeface="+mn-ea"/>
                  <a:sym typeface="+mn-lt"/>
                </a:rPr>
                <a:t>政府信息公开行政复议、行政诉讼情况</a:t>
              </a:r>
              <a:endParaRPr lang="zh-CN" altLang="en-US" b="1" dirty="0">
                <a:gradFill>
                  <a:gsLst>
                    <a:gs pos="0">
                      <a:srgbClr val="E30000"/>
                    </a:gs>
                    <a:gs pos="100000">
                      <a:srgbClr val="760303"/>
                    </a:gs>
                  </a:gsLst>
                  <a:lin ang="5400000" scaled="0"/>
                </a:gradFill>
                <a:cs typeface="+mn-ea"/>
                <a:sym typeface="+mn-lt"/>
              </a:endParaRPr>
            </a:p>
          </p:txBody>
        </p:sp>
        <p:sp>
          <p:nvSpPr>
            <p:cNvPr id="32" name="Freeform 125"/>
            <p:cNvSpPr/>
            <p:nvPr/>
          </p:nvSpPr>
          <p:spPr bwMode="auto">
            <a:xfrm>
              <a:off x="708" y="280"/>
              <a:ext cx="587" cy="566"/>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endParaRPr lang="zh-CN" altLang="en-US" sz="1015">
                <a:gradFill>
                  <a:gsLst>
                    <a:gs pos="0">
                      <a:srgbClr val="E30000"/>
                    </a:gs>
                    <a:gs pos="100000">
                      <a:srgbClr val="760303"/>
                    </a:gs>
                  </a:gsLst>
                  <a:lin ang="5400000" scaled="0"/>
                </a:gradFill>
                <a:cs typeface="+mn-ea"/>
                <a:sym typeface="+mn-lt"/>
              </a:endParaRPr>
            </a:p>
          </p:txBody>
        </p:sp>
      </p:grpSp>
      <p:graphicFrame>
        <p:nvGraphicFramePr>
          <p:cNvPr id="2" name="表格 1"/>
          <p:cNvGraphicFramePr/>
          <p:nvPr>
            <p:custDataLst>
              <p:tags r:id="rId1"/>
            </p:custDataLst>
          </p:nvPr>
        </p:nvGraphicFramePr>
        <p:xfrm>
          <a:off x="2352675" y="1829435"/>
          <a:ext cx="7159625" cy="2033270"/>
        </p:xfrm>
        <a:graphic>
          <a:graphicData uri="http://schemas.openxmlformats.org/drawingml/2006/table">
            <a:tbl>
              <a:tblPr firstRow="1" bandRow="1">
                <a:tableStyleId>{5940675A-B579-460E-94D1-54222C63F5DA}</a:tableStyleId>
              </a:tblPr>
              <a:tblGrid>
                <a:gridCol w="473075"/>
                <a:gridCol w="473710"/>
                <a:gridCol w="473075"/>
                <a:gridCol w="473710"/>
                <a:gridCol w="532130"/>
                <a:gridCol w="438150"/>
                <a:gridCol w="473075"/>
                <a:gridCol w="473710"/>
                <a:gridCol w="473075"/>
                <a:gridCol w="485140"/>
                <a:gridCol w="473710"/>
                <a:gridCol w="473075"/>
                <a:gridCol w="473710"/>
                <a:gridCol w="473075"/>
                <a:gridCol w="497205"/>
              </a:tblGrid>
              <a:tr h="290195">
                <a:tc gridSpan="5">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行政复议</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10">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行政诉讼</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90830">
                <a:tc rowSpan="2">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结果维持</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结果纠正</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其他结果</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尚未审结</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总计</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未经复议直接起诉</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5">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复议后起诉</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162050">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结果维持</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结果纠正</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其他结果</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尚未审结</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总计</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结果维持</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结果纠正</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其他结果</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尚未审结</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总计</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0195">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0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0</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0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0</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0</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0</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0</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0</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0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0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0</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0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0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0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宋体" panose="02010600030101010101" pitchFamily="2" charset="-122"/>
                          <a:ea typeface="宋体" panose="02010600030101010101" pitchFamily="2" charset="-122"/>
                          <a:cs typeface="宋体" panose="02010600030101010101" pitchFamily="2" charset="-122"/>
                        </a:rPr>
                        <a:t>0</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advTm="7300">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ppt_y</p:attrName>
                                        </p:attrNameLst>
                                      </p:cBhvr>
                                      <p:tavLst>
                                        <p:tav tm="0">
                                          <p:val>
                                            <p:strVal val="#ppt_y+#ppt_h*1.125000"/>
                                          </p:val>
                                        </p:tav>
                                        <p:tav tm="100000">
                                          <p:val>
                                            <p:strVal val="#ppt_y"/>
                                          </p:val>
                                        </p:tav>
                                      </p:tavLst>
                                    </p:anim>
                                    <p:animEffect transition="in" filter="wipe(up)">
                                      <p:cBhvr>
                                        <p:cTn id="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5a629f69f4afdf344dbeaecc10cead73"/>
          <p:cNvPicPr>
            <a:picLocks noChangeAspect="1"/>
          </p:cNvPicPr>
          <p:nvPr/>
        </p:nvPicPr>
        <p:blipFill>
          <a:blip r:embed="rId2" cstate="screen"/>
          <a:stretch>
            <a:fillRect/>
          </a:stretch>
        </p:blipFill>
        <p:spPr>
          <a:xfrm flipH="1">
            <a:off x="2037715" y="4998720"/>
            <a:ext cx="10589895" cy="2117090"/>
          </a:xfrm>
          <a:prstGeom prst="rect">
            <a:avLst/>
          </a:prstGeom>
        </p:spPr>
      </p:pic>
      <p:pic>
        <p:nvPicPr>
          <p:cNvPr id="7" name="图片 6" descr="5a629f69f4afdf344dbeaecc10cead73"/>
          <p:cNvPicPr>
            <a:picLocks noChangeAspect="1"/>
          </p:cNvPicPr>
          <p:nvPr/>
        </p:nvPicPr>
        <p:blipFill>
          <a:blip r:embed="rId3" cstate="screen"/>
          <a:stretch>
            <a:fillRect/>
          </a:stretch>
        </p:blipFill>
        <p:spPr>
          <a:xfrm>
            <a:off x="-551815" y="4998720"/>
            <a:ext cx="13047980" cy="2117090"/>
          </a:xfrm>
          <a:prstGeom prst="rect">
            <a:avLst/>
          </a:prstGeom>
        </p:spPr>
      </p:pic>
      <p:grpSp>
        <p:nvGrpSpPr>
          <p:cNvPr id="3" name="组合 2"/>
          <p:cNvGrpSpPr/>
          <p:nvPr/>
        </p:nvGrpSpPr>
        <p:grpSpPr>
          <a:xfrm>
            <a:off x="1872110" y="0"/>
            <a:ext cx="8434419" cy="3563377"/>
            <a:chOff x="1872110" y="0"/>
            <a:chExt cx="8434419" cy="3563377"/>
          </a:xfrm>
        </p:grpSpPr>
        <p:cxnSp>
          <p:nvCxnSpPr>
            <p:cNvPr id="18" name="直接连接符 17"/>
            <p:cNvCxnSpPr/>
            <p:nvPr/>
          </p:nvCxnSpPr>
          <p:spPr>
            <a:xfrm flipH="1" flipV="1">
              <a:off x="1872110" y="0"/>
              <a:ext cx="4222097" cy="3563377"/>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094207" y="0"/>
              <a:ext cx="4212322" cy="3563377"/>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grpSp>
      <p:sp>
        <p:nvSpPr>
          <p:cNvPr id="25" name="等腰三角形 5"/>
          <p:cNvSpPr/>
          <p:nvPr/>
        </p:nvSpPr>
        <p:spPr>
          <a:xfrm rot="10800000">
            <a:off x="10100828" y="3968033"/>
            <a:ext cx="1959263" cy="4719783"/>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Lst>
            <a:ahLst/>
            <a:cxnLst>
              <a:cxn ang="0">
                <a:pos x="connsiteX0-1" y="connsiteY0-2"/>
              </a:cxn>
              <a:cxn ang="0">
                <a:pos x="connsiteX1-3" y="connsiteY1-4"/>
              </a:cxn>
              <a:cxn ang="0">
                <a:pos x="connsiteX2-5" y="connsiteY2-6"/>
              </a:cxn>
              <a:cxn ang="0">
                <a:pos x="connsiteX3-7" y="connsiteY3-8"/>
              </a:cxn>
            </a:cxnLst>
            <a:rect l="l" t="t" r="r" b="b"/>
            <a:pathLst>
              <a:path w="1959263" h="4719783">
                <a:moveTo>
                  <a:pt x="0" y="4719783"/>
                </a:moveTo>
                <a:lnTo>
                  <a:pt x="1959263" y="3713019"/>
                </a:lnTo>
                <a:lnTo>
                  <a:pt x="1127991" y="0"/>
                </a:lnTo>
                <a:lnTo>
                  <a:pt x="0" y="4719783"/>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26" name="等腰三角形 5"/>
          <p:cNvSpPr/>
          <p:nvPr/>
        </p:nvSpPr>
        <p:spPr>
          <a:xfrm rot="10800000">
            <a:off x="227422" y="1131022"/>
            <a:ext cx="3356758" cy="4095668"/>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 name="connsiteX0-57" fmla="*/ 0 w 885205"/>
              <a:gd name="connsiteY0-58" fmla="*/ 6359897 h 6359897"/>
              <a:gd name="connsiteX1-59" fmla="*/ 885205 w 885205"/>
              <a:gd name="connsiteY1-60" fmla="*/ 3713019 h 6359897"/>
              <a:gd name="connsiteX2-61" fmla="*/ 53933 w 885205"/>
              <a:gd name="connsiteY2-62" fmla="*/ 0 h 6359897"/>
              <a:gd name="connsiteX3-63" fmla="*/ 0 w 885205"/>
              <a:gd name="connsiteY3-64" fmla="*/ 6359897 h 6359897"/>
              <a:gd name="connsiteX0-65" fmla="*/ 2776353 w 3661558"/>
              <a:gd name="connsiteY0-66" fmla="*/ 4095668 h 4095668"/>
              <a:gd name="connsiteX1-67" fmla="*/ 3661558 w 3661558"/>
              <a:gd name="connsiteY1-68" fmla="*/ 1448790 h 4095668"/>
              <a:gd name="connsiteX2-69" fmla="*/ 0 w 3661558"/>
              <a:gd name="connsiteY2-70" fmla="*/ 0 h 4095668"/>
              <a:gd name="connsiteX3-71" fmla="*/ 2776353 w 3661558"/>
              <a:gd name="connsiteY3-72" fmla="*/ 4095668 h 4095668"/>
              <a:gd name="connsiteX0-73" fmla="*/ 2776353 w 2993901"/>
              <a:gd name="connsiteY0-74" fmla="*/ 4095668 h 4095668"/>
              <a:gd name="connsiteX1-75" fmla="*/ 2993901 w 2993901"/>
              <a:gd name="connsiteY1-76" fmla="*/ 2305133 h 4095668"/>
              <a:gd name="connsiteX2-77" fmla="*/ 0 w 2993901"/>
              <a:gd name="connsiteY2-78" fmla="*/ 0 h 4095668"/>
              <a:gd name="connsiteX3-79" fmla="*/ 2776353 w 2993901"/>
              <a:gd name="connsiteY3-80" fmla="*/ 4095668 h 4095668"/>
              <a:gd name="connsiteX0-81" fmla="*/ 2776353 w 3356758"/>
              <a:gd name="connsiteY0-82" fmla="*/ 4095668 h 4095668"/>
              <a:gd name="connsiteX1-83" fmla="*/ 3356758 w 3356758"/>
              <a:gd name="connsiteY1-84" fmla="*/ 1971304 h 4095668"/>
              <a:gd name="connsiteX2-85" fmla="*/ 0 w 3356758"/>
              <a:gd name="connsiteY2-86" fmla="*/ 0 h 4095668"/>
              <a:gd name="connsiteX3-87" fmla="*/ 2776353 w 3356758"/>
              <a:gd name="connsiteY3-88" fmla="*/ 4095668 h 4095668"/>
            </a:gdLst>
            <a:ahLst/>
            <a:cxnLst>
              <a:cxn ang="0">
                <a:pos x="connsiteX0-1" y="connsiteY0-2"/>
              </a:cxn>
              <a:cxn ang="0">
                <a:pos x="connsiteX1-3" y="connsiteY1-4"/>
              </a:cxn>
              <a:cxn ang="0">
                <a:pos x="connsiteX2-5" y="connsiteY2-6"/>
              </a:cxn>
              <a:cxn ang="0">
                <a:pos x="connsiteX3-7" y="connsiteY3-8"/>
              </a:cxn>
            </a:cxnLst>
            <a:rect l="l" t="t" r="r" b="b"/>
            <a:pathLst>
              <a:path w="3356758" h="4095668">
                <a:moveTo>
                  <a:pt x="2776353" y="4095668"/>
                </a:moveTo>
                <a:lnTo>
                  <a:pt x="3356758" y="1971304"/>
                </a:lnTo>
                <a:lnTo>
                  <a:pt x="0" y="0"/>
                </a:lnTo>
                <a:lnTo>
                  <a:pt x="2776353" y="4095668"/>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graphicFrame>
        <p:nvGraphicFramePr>
          <p:cNvPr id="16" name="图示 15"/>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2" name="Freeform 125"/>
          <p:cNvSpPr/>
          <p:nvPr/>
        </p:nvSpPr>
        <p:spPr bwMode="auto">
          <a:xfrm>
            <a:off x="449580" y="177800"/>
            <a:ext cx="372745" cy="359410"/>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endParaRPr lang="zh-CN" altLang="en-US" sz="1015">
              <a:gradFill>
                <a:gsLst>
                  <a:gs pos="0">
                    <a:srgbClr val="E30000"/>
                  </a:gs>
                  <a:gs pos="100000">
                    <a:srgbClr val="760303"/>
                  </a:gs>
                </a:gsLst>
                <a:lin ang="5400000" scaled="0"/>
              </a:gradFill>
              <a:cs typeface="+mn-ea"/>
              <a:sym typeface="+mn-lt"/>
            </a:endParaRPr>
          </a:p>
        </p:txBody>
      </p:sp>
    </p:spTree>
  </p:cSld>
  <p:clrMapOvr>
    <a:masterClrMapping/>
  </p:clrMapOvr>
  <p:transition advTm="6599">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0" presetClass="entr" presetSubtype="0" decel="10000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1000" fill="hold"/>
                                        <p:tgtEl>
                                          <p:spTgt spid="26"/>
                                        </p:tgtEl>
                                        <p:attrNameLst>
                                          <p:attrName>ppt_w</p:attrName>
                                        </p:attrNameLst>
                                      </p:cBhvr>
                                      <p:tavLst>
                                        <p:tav tm="0">
                                          <p:val>
                                            <p:strVal val="#ppt_w+.3"/>
                                          </p:val>
                                        </p:tav>
                                        <p:tav tm="100000">
                                          <p:val>
                                            <p:strVal val="#ppt_w"/>
                                          </p:val>
                                        </p:tav>
                                      </p:tavLst>
                                    </p:anim>
                                    <p:anim calcmode="lin" valueType="num">
                                      <p:cBhvr>
                                        <p:cTn id="24" dur="1000" fill="hold"/>
                                        <p:tgtEl>
                                          <p:spTgt spid="26"/>
                                        </p:tgtEl>
                                        <p:attrNameLst>
                                          <p:attrName>ppt_h</p:attrName>
                                        </p:attrNameLst>
                                      </p:cBhvr>
                                      <p:tavLst>
                                        <p:tav tm="0">
                                          <p:val>
                                            <p:strVal val="#ppt_h"/>
                                          </p:val>
                                        </p:tav>
                                        <p:tav tm="100000">
                                          <p:val>
                                            <p:strVal val="#ppt_h"/>
                                          </p:val>
                                        </p:tav>
                                      </p:tavLst>
                                    </p:anim>
                                    <p:animEffect transition="in" filter="fade">
                                      <p:cBhvr>
                                        <p:cTn id="25" dur="1000"/>
                                        <p:tgtEl>
                                          <p:spTgt spid="26"/>
                                        </p:tgtEl>
                                      </p:cBhvr>
                                    </p:animEffect>
                                  </p:childTnLst>
                                </p:cTn>
                              </p:par>
                              <p:par>
                                <p:cTn id="26" presetID="50" presetClass="entr" presetSubtype="0" decel="10000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00" fill="hold"/>
                                        <p:tgtEl>
                                          <p:spTgt spid="25"/>
                                        </p:tgtEl>
                                        <p:attrNameLst>
                                          <p:attrName>ppt_w</p:attrName>
                                        </p:attrNameLst>
                                      </p:cBhvr>
                                      <p:tavLst>
                                        <p:tav tm="0">
                                          <p:val>
                                            <p:strVal val="#ppt_w+.3"/>
                                          </p:val>
                                        </p:tav>
                                        <p:tav tm="100000">
                                          <p:val>
                                            <p:strVal val="#ppt_w"/>
                                          </p:val>
                                        </p:tav>
                                      </p:tavLst>
                                    </p:anim>
                                    <p:anim calcmode="lin" valueType="num">
                                      <p:cBhvr>
                                        <p:cTn id="29" dur="1000" fill="hold"/>
                                        <p:tgtEl>
                                          <p:spTgt spid="25"/>
                                        </p:tgtEl>
                                        <p:attrNameLst>
                                          <p:attrName>ppt_h</p:attrName>
                                        </p:attrNameLst>
                                      </p:cBhvr>
                                      <p:tavLst>
                                        <p:tav tm="0">
                                          <p:val>
                                            <p:strVal val="#ppt_h"/>
                                          </p:val>
                                        </p:tav>
                                        <p:tav tm="100000">
                                          <p:val>
                                            <p:strVal val="#ppt_h"/>
                                          </p:val>
                                        </p:tav>
                                      </p:tavLst>
                                    </p:anim>
                                    <p:animEffect transition="in" filter="fade">
                                      <p:cBhvr>
                                        <p:cTn id="3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Freeform 125"/>
          <p:cNvSpPr/>
          <p:nvPr/>
        </p:nvSpPr>
        <p:spPr bwMode="auto">
          <a:xfrm>
            <a:off x="449580" y="177800"/>
            <a:ext cx="372745" cy="359410"/>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endParaRPr lang="zh-CN" altLang="en-US" sz="1015">
              <a:gradFill>
                <a:gsLst>
                  <a:gs pos="0">
                    <a:srgbClr val="E30000"/>
                  </a:gs>
                  <a:gs pos="100000">
                    <a:srgbClr val="760303"/>
                  </a:gs>
                </a:gsLst>
                <a:lin ang="5400000" scaled="0"/>
              </a:gradFill>
              <a:cs typeface="+mn-ea"/>
              <a:sym typeface="+mn-lt"/>
            </a:endParaRPr>
          </a:p>
        </p:txBody>
      </p:sp>
      <p:sp>
        <p:nvSpPr>
          <p:cNvPr id="3" name="矩形 2"/>
          <p:cNvSpPr/>
          <p:nvPr/>
        </p:nvSpPr>
        <p:spPr>
          <a:xfrm>
            <a:off x="3369911" y="2193333"/>
            <a:ext cx="2081464" cy="3926162"/>
          </a:xfrm>
          <a:custGeom>
            <a:avLst/>
            <a:gdLst>
              <a:gd name="connsiteX0" fmla="*/ 0 w 2081464"/>
              <a:gd name="connsiteY0" fmla="*/ 0 h 3336614"/>
              <a:gd name="connsiteX1" fmla="*/ 2081464 w 2081464"/>
              <a:gd name="connsiteY1" fmla="*/ 0 h 3336614"/>
              <a:gd name="connsiteX2" fmla="*/ 2081464 w 2081464"/>
              <a:gd name="connsiteY2" fmla="*/ 3336614 h 3336614"/>
              <a:gd name="connsiteX3" fmla="*/ 0 w 2081464"/>
              <a:gd name="connsiteY3" fmla="*/ 3336614 h 3336614"/>
              <a:gd name="connsiteX4" fmla="*/ 0 w 2081464"/>
              <a:gd name="connsiteY4" fmla="*/ 0 h 3336614"/>
              <a:gd name="connsiteX0-1" fmla="*/ 0 w 2081464"/>
              <a:gd name="connsiteY0-2" fmla="*/ 0 h 3926162"/>
              <a:gd name="connsiteX1-3" fmla="*/ 2081464 w 2081464"/>
              <a:gd name="connsiteY1-4" fmla="*/ 589548 h 3926162"/>
              <a:gd name="connsiteX2-5" fmla="*/ 2081464 w 2081464"/>
              <a:gd name="connsiteY2-6" fmla="*/ 3926162 h 3926162"/>
              <a:gd name="connsiteX3-7" fmla="*/ 0 w 2081464"/>
              <a:gd name="connsiteY3-8" fmla="*/ 3926162 h 3926162"/>
              <a:gd name="connsiteX4-9" fmla="*/ 0 w 2081464"/>
              <a:gd name="connsiteY4-10" fmla="*/ 0 h 39261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1464" h="3926162">
                <a:moveTo>
                  <a:pt x="0" y="0"/>
                </a:moveTo>
                <a:lnTo>
                  <a:pt x="2081464" y="589548"/>
                </a:lnTo>
                <a:lnTo>
                  <a:pt x="2081464" y="3926162"/>
                </a:lnTo>
                <a:lnTo>
                  <a:pt x="0" y="3926162"/>
                </a:lnTo>
                <a:lnTo>
                  <a:pt x="0" y="0"/>
                </a:lnTo>
                <a:close/>
              </a:path>
            </a:pathLst>
          </a:custGeom>
          <a:solidFill>
            <a:srgbClr val="C0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568960" y="2193290"/>
            <a:ext cx="10481310" cy="2800767"/>
          </a:xfrm>
          <a:prstGeom prst="rect">
            <a:avLst/>
          </a:prstGeom>
        </p:spPr>
        <p:txBody>
          <a:bodyPr wrap="square">
            <a:spAutoFit/>
          </a:bodyPr>
          <a:lstStyle/>
          <a:p>
            <a:pPr latinLnBrk="1"/>
            <a:r>
              <a:rPr lang="en-US" altLang="zh-CN" sz="2000" dirty="0" smtClean="0"/>
              <a:t>        2020</a:t>
            </a:r>
            <a:r>
              <a:rPr lang="zh-CN" altLang="zh-CN" sz="2000" dirty="0" smtClean="0"/>
              <a:t>年，我局政府信息公开工作取得了一定的成绩，但也仍然存在一定不足。网站信息审核、保密等管理制度有待进一步完善，政府信息公开及时性有待进一步提升。下一步我们将认真做好以下两个方面的工作。一是进一步健全管理制度。严格按照《中华人民共和国政府信息公开条例》等相关要求，加强教育网站信息审核、保密等管理制度建设，不定期检查相关制度执行情况，逐步提升政务信息公开规范化水平。二是进一步加强业务培训。邀请网站管理专业技术人员、政府信息公开专家开展业务培训，进一步深化对政务公开的认识，增强业务人员政府信息公开安全意识，提高业务技能，不断提升政府信息公开管理水平。</a:t>
            </a:r>
          </a:p>
          <a:p>
            <a:pPr>
              <a:lnSpc>
                <a:spcPct val="150000"/>
              </a:lnSpc>
            </a:pPr>
            <a:endParaRPr altLang="zh-CN" sz="2400" dirty="0" smtClean="0">
              <a:ln/>
              <a:solidFill>
                <a:schemeClr val="tx1"/>
              </a:solidFill>
              <a:effectLst>
                <a:outerShdw blurRad="38100" dist="19050" dir="2700000" algn="tl" rotWithShape="0">
                  <a:schemeClr val="dk1">
                    <a:alpha val="40000"/>
                  </a:schemeClr>
                </a:outerShdw>
              </a:effectLst>
            </a:endParaRPr>
          </a:p>
        </p:txBody>
      </p:sp>
      <p:sp>
        <p:nvSpPr>
          <p:cNvPr id="13" name="等腰三角形 5"/>
          <p:cNvSpPr/>
          <p:nvPr/>
        </p:nvSpPr>
        <p:spPr>
          <a:xfrm rot="19356855">
            <a:off x="5140026" y="2772616"/>
            <a:ext cx="781196" cy="441688"/>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3746498"/>
              <a:gd name="connsiteY0-26" fmla="*/ 1879600 h 3424350"/>
              <a:gd name="connsiteX1-27" fmla="*/ 3746500 w 3746498"/>
              <a:gd name="connsiteY1-28" fmla="*/ 0 h 3424350"/>
              <a:gd name="connsiteX2-29" fmla="*/ 3732084 w 3746498"/>
              <a:gd name="connsiteY2-30" fmla="*/ 3424348 h 3424350"/>
              <a:gd name="connsiteX3-31" fmla="*/ 0 w 3746498"/>
              <a:gd name="connsiteY3-32" fmla="*/ 1879600 h 3424350"/>
              <a:gd name="connsiteX0-33" fmla="*/ 0 w 3746498"/>
              <a:gd name="connsiteY0-34" fmla="*/ 1879600 h 3424350"/>
              <a:gd name="connsiteX1-35" fmla="*/ 3746500 w 3746498"/>
              <a:gd name="connsiteY1-36" fmla="*/ 0 h 3424350"/>
              <a:gd name="connsiteX2-37" fmla="*/ 3732084 w 3746498"/>
              <a:gd name="connsiteY2-38" fmla="*/ 3424348 h 3424350"/>
              <a:gd name="connsiteX3-39" fmla="*/ 0 w 3746498"/>
              <a:gd name="connsiteY3-40" fmla="*/ 1879600 h 3424350"/>
              <a:gd name="connsiteX0-41" fmla="*/ 0 w 4270503"/>
              <a:gd name="connsiteY0-42" fmla="*/ 1879600 h 2511072"/>
              <a:gd name="connsiteX1-43" fmla="*/ 3746500 w 4270503"/>
              <a:gd name="connsiteY1-44" fmla="*/ 0 h 2511072"/>
              <a:gd name="connsiteX2-45" fmla="*/ 4270432 w 4270503"/>
              <a:gd name="connsiteY2-46" fmla="*/ 2511075 h 2511072"/>
              <a:gd name="connsiteX3-47" fmla="*/ 0 w 4270503"/>
              <a:gd name="connsiteY3-48" fmla="*/ 1879600 h 2511072"/>
              <a:gd name="connsiteX0-49" fmla="*/ 1 w 2283684"/>
              <a:gd name="connsiteY0-50" fmla="*/ 2919045 h 2919038"/>
              <a:gd name="connsiteX1-51" fmla="*/ 1759681 w 2283684"/>
              <a:gd name="connsiteY1-52" fmla="*/ 0 h 2919038"/>
              <a:gd name="connsiteX2-53" fmla="*/ 2283613 w 2283684"/>
              <a:gd name="connsiteY2-54" fmla="*/ 2511075 h 2919038"/>
              <a:gd name="connsiteX3-55" fmla="*/ 1 w 2283684"/>
              <a:gd name="connsiteY3-56" fmla="*/ 2919045 h 2919038"/>
              <a:gd name="connsiteX0-57" fmla="*/ 0 w 2296147"/>
              <a:gd name="connsiteY0-58" fmla="*/ 2137357 h 2511072"/>
              <a:gd name="connsiteX1-59" fmla="*/ 1772144 w 2296147"/>
              <a:gd name="connsiteY1-60" fmla="*/ 0 h 2511072"/>
              <a:gd name="connsiteX2-61" fmla="*/ 2296076 w 2296147"/>
              <a:gd name="connsiteY2-62" fmla="*/ 2511075 h 2511072"/>
              <a:gd name="connsiteX3-63" fmla="*/ 0 w 2296147"/>
              <a:gd name="connsiteY3-64" fmla="*/ 2137357 h 2511072"/>
              <a:gd name="connsiteX0-65" fmla="*/ 0 w 2460786"/>
              <a:gd name="connsiteY0-66" fmla="*/ 2137357 h 2512682"/>
              <a:gd name="connsiteX1-67" fmla="*/ 1772144 w 2460786"/>
              <a:gd name="connsiteY1-68" fmla="*/ 0 h 2512682"/>
              <a:gd name="connsiteX2-69" fmla="*/ 2296076 w 2460786"/>
              <a:gd name="connsiteY2-70" fmla="*/ 2511075 h 2512682"/>
              <a:gd name="connsiteX3-71" fmla="*/ 0 w 2460786"/>
              <a:gd name="connsiteY3-72" fmla="*/ 2137357 h 2512682"/>
              <a:gd name="connsiteX0-73" fmla="*/ 0 w 2296078"/>
              <a:gd name="connsiteY0-74" fmla="*/ 2137357 h 2511072"/>
              <a:gd name="connsiteX1-75" fmla="*/ 1772144 w 2296078"/>
              <a:gd name="connsiteY1-76" fmla="*/ 0 h 2511072"/>
              <a:gd name="connsiteX2-77" fmla="*/ 2296076 w 2296078"/>
              <a:gd name="connsiteY2-78" fmla="*/ 2511075 h 2511072"/>
              <a:gd name="connsiteX3-79" fmla="*/ 0 w 2296078"/>
              <a:gd name="connsiteY3-80" fmla="*/ 2137357 h 2511072"/>
              <a:gd name="connsiteX0-81" fmla="*/ 0 w 2296078"/>
              <a:gd name="connsiteY0-82" fmla="*/ 2137357 h 2511072"/>
              <a:gd name="connsiteX1-83" fmla="*/ 1772144 w 2296078"/>
              <a:gd name="connsiteY1-84" fmla="*/ 0 h 2511072"/>
              <a:gd name="connsiteX2-85" fmla="*/ 2296076 w 2296078"/>
              <a:gd name="connsiteY2-86" fmla="*/ 2511075 h 2511072"/>
              <a:gd name="connsiteX3-87" fmla="*/ 0 w 2296078"/>
              <a:gd name="connsiteY3-88" fmla="*/ 2137357 h 2511072"/>
              <a:gd name="connsiteX0-89" fmla="*/ 0 w 2398508"/>
              <a:gd name="connsiteY0-90" fmla="*/ 2137357 h 2137356"/>
              <a:gd name="connsiteX1-91" fmla="*/ 1772144 w 2398508"/>
              <a:gd name="connsiteY1-92" fmla="*/ 0 h 2137356"/>
              <a:gd name="connsiteX2-93" fmla="*/ 2398507 w 2398508"/>
              <a:gd name="connsiteY2-94" fmla="*/ 1037291 h 2137356"/>
              <a:gd name="connsiteX3-95" fmla="*/ 0 w 2398508"/>
              <a:gd name="connsiteY3-96" fmla="*/ 2137357 h 2137356"/>
              <a:gd name="connsiteX0-97" fmla="*/ 0 w 770411"/>
              <a:gd name="connsiteY0-98" fmla="*/ 3328587 h 3328589"/>
              <a:gd name="connsiteX1-99" fmla="*/ 144047 w 770411"/>
              <a:gd name="connsiteY1-100" fmla="*/ 0 h 3328589"/>
              <a:gd name="connsiteX2-101" fmla="*/ 770410 w 770411"/>
              <a:gd name="connsiteY2-102" fmla="*/ 1037291 h 3328589"/>
              <a:gd name="connsiteX3-103" fmla="*/ 0 w 770411"/>
              <a:gd name="connsiteY3-104" fmla="*/ 3328587 h 3328589"/>
              <a:gd name="connsiteX0-105" fmla="*/ 1 w 1847386"/>
              <a:gd name="connsiteY0-106" fmla="*/ 1808113 h 1808114"/>
              <a:gd name="connsiteX1-107" fmla="*/ 1221022 w 1847386"/>
              <a:gd name="connsiteY1-108" fmla="*/ 0 h 1808114"/>
              <a:gd name="connsiteX2-109" fmla="*/ 1847385 w 1847386"/>
              <a:gd name="connsiteY2-110" fmla="*/ 1037291 h 1808114"/>
              <a:gd name="connsiteX3-111" fmla="*/ 1 w 1847386"/>
              <a:gd name="connsiteY3-112" fmla="*/ 1808113 h 1808114"/>
              <a:gd name="connsiteX0-113" fmla="*/ 0 w 1837261"/>
              <a:gd name="connsiteY0-114" fmla="*/ 2016730 h 2016731"/>
              <a:gd name="connsiteX1-115" fmla="*/ 1210897 w 1837261"/>
              <a:gd name="connsiteY1-116" fmla="*/ 0 h 2016731"/>
              <a:gd name="connsiteX2-117" fmla="*/ 1837260 w 1837261"/>
              <a:gd name="connsiteY2-118" fmla="*/ 1037291 h 2016731"/>
              <a:gd name="connsiteX3-119" fmla="*/ 0 w 1837261"/>
              <a:gd name="connsiteY3-120" fmla="*/ 2016730 h 2016731"/>
              <a:gd name="connsiteX0-121" fmla="*/ 0 w 1930651"/>
              <a:gd name="connsiteY0-122" fmla="*/ 2016730 h 2016731"/>
              <a:gd name="connsiteX1-123" fmla="*/ 1210897 w 1930651"/>
              <a:gd name="connsiteY1-124" fmla="*/ 0 h 2016731"/>
              <a:gd name="connsiteX2-125" fmla="*/ 1930651 w 1930651"/>
              <a:gd name="connsiteY2-126" fmla="*/ 1023405 h 2016731"/>
              <a:gd name="connsiteX3-127" fmla="*/ 0 w 1930651"/>
              <a:gd name="connsiteY3-128" fmla="*/ 2016730 h 2016731"/>
              <a:gd name="connsiteX0-129" fmla="*/ 0 w 1930651"/>
              <a:gd name="connsiteY0-130" fmla="*/ 2016730 h 2016731"/>
              <a:gd name="connsiteX1-131" fmla="*/ 1210897 w 1930651"/>
              <a:gd name="connsiteY1-132" fmla="*/ 0 h 2016731"/>
              <a:gd name="connsiteX2-133" fmla="*/ 1930651 w 1930651"/>
              <a:gd name="connsiteY2-134" fmla="*/ 1023405 h 2016731"/>
              <a:gd name="connsiteX3-135" fmla="*/ 0 w 1930651"/>
              <a:gd name="connsiteY3-136" fmla="*/ 2016730 h 2016731"/>
              <a:gd name="connsiteX0-137" fmla="*/ 0 w 1930651"/>
              <a:gd name="connsiteY0-138" fmla="*/ 2016730 h 2016731"/>
              <a:gd name="connsiteX1-139" fmla="*/ 1210897 w 1930651"/>
              <a:gd name="connsiteY1-140" fmla="*/ 0 h 2016731"/>
              <a:gd name="connsiteX2-141" fmla="*/ 1930651 w 1930651"/>
              <a:gd name="connsiteY2-142" fmla="*/ 1023405 h 2016731"/>
              <a:gd name="connsiteX3-143" fmla="*/ 0 w 1930651"/>
              <a:gd name="connsiteY3-144" fmla="*/ 2016730 h 2016731"/>
            </a:gdLst>
            <a:ahLst/>
            <a:cxnLst>
              <a:cxn ang="0">
                <a:pos x="connsiteX0-1" y="connsiteY0-2"/>
              </a:cxn>
              <a:cxn ang="0">
                <a:pos x="connsiteX1-3" y="connsiteY1-4"/>
              </a:cxn>
              <a:cxn ang="0">
                <a:pos x="connsiteX2-5" y="connsiteY2-6"/>
              </a:cxn>
              <a:cxn ang="0">
                <a:pos x="connsiteX3-7" y="connsiteY3-8"/>
              </a:cxn>
            </a:cxnLst>
            <a:rect l="l" t="t" r="r" b="b"/>
            <a:pathLst>
              <a:path w="1930651" h="2016731">
                <a:moveTo>
                  <a:pt x="0" y="2016730"/>
                </a:moveTo>
                <a:lnTo>
                  <a:pt x="1210897" y="0"/>
                </a:lnTo>
                <a:cubicBezTo>
                  <a:pt x="1723167" y="755635"/>
                  <a:pt x="1567308" y="563928"/>
                  <a:pt x="1930651" y="1023405"/>
                </a:cubicBezTo>
                <a:lnTo>
                  <a:pt x="0" y="20167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矩形 1"/>
          <p:cNvSpPr/>
          <p:nvPr/>
        </p:nvSpPr>
        <p:spPr>
          <a:xfrm>
            <a:off x="1044575" y="1361440"/>
            <a:ext cx="9228455" cy="691515"/>
          </a:xfrm>
          <a:prstGeom prst="rect">
            <a:avLst/>
          </a:prstGeom>
        </p:spPr>
        <p:txBody>
          <a:bodyPr wrap="square">
            <a:spAutoFit/>
          </a:bodyPr>
          <a:lstStyle/>
          <a:p>
            <a:pPr algn="ctr">
              <a:lnSpc>
                <a:spcPct val="150000"/>
              </a:lnSpc>
            </a:pPr>
            <a:r>
              <a:rPr lang="en-US" altLang="zh-CN" sz="2600" dirty="0" smtClean="0">
                <a:effectLst>
                  <a:outerShdw blurRad="38100" dist="38100" dir="2700000" algn="tl">
                    <a:srgbClr val="000000">
                      <a:alpha val="43137"/>
                    </a:srgbClr>
                  </a:outerShdw>
                </a:effectLst>
              </a:rPr>
              <a:t>2020</a:t>
            </a:r>
            <a:r>
              <a:rPr lang="zh-CN" altLang="zh-CN" sz="2600" dirty="0" smtClean="0">
                <a:effectLst>
                  <a:outerShdw blurRad="38100" dist="38100" dir="2700000" algn="tl">
                    <a:srgbClr val="000000">
                      <a:alpha val="43137"/>
                    </a:srgbClr>
                  </a:outerShdw>
                </a:effectLst>
              </a:rPr>
              <a:t>年，</a:t>
            </a:r>
            <a:r>
              <a:rPr lang="zh-CN" altLang="en-US" sz="2600" dirty="0" smtClean="0">
                <a:effectLst>
                  <a:outerShdw blurRad="38100" dist="38100" dir="2700000" algn="tl">
                    <a:srgbClr val="000000">
                      <a:alpha val="43137"/>
                    </a:srgbClr>
                  </a:outerShdw>
                </a:effectLst>
              </a:rPr>
              <a:t>我们</a:t>
            </a:r>
            <a:r>
              <a:rPr lang="zh-CN" altLang="zh-CN" sz="2600" dirty="0" smtClean="0">
                <a:effectLst>
                  <a:outerShdw blurRad="38100" dist="38100" dir="2700000" algn="tl">
                    <a:srgbClr val="000000">
                      <a:alpha val="43137"/>
                    </a:srgbClr>
                  </a:outerShdw>
                </a:effectLst>
              </a:rPr>
              <a:t>将改进不足，重点从以下几个方面改进提升</a:t>
            </a:r>
            <a:endParaRPr lang="en-US" altLang="zh-CN" sz="2600" dirty="0">
              <a:solidFill>
                <a:schemeClr val="bg2">
                  <a:lumMod val="25000"/>
                </a:schemeClr>
              </a:solidFill>
              <a:effectLst>
                <a:outerShdw blurRad="38100" dist="38100" dir="2700000" algn="tl">
                  <a:srgbClr val="000000">
                    <a:alpha val="43137"/>
                  </a:srgbClr>
                </a:outerShdw>
              </a:effectLst>
              <a:cs typeface="+mn-ea"/>
              <a:sym typeface="+mn-lt"/>
            </a:endParaRPr>
          </a:p>
        </p:txBody>
      </p:sp>
    </p:spTree>
  </p:cSld>
  <p:clrMapOvr>
    <a:masterClrMapping/>
  </p:clrMapOvr>
  <p:transition advTm="2668">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2" presetClass="entr" presetSubtype="4" fill="hold" grpId="0" nodeType="withEffect">
                                  <p:stCondLst>
                                    <p:cond delay="25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par>
                                <p:cTn id="12" presetID="22" presetClass="entr" presetSubtype="1" fill="hold" grpId="0" nodeType="withEffect">
                                  <p:stCondLst>
                                    <p:cond delay="75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p:bldP spid="13" grpId="0" bldLvl="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lnSpcReduction="10000"/>
          </a:bodyPr>
          <a:lstStyle/>
          <a:p>
            <a:r>
              <a:rPr lang="zh-CN" altLang="zh-CN" sz="2000" dirty="0" smtClean="0"/>
              <a:t>（一）建议提案办理结果公开情况</a:t>
            </a:r>
          </a:p>
          <a:p>
            <a:r>
              <a:rPr lang="en-US" altLang="zh-CN" sz="2000" dirty="0" smtClean="0"/>
              <a:t>2020</a:t>
            </a:r>
            <a:r>
              <a:rPr lang="zh-CN" altLang="zh-CN" sz="2000" dirty="0" smtClean="0"/>
              <a:t>年，县教体局共承办县十八届人大四次会议人大代表建议</a:t>
            </a:r>
            <a:r>
              <a:rPr lang="en-US" altLang="zh-CN" sz="2000" dirty="0" smtClean="0"/>
              <a:t>7</a:t>
            </a:r>
            <a:r>
              <a:rPr lang="zh-CN" altLang="zh-CN" sz="2000" dirty="0" smtClean="0"/>
              <a:t>件，承办县政协九届四次会议委员提案</a:t>
            </a:r>
            <a:r>
              <a:rPr lang="en-US" altLang="zh-CN" sz="2000" dirty="0" smtClean="0"/>
              <a:t>65</a:t>
            </a:r>
            <a:r>
              <a:rPr lang="zh-CN" altLang="zh-CN" sz="2000" dirty="0" smtClean="0"/>
              <a:t>件，内容主要涉及优化教育资源、学前教育、学校周边环境、学校规划建设、课程设置等社会关注的焦点、热点、难点问题。对建议和提案中提出的各种问题，县教体局都一一作了认真的分析和梳理，拟订了调研提纲，深入基层摸情况、查原因、找对策、抓整改，使建议、提案的办理更加科学合理、注重实效。</a:t>
            </a:r>
          </a:p>
          <a:p>
            <a:r>
              <a:rPr lang="zh-CN" altLang="zh-CN" sz="2000" dirty="0" smtClean="0"/>
              <a:t>（二）中小学开展信息公开工作情况</a:t>
            </a:r>
          </a:p>
          <a:p>
            <a:r>
              <a:rPr lang="zh-CN" altLang="zh-CN" sz="2000" dirty="0" smtClean="0"/>
              <a:t>全面加强中小学信息公开工作，是深化校务公开、促进依法治校、提高管理水平的重要举措，也是保障师生员工和社会公众的知情权、参与权、表达权和监督权，努力构建和谐校园，办好人民满意教育的重要内容。</a:t>
            </a:r>
            <a:r>
              <a:rPr lang="en-US" altLang="zh-CN" sz="2000" dirty="0" smtClean="0"/>
              <a:t>2020</a:t>
            </a:r>
            <a:r>
              <a:rPr lang="zh-CN" altLang="zh-CN" sz="2000" dirty="0" smtClean="0"/>
              <a:t>年，我们积极探索中小学信息公开的新思路、新做法，不断完善工作机制，重点做好城区义务教育阶段学校相关信息公开工作，共主动公开城区义务教育阶段学校信息</a:t>
            </a:r>
            <a:r>
              <a:rPr lang="en-US" altLang="zh-CN" sz="2000" dirty="0" smtClean="0"/>
              <a:t>134</a:t>
            </a:r>
            <a:r>
              <a:rPr lang="zh-CN" altLang="zh-CN" sz="2000" dirty="0" smtClean="0"/>
              <a:t>条。</a:t>
            </a:r>
          </a:p>
          <a:p>
            <a:r>
              <a:rPr lang="zh-CN" altLang="zh-CN" sz="2000" dirty="0" smtClean="0"/>
              <a:t>（三）报告中所列数据统计期限为</a:t>
            </a:r>
            <a:r>
              <a:rPr lang="en-US" altLang="zh-CN" sz="2000" dirty="0" smtClean="0"/>
              <a:t>2020</a:t>
            </a:r>
            <a:r>
              <a:rPr lang="zh-CN" altLang="zh-CN" sz="2000" dirty="0" smtClean="0"/>
              <a:t>年</a:t>
            </a:r>
            <a:r>
              <a:rPr lang="en-US" altLang="zh-CN" sz="2000" dirty="0" smtClean="0"/>
              <a:t>1</a:t>
            </a:r>
            <a:r>
              <a:rPr lang="zh-CN" altLang="zh-CN" sz="2000" dirty="0" smtClean="0"/>
              <a:t>月</a:t>
            </a:r>
            <a:r>
              <a:rPr lang="en-US" altLang="zh-CN" sz="2000" dirty="0" smtClean="0"/>
              <a:t>1</a:t>
            </a:r>
            <a:r>
              <a:rPr lang="zh-CN" altLang="zh-CN" sz="2000" dirty="0" smtClean="0"/>
              <a:t>日至</a:t>
            </a:r>
            <a:r>
              <a:rPr lang="en-US" altLang="zh-CN" sz="2000" dirty="0" smtClean="0"/>
              <a:t>2020</a:t>
            </a:r>
            <a:r>
              <a:rPr lang="zh-CN" altLang="zh-CN" sz="2000" dirty="0" smtClean="0"/>
              <a:t>年</a:t>
            </a:r>
            <a:r>
              <a:rPr lang="en-US" altLang="zh-CN" sz="2000" dirty="0" smtClean="0"/>
              <a:t>12</a:t>
            </a:r>
            <a:r>
              <a:rPr lang="zh-CN" altLang="zh-CN" sz="2000" dirty="0" smtClean="0"/>
              <a:t>月</a:t>
            </a:r>
            <a:r>
              <a:rPr lang="en-US" altLang="zh-CN" sz="2000" dirty="0" smtClean="0"/>
              <a:t>31</a:t>
            </a:r>
            <a:r>
              <a:rPr lang="zh-CN" altLang="zh-CN" sz="2000" dirty="0" smtClean="0"/>
              <a:t>日。如对报告有疑问，请与汶上县教育和体育局法制科联系（地址：汶上县宁民路</a:t>
            </a:r>
            <a:r>
              <a:rPr lang="en-US" altLang="zh-CN" sz="2000" dirty="0" smtClean="0"/>
              <a:t>605</a:t>
            </a:r>
            <a:r>
              <a:rPr lang="zh-CN" altLang="zh-CN" sz="2000" dirty="0" smtClean="0"/>
              <a:t>号</a:t>
            </a:r>
            <a:r>
              <a:rPr lang="en-US" altLang="zh-CN" sz="2000" dirty="0" smtClean="0"/>
              <a:t>523</a:t>
            </a:r>
            <a:r>
              <a:rPr lang="zh-CN" altLang="zh-CN" sz="2000" dirty="0" smtClean="0"/>
              <a:t>室，邮政编码：</a:t>
            </a:r>
            <a:r>
              <a:rPr lang="en-US" altLang="zh-CN" sz="2000" dirty="0" smtClean="0"/>
              <a:t>272500</a:t>
            </a:r>
            <a:r>
              <a:rPr lang="zh-CN" altLang="zh-CN" sz="2000" dirty="0" smtClean="0"/>
              <a:t>，联系电话：</a:t>
            </a:r>
            <a:r>
              <a:rPr lang="en-US" altLang="zh-CN" sz="2000" dirty="0" smtClean="0"/>
              <a:t>0537-6551168</a:t>
            </a:r>
            <a:r>
              <a:rPr lang="zh-CN" altLang="zh-CN" sz="2000" dirty="0" smtClean="0"/>
              <a:t>）。</a:t>
            </a:r>
            <a:endParaRPr lang="zh-CN" altLang="zh-CN" sz="2000" dirty="0"/>
          </a:p>
        </p:txBody>
      </p:sp>
      <p:grpSp>
        <p:nvGrpSpPr>
          <p:cNvPr id="26" name="组合 19"/>
          <p:cNvGrpSpPr/>
          <p:nvPr/>
        </p:nvGrpSpPr>
        <p:grpSpPr>
          <a:xfrm>
            <a:off x="140693" y="395324"/>
            <a:ext cx="4592320" cy="818873"/>
            <a:chOff x="-390" y="219"/>
            <a:chExt cx="7232" cy="566"/>
          </a:xfrm>
        </p:grpSpPr>
        <p:sp>
          <p:nvSpPr>
            <p:cNvPr id="27" name="矩形 26"/>
            <p:cNvSpPr/>
            <p:nvPr/>
          </p:nvSpPr>
          <p:spPr>
            <a:xfrm>
              <a:off x="735" y="304"/>
              <a:ext cx="6107" cy="404"/>
            </a:xfrm>
            <a:prstGeom prst="rect">
              <a:avLst/>
            </a:prstGeom>
          </p:spPr>
          <p:txBody>
            <a:bodyPr wrap="none">
              <a:spAutoFit/>
            </a:bodyPr>
            <a:lstStyle/>
            <a:p>
              <a:pPr algn="ctr"/>
              <a:r>
                <a:rPr lang="zh-CN" altLang="en-US" sz="3200" b="1" dirty="0" smtClean="0">
                  <a:gradFill>
                    <a:gsLst>
                      <a:gs pos="0">
                        <a:srgbClr val="E30000"/>
                      </a:gs>
                      <a:gs pos="100000">
                        <a:srgbClr val="760303"/>
                      </a:gs>
                    </a:gsLst>
                    <a:lin ang="5400000" scaled="0"/>
                  </a:gradFill>
                  <a:cs typeface="+mn-ea"/>
                  <a:sym typeface="+mn-lt"/>
                </a:rPr>
                <a:t>其他需要报告的事项</a:t>
              </a:r>
            </a:p>
          </p:txBody>
        </p:sp>
        <p:sp>
          <p:nvSpPr>
            <p:cNvPr id="28" name="Freeform 125"/>
            <p:cNvSpPr/>
            <p:nvPr/>
          </p:nvSpPr>
          <p:spPr bwMode="auto">
            <a:xfrm>
              <a:off x="-390" y="219"/>
              <a:ext cx="1020" cy="566"/>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endParaRPr lang="zh-CN" altLang="en-US" sz="1015">
                <a:gradFill>
                  <a:gsLst>
                    <a:gs pos="0">
                      <a:srgbClr val="E30000"/>
                    </a:gs>
                    <a:gs pos="100000">
                      <a:srgbClr val="760303"/>
                    </a:gs>
                  </a:gsLst>
                  <a:lin ang="5400000" scaled="0"/>
                </a:gradFill>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ppt_y</p:attrName>
                                        </p:attrNameLst>
                                      </p:cBhvr>
                                      <p:tavLst>
                                        <p:tav tm="0">
                                          <p:val>
                                            <p:strVal val="#ppt_y+#ppt_h*1.125000"/>
                                          </p:val>
                                        </p:tav>
                                        <p:tav tm="100000">
                                          <p:val>
                                            <p:strVal val="#ppt_y"/>
                                          </p:val>
                                        </p:tav>
                                      </p:tavLst>
                                    </p:anim>
                                    <p:animEffect transition="in" filter="wipe(up)">
                                      <p:cBhvr>
                                        <p:cTn id="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flipH="1">
            <a:off x="3478530" y="0"/>
            <a:ext cx="1082040" cy="685800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等腰三角形 5"/>
          <p:cNvSpPr/>
          <p:nvPr/>
        </p:nvSpPr>
        <p:spPr>
          <a:xfrm rot="10800000">
            <a:off x="419100" y="1862038"/>
            <a:ext cx="4508500" cy="3657600"/>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Lst>
            <a:ahLst/>
            <a:cxnLst>
              <a:cxn ang="0">
                <a:pos x="connsiteX0-1" y="connsiteY0-2"/>
              </a:cxn>
              <a:cxn ang="0">
                <a:pos x="connsiteX1-3" y="connsiteY1-4"/>
              </a:cxn>
              <a:cxn ang="0">
                <a:pos x="connsiteX2-5" y="connsiteY2-6"/>
              </a:cxn>
              <a:cxn ang="0">
                <a:pos x="connsiteX3-7" y="connsiteY3-8"/>
              </a:cxn>
            </a:cxnLst>
            <a:rect l="l" t="t" r="r" b="b"/>
            <a:pathLst>
              <a:path w="4508500" h="3657600">
                <a:moveTo>
                  <a:pt x="0" y="1879600"/>
                </a:moveTo>
                <a:lnTo>
                  <a:pt x="3746500" y="0"/>
                </a:lnTo>
                <a:lnTo>
                  <a:pt x="4508500" y="3657600"/>
                </a:lnTo>
                <a:lnTo>
                  <a:pt x="0" y="187960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1141730" y="3629878"/>
            <a:ext cx="2171700" cy="830997"/>
          </a:xfrm>
          <a:prstGeom prst="rect">
            <a:avLst/>
          </a:prstGeom>
          <a:noFill/>
        </p:spPr>
        <p:txBody>
          <a:bodyPr wrap="square" rtlCol="0">
            <a:spAutoFit/>
          </a:bodyPr>
          <a:lstStyle/>
          <a:p>
            <a:pPr algn="ctr"/>
            <a:r>
              <a:rPr lang="zh-CN" altLang="en-US" sz="4800" dirty="0">
                <a:solidFill>
                  <a:schemeClr val="bg1"/>
                </a:solidFill>
                <a:cs typeface="+mn-ea"/>
                <a:sym typeface="+mn-lt"/>
              </a:rPr>
              <a:t>目  录</a:t>
            </a:r>
          </a:p>
        </p:txBody>
      </p:sp>
      <p:sp>
        <p:nvSpPr>
          <p:cNvPr id="8" name="文本框 7"/>
          <p:cNvSpPr txBox="1"/>
          <p:nvPr/>
        </p:nvSpPr>
        <p:spPr>
          <a:xfrm>
            <a:off x="1137920" y="3186430"/>
            <a:ext cx="2667000" cy="553998"/>
          </a:xfrm>
          <a:prstGeom prst="rect">
            <a:avLst/>
          </a:prstGeom>
          <a:noFill/>
        </p:spPr>
        <p:txBody>
          <a:bodyPr wrap="square" rtlCol="0">
            <a:spAutoFit/>
          </a:bodyPr>
          <a:lstStyle/>
          <a:p>
            <a:pPr algn="l"/>
            <a:r>
              <a:rPr lang="en-US" altLang="zh-CN" sz="3000" dirty="0">
                <a:solidFill>
                  <a:schemeClr val="bg1"/>
                </a:solidFill>
                <a:cs typeface="+mn-ea"/>
                <a:sym typeface="+mn-lt"/>
              </a:rPr>
              <a:t>CONTENTS</a:t>
            </a:r>
          </a:p>
        </p:txBody>
      </p:sp>
      <p:cxnSp>
        <p:nvCxnSpPr>
          <p:cNvPr id="11" name="直接连接符 10"/>
          <p:cNvCxnSpPr/>
          <p:nvPr/>
        </p:nvCxnSpPr>
        <p:spPr>
          <a:xfrm flipV="1">
            <a:off x="0" y="0"/>
            <a:ext cx="4419600" cy="326016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0" y="3584223"/>
            <a:ext cx="3327400" cy="3273777"/>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966696" y="1171865"/>
            <a:ext cx="8444247" cy="4215765"/>
          </a:xfrm>
          <a:prstGeom prst="rect">
            <a:avLst/>
          </a:prstGeom>
          <a:noFill/>
        </p:spPr>
        <p:txBody>
          <a:bodyPr wrap="square" rtlCol="0">
            <a:spAutoFit/>
          </a:bodyPr>
          <a:lstStyle/>
          <a:p>
            <a:r>
              <a:rPr lang="zh-CN" altLang="en-US" sz="3300" dirty="0" smtClean="0">
                <a:solidFill>
                  <a:schemeClr val="bg2">
                    <a:lumMod val="25000"/>
                  </a:schemeClr>
                </a:solidFill>
                <a:effectLst>
                  <a:outerShdw blurRad="38100" dist="38100" dir="2700000" algn="tl">
                    <a:srgbClr val="000000">
                      <a:alpha val="43137"/>
                    </a:srgbClr>
                  </a:outerShdw>
                </a:effectLst>
                <a:latin typeface="黑体" panose="02010609060101010101" charset="-122"/>
                <a:ea typeface="黑体" panose="02010609060101010101" charset="-122"/>
                <a:cs typeface="+mn-ea"/>
                <a:sym typeface="+mn-lt"/>
              </a:rPr>
              <a:t>一、总体情况</a:t>
            </a:r>
          </a:p>
          <a:p>
            <a:endParaRPr lang="en-US" altLang="zh-CN" sz="1400" dirty="0" smtClean="0">
              <a:solidFill>
                <a:schemeClr val="bg2">
                  <a:lumMod val="25000"/>
                </a:schemeClr>
              </a:solidFill>
              <a:effectLst>
                <a:outerShdw blurRad="38100" dist="38100" dir="2700000" algn="tl">
                  <a:srgbClr val="000000">
                    <a:alpha val="43137"/>
                  </a:srgbClr>
                </a:outerShdw>
              </a:effectLst>
              <a:latin typeface="黑体" panose="02010609060101010101" charset="-122"/>
              <a:ea typeface="黑体" panose="02010609060101010101" charset="-122"/>
              <a:cs typeface="+mn-ea"/>
              <a:sym typeface="+mn-lt"/>
            </a:endParaRPr>
          </a:p>
          <a:p>
            <a:r>
              <a:rPr lang="zh-CN" altLang="en-US" sz="3300" dirty="0" smtClean="0">
                <a:solidFill>
                  <a:schemeClr val="bg2">
                    <a:lumMod val="25000"/>
                  </a:schemeClr>
                </a:solidFill>
                <a:effectLst>
                  <a:outerShdw blurRad="38100" dist="38100" dir="2700000" algn="tl">
                    <a:srgbClr val="000000">
                      <a:alpha val="43137"/>
                    </a:srgbClr>
                  </a:outerShdw>
                </a:effectLst>
                <a:latin typeface="黑体" panose="02010609060101010101" charset="-122"/>
                <a:ea typeface="黑体" panose="02010609060101010101" charset="-122"/>
                <a:cs typeface="+mn-ea"/>
                <a:sym typeface="+mn-lt"/>
              </a:rPr>
              <a:t>二、</a:t>
            </a:r>
            <a:r>
              <a:rPr lang="zh-CN" altLang="zh-CN" sz="3300" dirty="0" smtClean="0">
                <a:effectLst>
                  <a:outerShdw blurRad="38100" dist="38100" dir="2700000" algn="tl">
                    <a:srgbClr val="000000">
                      <a:alpha val="43137"/>
                    </a:srgbClr>
                  </a:outerShdw>
                </a:effectLst>
                <a:latin typeface="黑体" panose="02010609060101010101" charset="-122"/>
                <a:ea typeface="黑体" panose="02010609060101010101" charset="-122"/>
              </a:rPr>
              <a:t>主动公开政府信息情况</a:t>
            </a:r>
            <a:endParaRPr lang="en-US" altLang="zh-CN" sz="3300" dirty="0" smtClean="0">
              <a:effectLst>
                <a:outerShdw blurRad="38100" dist="38100" dir="2700000" algn="tl">
                  <a:srgbClr val="000000">
                    <a:alpha val="43137"/>
                  </a:srgbClr>
                </a:outerShdw>
              </a:effectLst>
              <a:latin typeface="黑体" panose="02010609060101010101" charset="-122"/>
              <a:ea typeface="黑体" panose="02010609060101010101" charset="-122"/>
            </a:endParaRPr>
          </a:p>
          <a:p>
            <a:endParaRPr lang="en-US" altLang="zh-CN" sz="1400" dirty="0" smtClean="0">
              <a:effectLst>
                <a:outerShdw blurRad="38100" dist="38100" dir="2700000" algn="tl">
                  <a:srgbClr val="000000">
                    <a:alpha val="43137"/>
                  </a:srgbClr>
                </a:outerShdw>
              </a:effectLst>
              <a:latin typeface="黑体" panose="02010609060101010101" charset="-122"/>
              <a:ea typeface="黑体" panose="02010609060101010101" charset="-122"/>
            </a:endParaRPr>
          </a:p>
          <a:p>
            <a:r>
              <a:rPr lang="zh-CN" altLang="en-US" sz="3300" b="1" dirty="0" smtClean="0">
                <a:solidFill>
                  <a:schemeClr val="bg2">
                    <a:lumMod val="25000"/>
                  </a:schemeClr>
                </a:solidFill>
                <a:effectLst>
                  <a:outerShdw blurRad="38100" dist="38100" dir="2700000" algn="tl">
                    <a:srgbClr val="000000">
                      <a:alpha val="43137"/>
                    </a:srgbClr>
                  </a:outerShdw>
                </a:effectLst>
                <a:latin typeface="黑体" panose="02010609060101010101" charset="-122"/>
                <a:ea typeface="黑体" panose="02010609060101010101" charset="-122"/>
                <a:cs typeface="+mn-ea"/>
                <a:sym typeface="+mn-lt"/>
              </a:rPr>
              <a:t>三、</a:t>
            </a:r>
            <a:r>
              <a:rPr lang="zh-CN" altLang="zh-CN" sz="3300" dirty="0" smtClean="0">
                <a:effectLst>
                  <a:outerShdw blurRad="38100" dist="38100" dir="2700000" algn="tl">
                    <a:srgbClr val="000000">
                      <a:alpha val="43137"/>
                    </a:srgbClr>
                  </a:outerShdw>
                </a:effectLst>
                <a:latin typeface="黑体" panose="02010609060101010101" charset="-122"/>
                <a:ea typeface="黑体" panose="02010609060101010101" charset="-122"/>
              </a:rPr>
              <a:t>收到和处理政府信息公开申请情况</a:t>
            </a:r>
            <a:endParaRPr lang="en-US" altLang="zh-CN" sz="3300" b="1" dirty="0" smtClean="0">
              <a:effectLst>
                <a:outerShdw blurRad="38100" dist="38100" dir="2700000" algn="tl">
                  <a:srgbClr val="000000">
                    <a:alpha val="43137"/>
                  </a:srgbClr>
                </a:outerShdw>
              </a:effectLst>
              <a:latin typeface="黑体" panose="02010609060101010101" charset="-122"/>
              <a:ea typeface="黑体" panose="02010609060101010101" charset="-122"/>
            </a:endParaRPr>
          </a:p>
          <a:p>
            <a:endParaRPr lang="en-US" altLang="zh-CN" sz="1400" dirty="0" smtClean="0">
              <a:effectLst>
                <a:outerShdw blurRad="38100" dist="38100" dir="2700000" algn="tl">
                  <a:srgbClr val="000000">
                    <a:alpha val="43137"/>
                  </a:srgbClr>
                </a:outerShdw>
              </a:effectLst>
              <a:latin typeface="黑体" panose="02010609060101010101" charset="-122"/>
              <a:ea typeface="黑体" panose="02010609060101010101" charset="-122"/>
            </a:endParaRPr>
          </a:p>
          <a:p>
            <a:r>
              <a:rPr lang="zh-CN" altLang="en-US" sz="3300" dirty="0" smtClean="0">
                <a:solidFill>
                  <a:schemeClr val="bg2">
                    <a:lumMod val="25000"/>
                  </a:schemeClr>
                </a:solidFill>
                <a:effectLst>
                  <a:outerShdw blurRad="38100" dist="38100" dir="2700000" algn="tl">
                    <a:srgbClr val="000000">
                      <a:alpha val="43137"/>
                    </a:srgbClr>
                  </a:outerShdw>
                </a:effectLst>
                <a:latin typeface="黑体" panose="02010609060101010101" charset="-122"/>
                <a:ea typeface="黑体" panose="02010609060101010101" charset="-122"/>
                <a:cs typeface="+mn-ea"/>
                <a:sym typeface="+mn-lt"/>
              </a:rPr>
              <a:t>四、</a:t>
            </a:r>
            <a:r>
              <a:rPr lang="zh-CN" altLang="zh-CN" sz="3300" dirty="0" smtClean="0">
                <a:effectLst>
                  <a:outerShdw blurRad="38100" dist="38100" dir="2700000" algn="tl">
                    <a:srgbClr val="000000">
                      <a:alpha val="43137"/>
                    </a:srgbClr>
                  </a:outerShdw>
                </a:effectLst>
                <a:latin typeface="黑体" panose="02010609060101010101" charset="-122"/>
                <a:ea typeface="黑体" panose="02010609060101010101" charset="-122"/>
              </a:rPr>
              <a:t>政府信息公开行政复议、行政诉讼情况</a:t>
            </a:r>
            <a:endParaRPr lang="en-US" altLang="zh-CN" sz="3300" dirty="0" smtClean="0">
              <a:effectLst>
                <a:outerShdw blurRad="38100" dist="38100" dir="2700000" algn="tl">
                  <a:srgbClr val="000000">
                    <a:alpha val="43137"/>
                  </a:srgbClr>
                </a:outerShdw>
              </a:effectLst>
              <a:latin typeface="黑体" panose="02010609060101010101" charset="-122"/>
              <a:ea typeface="黑体" panose="02010609060101010101" charset="-122"/>
            </a:endParaRPr>
          </a:p>
          <a:p>
            <a:endParaRPr lang="en-US" altLang="zh-CN" sz="1400" dirty="0" smtClean="0">
              <a:effectLst>
                <a:outerShdw blurRad="38100" dist="38100" dir="2700000" algn="tl">
                  <a:srgbClr val="000000">
                    <a:alpha val="43137"/>
                  </a:srgbClr>
                </a:outerShdw>
              </a:effectLst>
              <a:latin typeface="黑体" panose="02010609060101010101" charset="-122"/>
              <a:ea typeface="黑体" panose="02010609060101010101" charset="-122"/>
            </a:endParaRPr>
          </a:p>
          <a:p>
            <a:r>
              <a:rPr lang="zh-CN" altLang="zh-CN" sz="3300" dirty="0" smtClean="0">
                <a:effectLst>
                  <a:outerShdw blurRad="38100" dist="38100" dir="2700000" algn="tl">
                    <a:srgbClr val="000000">
                      <a:alpha val="43137"/>
                    </a:srgbClr>
                  </a:outerShdw>
                </a:effectLst>
                <a:latin typeface="黑体" panose="02010609060101010101" charset="-122"/>
                <a:ea typeface="黑体" panose="02010609060101010101" charset="-122"/>
              </a:rPr>
              <a:t>五、存在的主要问题及改进情况</a:t>
            </a:r>
          </a:p>
          <a:p>
            <a:endParaRPr lang="zh-CN" altLang="zh-CN" sz="1400" dirty="0" smtClean="0">
              <a:effectLst>
                <a:outerShdw blurRad="38100" dist="38100" dir="2700000" algn="tl">
                  <a:srgbClr val="000000">
                    <a:alpha val="43137"/>
                  </a:srgbClr>
                </a:outerShdw>
              </a:effectLst>
              <a:latin typeface="黑体" panose="02010609060101010101" charset="-122"/>
              <a:ea typeface="黑体" panose="02010609060101010101" charset="-122"/>
            </a:endParaRPr>
          </a:p>
          <a:p>
            <a:r>
              <a:rPr lang="zh-CN" altLang="zh-CN" sz="3300" dirty="0" smtClean="0">
                <a:effectLst>
                  <a:outerShdw blurRad="38100" dist="38100" dir="2700000" algn="tl">
                    <a:srgbClr val="000000">
                      <a:alpha val="43137"/>
                    </a:srgbClr>
                  </a:outerShdw>
                </a:effectLst>
                <a:latin typeface="黑体" panose="02010609060101010101" charset="-122"/>
                <a:ea typeface="黑体" panose="02010609060101010101" charset="-122"/>
              </a:rPr>
              <a:t>六、</a:t>
            </a:r>
            <a:r>
              <a:rPr lang="zh-CN" altLang="en-US" sz="3300" dirty="0" smtClean="0">
                <a:effectLst>
                  <a:outerShdw blurRad="38100" dist="38100" dir="2700000" algn="tl">
                    <a:srgbClr val="000000">
                      <a:alpha val="43137"/>
                    </a:srgbClr>
                  </a:outerShdw>
                </a:effectLst>
                <a:latin typeface="黑体" panose="02010609060101010101" charset="-122"/>
                <a:ea typeface="黑体" panose="02010609060101010101" charset="-122"/>
              </a:rPr>
              <a:t>其他需要报告的事项</a:t>
            </a:r>
            <a:endParaRPr lang="zh-CN" altLang="zh-CN" sz="3300" dirty="0" smtClean="0">
              <a:effectLst>
                <a:outerShdw blurRad="38100" dist="38100" dir="2700000" algn="tl">
                  <a:srgbClr val="000000">
                    <a:alpha val="43137"/>
                  </a:srgbClr>
                </a:outerShdw>
              </a:effectLst>
              <a:latin typeface="黑体" panose="02010609060101010101" charset="-122"/>
              <a:ea typeface="黑体" panose="02010609060101010101" charset="-122"/>
            </a:endParaRPr>
          </a:p>
        </p:txBody>
      </p:sp>
    </p:spTree>
  </p:cSld>
  <p:clrMapOvr>
    <a:masterClrMapping/>
  </p:clrMapOvr>
  <p:transition advTm="2481">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2" presetClass="entr" presetSubtype="8" fill="hold" nodeType="withEffect">
                                  <p:stCondLst>
                                    <p:cond delay="25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250"/>
                                        <p:tgtEl>
                                          <p:spTgt spid="11"/>
                                        </p:tgtEl>
                                      </p:cBhvr>
                                    </p:animEffect>
                                  </p:childTnLst>
                                </p:cTn>
                              </p:par>
                              <p:par>
                                <p:cTn id="13" presetID="22" presetClass="entr" presetSubtype="1" fill="hold" nodeType="with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250"/>
                                        <p:tgtEl>
                                          <p:spTgt spid="16"/>
                                        </p:tgtEl>
                                      </p:cBhvr>
                                    </p:animEffect>
                                  </p:childTnLst>
                                </p:cTn>
                              </p:par>
                              <p:par>
                                <p:cTn id="16" presetID="22" presetClass="entr" presetSubtype="4" fill="hold" nodeType="withEffect">
                                  <p:stCondLst>
                                    <p:cond delay="75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250"/>
                                        <p:tgtEl>
                                          <p:spTgt spid="14"/>
                                        </p:tgtEl>
                                      </p:cBhvr>
                                    </p:animEffect>
                                  </p:childTnLst>
                                </p:cTn>
                              </p:par>
                              <p:par>
                                <p:cTn id="19" presetID="23" presetClass="entr" presetSubtype="288" fill="hold" grpId="0" nodeType="withEffect">
                                  <p:stCondLst>
                                    <p:cond delay="750"/>
                                  </p:stCondLst>
                                  <p:iterate type="lt">
                                    <p:tmPct val="14000"/>
                                  </p:iterate>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strVal val="4/3*#ppt_w"/>
                                          </p:val>
                                        </p:tav>
                                        <p:tav tm="100000">
                                          <p:val>
                                            <p:strVal val="#ppt_w"/>
                                          </p:val>
                                        </p:tav>
                                      </p:tavLst>
                                    </p:anim>
                                    <p:anim calcmode="lin" valueType="num">
                                      <p:cBhvr>
                                        <p:cTn id="22" dur="500" fill="hold"/>
                                        <p:tgtEl>
                                          <p:spTgt spid="8"/>
                                        </p:tgtEl>
                                        <p:attrNameLst>
                                          <p:attrName>ppt_h</p:attrName>
                                        </p:attrNameLst>
                                      </p:cBhvr>
                                      <p:tavLst>
                                        <p:tav tm="0">
                                          <p:val>
                                            <p:strVal val="4/3*#ppt_h"/>
                                          </p:val>
                                        </p:tav>
                                        <p:tav tm="100000">
                                          <p:val>
                                            <p:strVal val="#ppt_h"/>
                                          </p:val>
                                        </p:tav>
                                      </p:tavLst>
                                    </p:anim>
                                  </p:childTnLst>
                                </p:cTn>
                              </p:par>
                              <p:par>
                                <p:cTn id="23" presetID="23" presetClass="entr" presetSubtype="288" fill="hold" grpId="0" nodeType="withEffect">
                                  <p:stCondLst>
                                    <p:cond delay="1250"/>
                                  </p:stCondLst>
                                  <p:iterate type="lt">
                                    <p:tmPct val="14000"/>
                                  </p:iterate>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strVal val="4/3*#ppt_w"/>
                                          </p:val>
                                        </p:tav>
                                        <p:tav tm="100000">
                                          <p:val>
                                            <p:strVal val="#ppt_w"/>
                                          </p:val>
                                        </p:tav>
                                      </p:tavLst>
                                    </p:anim>
                                    <p:anim calcmode="lin" valueType="num">
                                      <p:cBhvr>
                                        <p:cTn id="26" dur="50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5a629f69f4afdf344dbeaecc10cead73"/>
          <p:cNvPicPr>
            <a:picLocks noChangeAspect="1"/>
          </p:cNvPicPr>
          <p:nvPr/>
        </p:nvPicPr>
        <p:blipFill>
          <a:blip r:embed="rId2" cstate="screen"/>
          <a:stretch>
            <a:fillRect/>
          </a:stretch>
        </p:blipFill>
        <p:spPr>
          <a:xfrm flipH="1">
            <a:off x="2037715" y="4998720"/>
            <a:ext cx="10589895" cy="2117090"/>
          </a:xfrm>
          <a:prstGeom prst="rect">
            <a:avLst/>
          </a:prstGeom>
        </p:spPr>
      </p:pic>
      <p:pic>
        <p:nvPicPr>
          <p:cNvPr id="7" name="图片 6" descr="5a629f69f4afdf344dbeaecc10cead73"/>
          <p:cNvPicPr>
            <a:picLocks noChangeAspect="1"/>
          </p:cNvPicPr>
          <p:nvPr/>
        </p:nvPicPr>
        <p:blipFill>
          <a:blip r:embed="rId3" cstate="screen"/>
          <a:stretch>
            <a:fillRect/>
          </a:stretch>
        </p:blipFill>
        <p:spPr>
          <a:xfrm>
            <a:off x="-566420" y="4998720"/>
            <a:ext cx="13047980" cy="2117090"/>
          </a:xfrm>
          <a:prstGeom prst="rect">
            <a:avLst/>
          </a:prstGeom>
        </p:spPr>
      </p:pic>
      <p:grpSp>
        <p:nvGrpSpPr>
          <p:cNvPr id="2" name="组合 1"/>
          <p:cNvGrpSpPr/>
          <p:nvPr/>
        </p:nvGrpSpPr>
        <p:grpSpPr>
          <a:xfrm>
            <a:off x="2037807" y="0"/>
            <a:ext cx="8130873" cy="3420932"/>
            <a:chOff x="2037807" y="0"/>
            <a:chExt cx="8130873" cy="3420932"/>
          </a:xfrm>
        </p:grpSpPr>
        <p:cxnSp>
          <p:nvCxnSpPr>
            <p:cNvPr id="11" name="直接连接符 10"/>
            <p:cNvCxnSpPr/>
            <p:nvPr/>
          </p:nvCxnSpPr>
          <p:spPr>
            <a:xfrm flipH="1" flipV="1">
              <a:off x="2037807" y="1"/>
              <a:ext cx="4056400" cy="3420931"/>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094207" y="0"/>
              <a:ext cx="4074473" cy="3420932"/>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872110" y="0"/>
            <a:ext cx="8434419" cy="3563377"/>
            <a:chOff x="1872110" y="0"/>
            <a:chExt cx="8434419" cy="3563377"/>
          </a:xfrm>
        </p:grpSpPr>
        <p:cxnSp>
          <p:nvCxnSpPr>
            <p:cNvPr id="18" name="直接连接符 17"/>
            <p:cNvCxnSpPr/>
            <p:nvPr/>
          </p:nvCxnSpPr>
          <p:spPr>
            <a:xfrm flipH="1" flipV="1">
              <a:off x="1872110" y="0"/>
              <a:ext cx="4222097" cy="3563377"/>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094207" y="0"/>
              <a:ext cx="4212322" cy="3563377"/>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grpSp>
      <p:sp>
        <p:nvSpPr>
          <p:cNvPr id="25" name="等腰三角形 5"/>
          <p:cNvSpPr/>
          <p:nvPr/>
        </p:nvSpPr>
        <p:spPr>
          <a:xfrm rot="10800000">
            <a:off x="10100828" y="3968033"/>
            <a:ext cx="1959263" cy="4719783"/>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Lst>
            <a:ahLst/>
            <a:cxnLst>
              <a:cxn ang="0">
                <a:pos x="connsiteX0-1" y="connsiteY0-2"/>
              </a:cxn>
              <a:cxn ang="0">
                <a:pos x="connsiteX1-3" y="connsiteY1-4"/>
              </a:cxn>
              <a:cxn ang="0">
                <a:pos x="connsiteX2-5" y="connsiteY2-6"/>
              </a:cxn>
              <a:cxn ang="0">
                <a:pos x="connsiteX3-7" y="connsiteY3-8"/>
              </a:cxn>
            </a:cxnLst>
            <a:rect l="l" t="t" r="r" b="b"/>
            <a:pathLst>
              <a:path w="1959263" h="4719783">
                <a:moveTo>
                  <a:pt x="0" y="4719783"/>
                </a:moveTo>
                <a:lnTo>
                  <a:pt x="1959263" y="3713019"/>
                </a:lnTo>
                <a:lnTo>
                  <a:pt x="1127991" y="0"/>
                </a:lnTo>
                <a:lnTo>
                  <a:pt x="0" y="4719783"/>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26" name="等腰三角形 5"/>
          <p:cNvSpPr/>
          <p:nvPr/>
        </p:nvSpPr>
        <p:spPr>
          <a:xfrm rot="10800000">
            <a:off x="227422" y="1131022"/>
            <a:ext cx="3356758" cy="4095668"/>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 name="connsiteX0-57" fmla="*/ 0 w 885205"/>
              <a:gd name="connsiteY0-58" fmla="*/ 6359897 h 6359897"/>
              <a:gd name="connsiteX1-59" fmla="*/ 885205 w 885205"/>
              <a:gd name="connsiteY1-60" fmla="*/ 3713019 h 6359897"/>
              <a:gd name="connsiteX2-61" fmla="*/ 53933 w 885205"/>
              <a:gd name="connsiteY2-62" fmla="*/ 0 h 6359897"/>
              <a:gd name="connsiteX3-63" fmla="*/ 0 w 885205"/>
              <a:gd name="connsiteY3-64" fmla="*/ 6359897 h 6359897"/>
              <a:gd name="connsiteX0-65" fmla="*/ 2776353 w 3661558"/>
              <a:gd name="connsiteY0-66" fmla="*/ 4095668 h 4095668"/>
              <a:gd name="connsiteX1-67" fmla="*/ 3661558 w 3661558"/>
              <a:gd name="connsiteY1-68" fmla="*/ 1448790 h 4095668"/>
              <a:gd name="connsiteX2-69" fmla="*/ 0 w 3661558"/>
              <a:gd name="connsiteY2-70" fmla="*/ 0 h 4095668"/>
              <a:gd name="connsiteX3-71" fmla="*/ 2776353 w 3661558"/>
              <a:gd name="connsiteY3-72" fmla="*/ 4095668 h 4095668"/>
              <a:gd name="connsiteX0-73" fmla="*/ 2776353 w 2993901"/>
              <a:gd name="connsiteY0-74" fmla="*/ 4095668 h 4095668"/>
              <a:gd name="connsiteX1-75" fmla="*/ 2993901 w 2993901"/>
              <a:gd name="connsiteY1-76" fmla="*/ 2305133 h 4095668"/>
              <a:gd name="connsiteX2-77" fmla="*/ 0 w 2993901"/>
              <a:gd name="connsiteY2-78" fmla="*/ 0 h 4095668"/>
              <a:gd name="connsiteX3-79" fmla="*/ 2776353 w 2993901"/>
              <a:gd name="connsiteY3-80" fmla="*/ 4095668 h 4095668"/>
              <a:gd name="connsiteX0-81" fmla="*/ 2776353 w 3356758"/>
              <a:gd name="connsiteY0-82" fmla="*/ 4095668 h 4095668"/>
              <a:gd name="connsiteX1-83" fmla="*/ 3356758 w 3356758"/>
              <a:gd name="connsiteY1-84" fmla="*/ 1971304 h 4095668"/>
              <a:gd name="connsiteX2-85" fmla="*/ 0 w 3356758"/>
              <a:gd name="connsiteY2-86" fmla="*/ 0 h 4095668"/>
              <a:gd name="connsiteX3-87" fmla="*/ 2776353 w 3356758"/>
              <a:gd name="connsiteY3-88" fmla="*/ 4095668 h 4095668"/>
            </a:gdLst>
            <a:ahLst/>
            <a:cxnLst>
              <a:cxn ang="0">
                <a:pos x="connsiteX0-1" y="connsiteY0-2"/>
              </a:cxn>
              <a:cxn ang="0">
                <a:pos x="connsiteX1-3" y="connsiteY1-4"/>
              </a:cxn>
              <a:cxn ang="0">
                <a:pos x="connsiteX2-5" y="connsiteY2-6"/>
              </a:cxn>
              <a:cxn ang="0">
                <a:pos x="connsiteX3-7" y="connsiteY3-8"/>
              </a:cxn>
            </a:cxnLst>
            <a:rect l="l" t="t" r="r" b="b"/>
            <a:pathLst>
              <a:path w="3356758" h="4095668">
                <a:moveTo>
                  <a:pt x="2776353" y="4095668"/>
                </a:moveTo>
                <a:lnTo>
                  <a:pt x="3356758" y="1971304"/>
                </a:lnTo>
                <a:lnTo>
                  <a:pt x="0" y="0"/>
                </a:lnTo>
                <a:lnTo>
                  <a:pt x="2776353" y="4095668"/>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27" name="等腰三角形 5"/>
          <p:cNvSpPr/>
          <p:nvPr/>
        </p:nvSpPr>
        <p:spPr>
          <a:xfrm rot="10800000">
            <a:off x="3841727" y="4355375"/>
            <a:ext cx="1113475" cy="1062182"/>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 name="connsiteX0-57" fmla="*/ 0 w 885205"/>
              <a:gd name="connsiteY0-58" fmla="*/ 6359897 h 6359897"/>
              <a:gd name="connsiteX1-59" fmla="*/ 885205 w 885205"/>
              <a:gd name="connsiteY1-60" fmla="*/ 3713019 h 6359897"/>
              <a:gd name="connsiteX2-61" fmla="*/ 53933 w 885205"/>
              <a:gd name="connsiteY2-62" fmla="*/ 0 h 6359897"/>
              <a:gd name="connsiteX3-63" fmla="*/ 0 w 885205"/>
              <a:gd name="connsiteY3-64" fmla="*/ 6359897 h 6359897"/>
              <a:gd name="connsiteX0-65" fmla="*/ 2776353 w 3661558"/>
              <a:gd name="connsiteY0-66" fmla="*/ 4095668 h 4095668"/>
              <a:gd name="connsiteX1-67" fmla="*/ 3661558 w 3661558"/>
              <a:gd name="connsiteY1-68" fmla="*/ 1448790 h 4095668"/>
              <a:gd name="connsiteX2-69" fmla="*/ 0 w 3661558"/>
              <a:gd name="connsiteY2-70" fmla="*/ 0 h 4095668"/>
              <a:gd name="connsiteX3-71" fmla="*/ 2776353 w 3661558"/>
              <a:gd name="connsiteY3-72" fmla="*/ 4095668 h 4095668"/>
              <a:gd name="connsiteX0-73" fmla="*/ 2776353 w 2993901"/>
              <a:gd name="connsiteY0-74" fmla="*/ 4095668 h 4095668"/>
              <a:gd name="connsiteX1-75" fmla="*/ 2993901 w 2993901"/>
              <a:gd name="connsiteY1-76" fmla="*/ 2305133 h 4095668"/>
              <a:gd name="connsiteX2-77" fmla="*/ 0 w 2993901"/>
              <a:gd name="connsiteY2-78" fmla="*/ 0 h 4095668"/>
              <a:gd name="connsiteX3-79" fmla="*/ 2776353 w 2993901"/>
              <a:gd name="connsiteY3-80" fmla="*/ 4095668 h 4095668"/>
              <a:gd name="connsiteX0-81" fmla="*/ 2776353 w 3356758"/>
              <a:gd name="connsiteY0-82" fmla="*/ 4095668 h 4095668"/>
              <a:gd name="connsiteX1-83" fmla="*/ 3356758 w 3356758"/>
              <a:gd name="connsiteY1-84" fmla="*/ 1971304 h 4095668"/>
              <a:gd name="connsiteX2-85" fmla="*/ 0 w 3356758"/>
              <a:gd name="connsiteY2-86" fmla="*/ 0 h 4095668"/>
              <a:gd name="connsiteX3-87" fmla="*/ 2776353 w 3356758"/>
              <a:gd name="connsiteY3-88" fmla="*/ 4095668 h 4095668"/>
              <a:gd name="connsiteX0-89" fmla="*/ 0 w 1113475"/>
              <a:gd name="connsiteY0-90" fmla="*/ 2124364 h 2426525"/>
              <a:gd name="connsiteX1-91" fmla="*/ 580405 w 1113475"/>
              <a:gd name="connsiteY1-92" fmla="*/ 0 h 2426525"/>
              <a:gd name="connsiteX2-93" fmla="*/ 1113475 w 1113475"/>
              <a:gd name="connsiteY2-94" fmla="*/ 2426525 h 2426525"/>
              <a:gd name="connsiteX3-95" fmla="*/ 0 w 1113475"/>
              <a:gd name="connsiteY3-96" fmla="*/ 2124364 h 2426525"/>
              <a:gd name="connsiteX0-97" fmla="*/ 0 w 1113475"/>
              <a:gd name="connsiteY0-98" fmla="*/ 760021 h 1062182"/>
              <a:gd name="connsiteX1-99" fmla="*/ 28862 w 1113475"/>
              <a:gd name="connsiteY1-100" fmla="*/ 0 h 1062182"/>
              <a:gd name="connsiteX2-101" fmla="*/ 1113475 w 1113475"/>
              <a:gd name="connsiteY2-102" fmla="*/ 1062182 h 1062182"/>
              <a:gd name="connsiteX3-103" fmla="*/ 0 w 1113475"/>
              <a:gd name="connsiteY3-104" fmla="*/ 760021 h 1062182"/>
            </a:gdLst>
            <a:ahLst/>
            <a:cxnLst>
              <a:cxn ang="0">
                <a:pos x="connsiteX0-1" y="connsiteY0-2"/>
              </a:cxn>
              <a:cxn ang="0">
                <a:pos x="connsiteX1-3" y="connsiteY1-4"/>
              </a:cxn>
              <a:cxn ang="0">
                <a:pos x="connsiteX2-5" y="connsiteY2-6"/>
              </a:cxn>
              <a:cxn ang="0">
                <a:pos x="connsiteX3-7" y="connsiteY3-8"/>
              </a:cxn>
            </a:cxnLst>
            <a:rect l="l" t="t" r="r" b="b"/>
            <a:pathLst>
              <a:path w="1113475" h="1062182">
                <a:moveTo>
                  <a:pt x="0" y="760021"/>
                </a:moveTo>
                <a:lnTo>
                  <a:pt x="28862" y="0"/>
                </a:lnTo>
                <a:lnTo>
                  <a:pt x="1113475" y="1062182"/>
                </a:lnTo>
                <a:lnTo>
                  <a:pt x="0" y="760021"/>
                </a:lnTo>
                <a:close/>
              </a:path>
            </a:pathLst>
          </a:custGeom>
          <a:solidFill>
            <a:schemeClr val="accent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29" name="矩形 28"/>
          <p:cNvSpPr/>
          <p:nvPr/>
        </p:nvSpPr>
        <p:spPr>
          <a:xfrm>
            <a:off x="1960684" y="2090839"/>
            <a:ext cx="8352693" cy="2308324"/>
          </a:xfrm>
          <a:prstGeom prst="rect">
            <a:avLst/>
          </a:prstGeom>
        </p:spPr>
        <p:txBody>
          <a:bodyPr wrap="square">
            <a:spAutoFit/>
          </a:bodyPr>
          <a:lstStyle/>
          <a:p>
            <a:r>
              <a:rPr lang="en-US" altLang="zh-CN" sz="2400" dirty="0" smtClean="0"/>
              <a:t>       </a:t>
            </a:r>
            <a:r>
              <a:rPr lang="zh-CN" altLang="zh-CN" sz="2400" dirty="0" smtClean="0"/>
              <a:t>成立由局主要领导为组长的局政府信息公开工作领导小组，负责局政府信息公开工作的组织协调和综合指导工作。制定并公布《汶上县教育和体育局</a:t>
            </a:r>
            <a:r>
              <a:rPr lang="en-US" altLang="zh-CN" sz="2400" dirty="0" smtClean="0"/>
              <a:t>2020</a:t>
            </a:r>
            <a:r>
              <a:rPr lang="zh-CN" altLang="zh-CN" sz="2400" dirty="0" smtClean="0"/>
              <a:t>年政务公开工作实施方案》，规范政务公开项目、公开内容、责任科室、公开方式等内容，进一步完善政务公开保密审查制度，健全审查制度和工作规程。</a:t>
            </a:r>
            <a:endParaRPr lang="zh-CN" altLang="zh-CN" sz="2400" dirty="0"/>
          </a:p>
        </p:txBody>
      </p:sp>
      <p:grpSp>
        <p:nvGrpSpPr>
          <p:cNvPr id="21" name="组合 19"/>
          <p:cNvGrpSpPr/>
          <p:nvPr/>
        </p:nvGrpSpPr>
        <p:grpSpPr>
          <a:xfrm>
            <a:off x="449580" y="177800"/>
            <a:ext cx="1998980" cy="382270"/>
            <a:chOff x="708" y="280"/>
            <a:chExt cx="3148" cy="602"/>
          </a:xfrm>
        </p:grpSpPr>
        <p:sp>
          <p:nvSpPr>
            <p:cNvPr id="22" name="矩形 21"/>
            <p:cNvSpPr/>
            <p:nvPr/>
          </p:nvSpPr>
          <p:spPr>
            <a:xfrm>
              <a:off x="1379" y="302"/>
              <a:ext cx="2477" cy="580"/>
            </a:xfrm>
            <a:prstGeom prst="rect">
              <a:avLst/>
            </a:prstGeom>
          </p:spPr>
          <p:txBody>
            <a:bodyPr wrap="square">
              <a:spAutoFit/>
            </a:bodyPr>
            <a:lstStyle/>
            <a:p>
              <a:r>
                <a:rPr lang="zh-CN" altLang="en-US" b="1" dirty="0" smtClean="0">
                  <a:gradFill>
                    <a:gsLst>
                      <a:gs pos="0">
                        <a:srgbClr val="E30000"/>
                      </a:gs>
                      <a:gs pos="100000">
                        <a:srgbClr val="760303"/>
                      </a:gs>
                    </a:gsLst>
                    <a:lin ang="5400000" scaled="0"/>
                  </a:gradFill>
                  <a:cs typeface="+mn-ea"/>
                  <a:sym typeface="+mn-lt"/>
                </a:rPr>
                <a:t>总体</a:t>
              </a:r>
              <a:r>
                <a:rPr lang="zh-CN" altLang="en-US" b="1" dirty="0" smtClean="0">
                  <a:gradFill>
                    <a:gsLst>
                      <a:gs pos="0">
                        <a:srgbClr val="E30000"/>
                      </a:gs>
                      <a:gs pos="100000">
                        <a:srgbClr val="760303"/>
                      </a:gs>
                    </a:gsLst>
                    <a:lin ang="5400000" scaled="0"/>
                  </a:gradFill>
                  <a:cs typeface="+mn-ea"/>
                  <a:sym typeface="+mn-lt"/>
                </a:rPr>
                <a:t>情况</a:t>
              </a:r>
              <a:endParaRPr lang="zh-CN" altLang="en-US" b="1" dirty="0">
                <a:gradFill>
                  <a:gsLst>
                    <a:gs pos="0">
                      <a:srgbClr val="E30000"/>
                    </a:gs>
                    <a:gs pos="100000">
                      <a:srgbClr val="760303"/>
                    </a:gs>
                  </a:gsLst>
                  <a:lin ang="5400000" scaled="0"/>
                </a:gradFill>
                <a:cs typeface="+mn-ea"/>
                <a:sym typeface="+mn-lt"/>
              </a:endParaRPr>
            </a:p>
          </p:txBody>
        </p:sp>
        <p:sp>
          <p:nvSpPr>
            <p:cNvPr id="23" name="Freeform 125"/>
            <p:cNvSpPr/>
            <p:nvPr/>
          </p:nvSpPr>
          <p:spPr bwMode="auto">
            <a:xfrm>
              <a:off x="708" y="280"/>
              <a:ext cx="587" cy="566"/>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endParaRPr lang="zh-CN" altLang="en-US" sz="1015">
                <a:gradFill>
                  <a:gsLst>
                    <a:gs pos="0">
                      <a:srgbClr val="E30000"/>
                    </a:gs>
                    <a:gs pos="100000">
                      <a:srgbClr val="760303"/>
                    </a:gs>
                  </a:gsLst>
                  <a:lin ang="5400000" scaled="0"/>
                </a:gradFill>
                <a:cs typeface="+mn-ea"/>
                <a:sym typeface="+mn-lt"/>
              </a:endParaRPr>
            </a:p>
          </p:txBody>
        </p:sp>
      </p:grpSp>
    </p:spTree>
  </p:cSld>
  <p:clrMapOvr>
    <a:masterClrMapping/>
  </p:clrMapOvr>
  <p:transition advTm="6599">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50" presetClass="entr" presetSubtype="0" decel="10000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1000" fill="hold"/>
                                        <p:tgtEl>
                                          <p:spTgt spid="26"/>
                                        </p:tgtEl>
                                        <p:attrNameLst>
                                          <p:attrName>ppt_w</p:attrName>
                                        </p:attrNameLst>
                                      </p:cBhvr>
                                      <p:tavLst>
                                        <p:tav tm="0">
                                          <p:val>
                                            <p:strVal val="#ppt_w+.3"/>
                                          </p:val>
                                        </p:tav>
                                        <p:tav tm="100000">
                                          <p:val>
                                            <p:strVal val="#ppt_w"/>
                                          </p:val>
                                        </p:tav>
                                      </p:tavLst>
                                    </p:anim>
                                    <p:anim calcmode="lin" valueType="num">
                                      <p:cBhvr>
                                        <p:cTn id="29" dur="1000" fill="hold"/>
                                        <p:tgtEl>
                                          <p:spTgt spid="26"/>
                                        </p:tgtEl>
                                        <p:attrNameLst>
                                          <p:attrName>ppt_h</p:attrName>
                                        </p:attrNameLst>
                                      </p:cBhvr>
                                      <p:tavLst>
                                        <p:tav tm="0">
                                          <p:val>
                                            <p:strVal val="#ppt_h"/>
                                          </p:val>
                                        </p:tav>
                                        <p:tav tm="100000">
                                          <p:val>
                                            <p:strVal val="#ppt_h"/>
                                          </p:val>
                                        </p:tav>
                                      </p:tavLst>
                                    </p:anim>
                                    <p:animEffect transition="in" filter="fade">
                                      <p:cBhvr>
                                        <p:cTn id="30" dur="1000"/>
                                        <p:tgtEl>
                                          <p:spTgt spid="26"/>
                                        </p:tgtEl>
                                      </p:cBhvr>
                                    </p:animEffect>
                                  </p:childTnLst>
                                </p:cTn>
                              </p:par>
                              <p:par>
                                <p:cTn id="31" presetID="50" presetClass="entr" presetSubtype="0" decel="10000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1000" fill="hold"/>
                                        <p:tgtEl>
                                          <p:spTgt spid="25"/>
                                        </p:tgtEl>
                                        <p:attrNameLst>
                                          <p:attrName>ppt_w</p:attrName>
                                        </p:attrNameLst>
                                      </p:cBhvr>
                                      <p:tavLst>
                                        <p:tav tm="0">
                                          <p:val>
                                            <p:strVal val="#ppt_w+.3"/>
                                          </p:val>
                                        </p:tav>
                                        <p:tav tm="100000">
                                          <p:val>
                                            <p:strVal val="#ppt_w"/>
                                          </p:val>
                                        </p:tav>
                                      </p:tavLst>
                                    </p:anim>
                                    <p:anim calcmode="lin" valueType="num">
                                      <p:cBhvr>
                                        <p:cTn id="34" dur="1000" fill="hold"/>
                                        <p:tgtEl>
                                          <p:spTgt spid="25"/>
                                        </p:tgtEl>
                                        <p:attrNameLst>
                                          <p:attrName>ppt_h</p:attrName>
                                        </p:attrNameLst>
                                      </p:cBhvr>
                                      <p:tavLst>
                                        <p:tav tm="0">
                                          <p:val>
                                            <p:strVal val="#ppt_h"/>
                                          </p:val>
                                        </p:tav>
                                        <p:tav tm="100000">
                                          <p:val>
                                            <p:strVal val="#ppt_h"/>
                                          </p:val>
                                        </p:tav>
                                      </p:tavLst>
                                    </p:anim>
                                    <p:animEffect transition="in" filter="fade">
                                      <p:cBhvr>
                                        <p:cTn id="35" dur="1000"/>
                                        <p:tgtEl>
                                          <p:spTgt spid="25"/>
                                        </p:tgtEl>
                                      </p:cBhvr>
                                    </p:animEffect>
                                  </p:childTnLst>
                                </p:cTn>
                              </p:par>
                            </p:childTnLst>
                          </p:cTn>
                        </p:par>
                        <p:par>
                          <p:cTn id="36" fill="hold">
                            <p:stCondLst>
                              <p:cond delay="2000"/>
                            </p:stCondLst>
                            <p:childTnLst>
                              <p:par>
                                <p:cTn id="37" presetID="47"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par>
                                <p:cTn id="42" presetID="12" presetClass="entr" presetSubtype="4"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p:tgtEl>
                                          <p:spTgt spid="21"/>
                                        </p:tgtEl>
                                        <p:attrNameLst>
                                          <p:attrName>ppt_y</p:attrName>
                                        </p:attrNameLst>
                                      </p:cBhvr>
                                      <p:tavLst>
                                        <p:tav tm="0">
                                          <p:val>
                                            <p:strVal val="#ppt_y+#ppt_h*1.125000"/>
                                          </p:val>
                                        </p:tav>
                                        <p:tav tm="100000">
                                          <p:val>
                                            <p:strVal val="#ppt_y"/>
                                          </p:val>
                                        </p:tav>
                                      </p:tavLst>
                                    </p:anim>
                                    <p:animEffect transition="in" filter="wipe(up)">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5a629f69f4afdf344dbeaecc10cead73"/>
          <p:cNvPicPr>
            <a:picLocks noChangeAspect="1"/>
          </p:cNvPicPr>
          <p:nvPr/>
        </p:nvPicPr>
        <p:blipFill>
          <a:blip r:embed="rId2" cstate="screen"/>
          <a:stretch>
            <a:fillRect/>
          </a:stretch>
        </p:blipFill>
        <p:spPr>
          <a:xfrm flipH="1">
            <a:off x="2037715" y="4998720"/>
            <a:ext cx="10589895" cy="2117090"/>
          </a:xfrm>
          <a:prstGeom prst="rect">
            <a:avLst/>
          </a:prstGeom>
        </p:spPr>
      </p:pic>
      <p:pic>
        <p:nvPicPr>
          <p:cNvPr id="7" name="图片 6" descr="5a629f69f4afdf344dbeaecc10cead73"/>
          <p:cNvPicPr>
            <a:picLocks noChangeAspect="1"/>
          </p:cNvPicPr>
          <p:nvPr/>
        </p:nvPicPr>
        <p:blipFill>
          <a:blip r:embed="rId3" cstate="screen"/>
          <a:stretch>
            <a:fillRect/>
          </a:stretch>
        </p:blipFill>
        <p:spPr>
          <a:xfrm>
            <a:off x="-551815" y="4998720"/>
            <a:ext cx="13047980" cy="2117090"/>
          </a:xfrm>
          <a:prstGeom prst="rect">
            <a:avLst/>
          </a:prstGeom>
        </p:spPr>
      </p:pic>
      <p:sp>
        <p:nvSpPr>
          <p:cNvPr id="5" name="等腰三角形 4"/>
          <p:cNvSpPr/>
          <p:nvPr/>
        </p:nvSpPr>
        <p:spPr>
          <a:xfrm rot="10800000">
            <a:off x="2161310" y="-5"/>
            <a:ext cx="7841672" cy="3283529"/>
          </a:xfrm>
          <a:prstGeom prst="triangl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cs typeface="+mn-ea"/>
              <a:sym typeface="+mn-lt"/>
            </a:endParaRPr>
          </a:p>
        </p:txBody>
      </p:sp>
      <p:sp>
        <p:nvSpPr>
          <p:cNvPr id="6" name="文本框 5"/>
          <p:cNvSpPr txBox="1"/>
          <p:nvPr/>
        </p:nvSpPr>
        <p:spPr>
          <a:xfrm>
            <a:off x="4735735" y="1374013"/>
            <a:ext cx="2634884" cy="1323439"/>
          </a:xfrm>
          <a:prstGeom prst="rect">
            <a:avLst/>
          </a:prstGeom>
          <a:noFill/>
        </p:spPr>
        <p:txBody>
          <a:bodyPr wrap="square" rtlCol="0">
            <a:spAutoFit/>
          </a:bodyPr>
          <a:lstStyle/>
          <a:p>
            <a:pPr algn="ctr"/>
            <a:r>
              <a:rPr lang="en-US" altLang="zh-CN" sz="4000" dirty="0">
                <a:solidFill>
                  <a:schemeClr val="bg1"/>
                </a:solidFill>
                <a:cs typeface="+mn-ea"/>
                <a:sym typeface="+mn-lt"/>
              </a:rPr>
              <a:t>PART ONE</a:t>
            </a:r>
          </a:p>
        </p:txBody>
      </p:sp>
      <p:cxnSp>
        <p:nvCxnSpPr>
          <p:cNvPr id="8" name="直接连接符 7"/>
          <p:cNvCxnSpPr/>
          <p:nvPr/>
        </p:nvCxnSpPr>
        <p:spPr>
          <a:xfrm>
            <a:off x="5375448" y="2011934"/>
            <a:ext cx="139930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778332" y="2513346"/>
            <a:ext cx="609076" cy="398780"/>
          </a:xfrm>
          <a:prstGeom prst="rect">
            <a:avLst/>
          </a:prstGeom>
          <a:noFill/>
        </p:spPr>
        <p:txBody>
          <a:bodyPr wrap="square" rtlCol="0">
            <a:spAutoFit/>
          </a:bodyPr>
          <a:lstStyle/>
          <a:p>
            <a:pPr algn="dist"/>
            <a:r>
              <a:rPr lang="en-US" altLang="zh-CN" sz="2000" b="1" dirty="0" smtClean="0">
                <a:solidFill>
                  <a:schemeClr val="bg1"/>
                </a:solidFill>
                <a:cs typeface="+mn-ea"/>
                <a:sym typeface="+mn-lt"/>
              </a:rPr>
              <a:t>01</a:t>
            </a:r>
            <a:endParaRPr lang="en-US" altLang="zh-CN" sz="2000" b="1" dirty="0">
              <a:solidFill>
                <a:schemeClr val="bg1"/>
              </a:solidFill>
              <a:cs typeface="+mn-ea"/>
              <a:sym typeface="+mn-lt"/>
            </a:endParaRPr>
          </a:p>
        </p:txBody>
      </p:sp>
      <p:sp>
        <p:nvSpPr>
          <p:cNvPr id="10" name="等腰三角形 9"/>
          <p:cNvSpPr/>
          <p:nvPr/>
        </p:nvSpPr>
        <p:spPr>
          <a:xfrm rot="10800000">
            <a:off x="6033057" y="2870642"/>
            <a:ext cx="112687" cy="11404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2037807" y="0"/>
            <a:ext cx="8130873" cy="3420932"/>
            <a:chOff x="2037807" y="0"/>
            <a:chExt cx="8130873" cy="3420932"/>
          </a:xfrm>
        </p:grpSpPr>
        <p:cxnSp>
          <p:nvCxnSpPr>
            <p:cNvPr id="11" name="直接连接符 10"/>
            <p:cNvCxnSpPr/>
            <p:nvPr/>
          </p:nvCxnSpPr>
          <p:spPr>
            <a:xfrm flipH="1" flipV="1">
              <a:off x="2037807" y="1"/>
              <a:ext cx="4056400" cy="3420931"/>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094207" y="0"/>
              <a:ext cx="4074473" cy="3420932"/>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872110" y="0"/>
            <a:ext cx="8434419" cy="3563377"/>
            <a:chOff x="1872110" y="0"/>
            <a:chExt cx="8434419" cy="3563377"/>
          </a:xfrm>
        </p:grpSpPr>
        <p:cxnSp>
          <p:nvCxnSpPr>
            <p:cNvPr id="18" name="直接连接符 17"/>
            <p:cNvCxnSpPr/>
            <p:nvPr/>
          </p:nvCxnSpPr>
          <p:spPr>
            <a:xfrm flipH="1" flipV="1">
              <a:off x="1872110" y="0"/>
              <a:ext cx="4222097" cy="3563377"/>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094207" y="0"/>
              <a:ext cx="4212322" cy="3563377"/>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grpSp>
      <p:sp>
        <p:nvSpPr>
          <p:cNvPr id="25" name="等腰三角形 5"/>
          <p:cNvSpPr/>
          <p:nvPr/>
        </p:nvSpPr>
        <p:spPr>
          <a:xfrm rot="10800000">
            <a:off x="10100828" y="3968033"/>
            <a:ext cx="1959263" cy="4719783"/>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Lst>
            <a:ahLst/>
            <a:cxnLst>
              <a:cxn ang="0">
                <a:pos x="connsiteX0-1" y="connsiteY0-2"/>
              </a:cxn>
              <a:cxn ang="0">
                <a:pos x="connsiteX1-3" y="connsiteY1-4"/>
              </a:cxn>
              <a:cxn ang="0">
                <a:pos x="connsiteX2-5" y="connsiteY2-6"/>
              </a:cxn>
              <a:cxn ang="0">
                <a:pos x="connsiteX3-7" y="connsiteY3-8"/>
              </a:cxn>
            </a:cxnLst>
            <a:rect l="l" t="t" r="r" b="b"/>
            <a:pathLst>
              <a:path w="1959263" h="4719783">
                <a:moveTo>
                  <a:pt x="0" y="4719783"/>
                </a:moveTo>
                <a:lnTo>
                  <a:pt x="1959263" y="3713019"/>
                </a:lnTo>
                <a:lnTo>
                  <a:pt x="1127991" y="0"/>
                </a:lnTo>
                <a:lnTo>
                  <a:pt x="0" y="4719783"/>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26" name="等腰三角形 5"/>
          <p:cNvSpPr/>
          <p:nvPr/>
        </p:nvSpPr>
        <p:spPr>
          <a:xfrm rot="10800000">
            <a:off x="227422" y="1131022"/>
            <a:ext cx="3356758" cy="4095668"/>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 name="connsiteX0-57" fmla="*/ 0 w 885205"/>
              <a:gd name="connsiteY0-58" fmla="*/ 6359897 h 6359897"/>
              <a:gd name="connsiteX1-59" fmla="*/ 885205 w 885205"/>
              <a:gd name="connsiteY1-60" fmla="*/ 3713019 h 6359897"/>
              <a:gd name="connsiteX2-61" fmla="*/ 53933 w 885205"/>
              <a:gd name="connsiteY2-62" fmla="*/ 0 h 6359897"/>
              <a:gd name="connsiteX3-63" fmla="*/ 0 w 885205"/>
              <a:gd name="connsiteY3-64" fmla="*/ 6359897 h 6359897"/>
              <a:gd name="connsiteX0-65" fmla="*/ 2776353 w 3661558"/>
              <a:gd name="connsiteY0-66" fmla="*/ 4095668 h 4095668"/>
              <a:gd name="connsiteX1-67" fmla="*/ 3661558 w 3661558"/>
              <a:gd name="connsiteY1-68" fmla="*/ 1448790 h 4095668"/>
              <a:gd name="connsiteX2-69" fmla="*/ 0 w 3661558"/>
              <a:gd name="connsiteY2-70" fmla="*/ 0 h 4095668"/>
              <a:gd name="connsiteX3-71" fmla="*/ 2776353 w 3661558"/>
              <a:gd name="connsiteY3-72" fmla="*/ 4095668 h 4095668"/>
              <a:gd name="connsiteX0-73" fmla="*/ 2776353 w 2993901"/>
              <a:gd name="connsiteY0-74" fmla="*/ 4095668 h 4095668"/>
              <a:gd name="connsiteX1-75" fmla="*/ 2993901 w 2993901"/>
              <a:gd name="connsiteY1-76" fmla="*/ 2305133 h 4095668"/>
              <a:gd name="connsiteX2-77" fmla="*/ 0 w 2993901"/>
              <a:gd name="connsiteY2-78" fmla="*/ 0 h 4095668"/>
              <a:gd name="connsiteX3-79" fmla="*/ 2776353 w 2993901"/>
              <a:gd name="connsiteY3-80" fmla="*/ 4095668 h 4095668"/>
              <a:gd name="connsiteX0-81" fmla="*/ 2776353 w 3356758"/>
              <a:gd name="connsiteY0-82" fmla="*/ 4095668 h 4095668"/>
              <a:gd name="connsiteX1-83" fmla="*/ 3356758 w 3356758"/>
              <a:gd name="connsiteY1-84" fmla="*/ 1971304 h 4095668"/>
              <a:gd name="connsiteX2-85" fmla="*/ 0 w 3356758"/>
              <a:gd name="connsiteY2-86" fmla="*/ 0 h 4095668"/>
              <a:gd name="connsiteX3-87" fmla="*/ 2776353 w 3356758"/>
              <a:gd name="connsiteY3-88" fmla="*/ 4095668 h 4095668"/>
            </a:gdLst>
            <a:ahLst/>
            <a:cxnLst>
              <a:cxn ang="0">
                <a:pos x="connsiteX0-1" y="connsiteY0-2"/>
              </a:cxn>
              <a:cxn ang="0">
                <a:pos x="connsiteX1-3" y="connsiteY1-4"/>
              </a:cxn>
              <a:cxn ang="0">
                <a:pos x="connsiteX2-5" y="connsiteY2-6"/>
              </a:cxn>
              <a:cxn ang="0">
                <a:pos x="connsiteX3-7" y="connsiteY3-8"/>
              </a:cxn>
            </a:cxnLst>
            <a:rect l="l" t="t" r="r" b="b"/>
            <a:pathLst>
              <a:path w="3356758" h="4095668">
                <a:moveTo>
                  <a:pt x="2776353" y="4095668"/>
                </a:moveTo>
                <a:lnTo>
                  <a:pt x="3356758" y="1971304"/>
                </a:lnTo>
                <a:lnTo>
                  <a:pt x="0" y="0"/>
                </a:lnTo>
                <a:lnTo>
                  <a:pt x="2776353" y="4095668"/>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27" name="等腰三角形 5"/>
          <p:cNvSpPr/>
          <p:nvPr/>
        </p:nvSpPr>
        <p:spPr>
          <a:xfrm rot="10800000">
            <a:off x="3841727" y="4355375"/>
            <a:ext cx="1113475" cy="1062182"/>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 name="connsiteX0-57" fmla="*/ 0 w 885205"/>
              <a:gd name="connsiteY0-58" fmla="*/ 6359897 h 6359897"/>
              <a:gd name="connsiteX1-59" fmla="*/ 885205 w 885205"/>
              <a:gd name="connsiteY1-60" fmla="*/ 3713019 h 6359897"/>
              <a:gd name="connsiteX2-61" fmla="*/ 53933 w 885205"/>
              <a:gd name="connsiteY2-62" fmla="*/ 0 h 6359897"/>
              <a:gd name="connsiteX3-63" fmla="*/ 0 w 885205"/>
              <a:gd name="connsiteY3-64" fmla="*/ 6359897 h 6359897"/>
              <a:gd name="connsiteX0-65" fmla="*/ 2776353 w 3661558"/>
              <a:gd name="connsiteY0-66" fmla="*/ 4095668 h 4095668"/>
              <a:gd name="connsiteX1-67" fmla="*/ 3661558 w 3661558"/>
              <a:gd name="connsiteY1-68" fmla="*/ 1448790 h 4095668"/>
              <a:gd name="connsiteX2-69" fmla="*/ 0 w 3661558"/>
              <a:gd name="connsiteY2-70" fmla="*/ 0 h 4095668"/>
              <a:gd name="connsiteX3-71" fmla="*/ 2776353 w 3661558"/>
              <a:gd name="connsiteY3-72" fmla="*/ 4095668 h 4095668"/>
              <a:gd name="connsiteX0-73" fmla="*/ 2776353 w 2993901"/>
              <a:gd name="connsiteY0-74" fmla="*/ 4095668 h 4095668"/>
              <a:gd name="connsiteX1-75" fmla="*/ 2993901 w 2993901"/>
              <a:gd name="connsiteY1-76" fmla="*/ 2305133 h 4095668"/>
              <a:gd name="connsiteX2-77" fmla="*/ 0 w 2993901"/>
              <a:gd name="connsiteY2-78" fmla="*/ 0 h 4095668"/>
              <a:gd name="connsiteX3-79" fmla="*/ 2776353 w 2993901"/>
              <a:gd name="connsiteY3-80" fmla="*/ 4095668 h 4095668"/>
              <a:gd name="connsiteX0-81" fmla="*/ 2776353 w 3356758"/>
              <a:gd name="connsiteY0-82" fmla="*/ 4095668 h 4095668"/>
              <a:gd name="connsiteX1-83" fmla="*/ 3356758 w 3356758"/>
              <a:gd name="connsiteY1-84" fmla="*/ 1971304 h 4095668"/>
              <a:gd name="connsiteX2-85" fmla="*/ 0 w 3356758"/>
              <a:gd name="connsiteY2-86" fmla="*/ 0 h 4095668"/>
              <a:gd name="connsiteX3-87" fmla="*/ 2776353 w 3356758"/>
              <a:gd name="connsiteY3-88" fmla="*/ 4095668 h 4095668"/>
              <a:gd name="connsiteX0-89" fmla="*/ 0 w 1113475"/>
              <a:gd name="connsiteY0-90" fmla="*/ 2124364 h 2426525"/>
              <a:gd name="connsiteX1-91" fmla="*/ 580405 w 1113475"/>
              <a:gd name="connsiteY1-92" fmla="*/ 0 h 2426525"/>
              <a:gd name="connsiteX2-93" fmla="*/ 1113475 w 1113475"/>
              <a:gd name="connsiteY2-94" fmla="*/ 2426525 h 2426525"/>
              <a:gd name="connsiteX3-95" fmla="*/ 0 w 1113475"/>
              <a:gd name="connsiteY3-96" fmla="*/ 2124364 h 2426525"/>
              <a:gd name="connsiteX0-97" fmla="*/ 0 w 1113475"/>
              <a:gd name="connsiteY0-98" fmla="*/ 760021 h 1062182"/>
              <a:gd name="connsiteX1-99" fmla="*/ 28862 w 1113475"/>
              <a:gd name="connsiteY1-100" fmla="*/ 0 h 1062182"/>
              <a:gd name="connsiteX2-101" fmla="*/ 1113475 w 1113475"/>
              <a:gd name="connsiteY2-102" fmla="*/ 1062182 h 1062182"/>
              <a:gd name="connsiteX3-103" fmla="*/ 0 w 1113475"/>
              <a:gd name="connsiteY3-104" fmla="*/ 760021 h 1062182"/>
            </a:gdLst>
            <a:ahLst/>
            <a:cxnLst>
              <a:cxn ang="0">
                <a:pos x="connsiteX0-1" y="connsiteY0-2"/>
              </a:cxn>
              <a:cxn ang="0">
                <a:pos x="connsiteX1-3" y="connsiteY1-4"/>
              </a:cxn>
              <a:cxn ang="0">
                <a:pos x="connsiteX2-5" y="connsiteY2-6"/>
              </a:cxn>
              <a:cxn ang="0">
                <a:pos x="connsiteX3-7" y="connsiteY3-8"/>
              </a:cxn>
            </a:cxnLst>
            <a:rect l="l" t="t" r="r" b="b"/>
            <a:pathLst>
              <a:path w="1113475" h="1062182">
                <a:moveTo>
                  <a:pt x="0" y="760021"/>
                </a:moveTo>
                <a:lnTo>
                  <a:pt x="28862" y="0"/>
                </a:lnTo>
                <a:lnTo>
                  <a:pt x="1113475" y="1062182"/>
                </a:lnTo>
                <a:lnTo>
                  <a:pt x="0" y="760021"/>
                </a:lnTo>
                <a:close/>
              </a:path>
            </a:pathLst>
          </a:custGeom>
          <a:solidFill>
            <a:schemeClr val="accent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29" name="矩形 28"/>
          <p:cNvSpPr/>
          <p:nvPr/>
        </p:nvSpPr>
        <p:spPr>
          <a:xfrm>
            <a:off x="991673" y="4088381"/>
            <a:ext cx="10122795" cy="1651158"/>
          </a:xfrm>
          <a:prstGeom prst="rect">
            <a:avLst/>
          </a:prstGeom>
        </p:spPr>
        <p:txBody>
          <a:bodyPr wrap="square">
            <a:spAutoFit/>
          </a:bodyPr>
          <a:lstStyle/>
          <a:p>
            <a:pPr>
              <a:lnSpc>
                <a:spcPct val="130000"/>
              </a:lnSpc>
            </a:pPr>
            <a:r>
              <a:rPr lang="en-US" altLang="zh-CN" sz="2000" dirty="0" smtClean="0"/>
              <a:t>       </a:t>
            </a:r>
            <a:r>
              <a:rPr lang="en-US" altLang="zh-CN" sz="2000" dirty="0" smtClean="0">
                <a:sym typeface="+mn-ea"/>
              </a:rPr>
              <a:t>政务信息公开情况：</a:t>
            </a:r>
            <a:r>
              <a:rPr lang="en-US" altLang="zh-CN" sz="2000" dirty="0" smtClean="0"/>
              <a:t>2020</a:t>
            </a:r>
            <a:r>
              <a:rPr lang="zh-CN" altLang="zh-CN" sz="2000" dirty="0" smtClean="0"/>
              <a:t>年，我局通过各种方式公开政府信息共计</a:t>
            </a:r>
            <a:r>
              <a:rPr lang="en-US" altLang="zh-CN" sz="2000" dirty="0" smtClean="0"/>
              <a:t>378</a:t>
            </a:r>
            <a:r>
              <a:rPr lang="zh-CN" altLang="zh-CN" sz="2000" dirty="0" smtClean="0"/>
              <a:t>条，微信公众号“汶上教体”发布</a:t>
            </a:r>
            <a:r>
              <a:rPr lang="en-US" altLang="zh-CN" sz="2000" dirty="0" smtClean="0"/>
              <a:t>110</a:t>
            </a:r>
            <a:r>
              <a:rPr lang="zh-CN" altLang="zh-CN" sz="2000" dirty="0" smtClean="0"/>
              <a:t>条，政府网站发布</a:t>
            </a:r>
            <a:r>
              <a:rPr lang="en-US" altLang="zh-CN" sz="2000" dirty="0" smtClean="0"/>
              <a:t>268</a:t>
            </a:r>
            <a:r>
              <a:rPr lang="zh-CN" altLang="zh-CN" sz="2000" dirty="0" smtClean="0"/>
              <a:t>条。政府网站重点领域信息公开</a:t>
            </a:r>
            <a:r>
              <a:rPr lang="en-US" altLang="zh-CN" sz="2000" dirty="0" smtClean="0"/>
              <a:t>108</a:t>
            </a:r>
            <a:r>
              <a:rPr lang="zh-CN" altLang="zh-CN" sz="2000" dirty="0" smtClean="0"/>
              <a:t>条，行政权力运行公开</a:t>
            </a:r>
            <a:r>
              <a:rPr lang="en-US" altLang="zh-CN" sz="2000" dirty="0" smtClean="0"/>
              <a:t>21</a:t>
            </a:r>
            <a:r>
              <a:rPr lang="zh-CN" altLang="zh-CN" sz="2000" dirty="0" smtClean="0"/>
              <a:t>条，双随机一公开栏目公开</a:t>
            </a:r>
            <a:r>
              <a:rPr lang="en-US" altLang="zh-CN" sz="2000" dirty="0" smtClean="0"/>
              <a:t>11</a:t>
            </a:r>
            <a:r>
              <a:rPr lang="zh-CN" altLang="zh-CN" sz="2000" dirty="0" smtClean="0"/>
              <a:t>条。</a:t>
            </a:r>
          </a:p>
          <a:p>
            <a:pPr>
              <a:lnSpc>
                <a:spcPct val="130000"/>
              </a:lnSpc>
            </a:pPr>
            <a:endParaRPr altLang="zh-CN" sz="2000" dirty="0" smtClean="0"/>
          </a:p>
        </p:txBody>
      </p:sp>
      <p:sp>
        <p:nvSpPr>
          <p:cNvPr id="4" name="矩形 3"/>
          <p:cNvSpPr/>
          <p:nvPr/>
        </p:nvSpPr>
        <p:spPr>
          <a:xfrm>
            <a:off x="3976805" y="3310784"/>
            <a:ext cx="4246880" cy="583565"/>
          </a:xfrm>
          <a:prstGeom prst="rect">
            <a:avLst/>
          </a:prstGeom>
        </p:spPr>
        <p:txBody>
          <a:bodyPr wrap="none">
            <a:spAutoFit/>
          </a:bodyPr>
          <a:lstStyle/>
          <a:p>
            <a:pPr algn="ctr"/>
            <a:r>
              <a:rPr lang="zh-CN" altLang="zh-CN" sz="3200" b="1" dirty="0" smtClean="0">
                <a:solidFill>
                  <a:srgbClr val="FF0000"/>
                </a:solidFill>
                <a:cs typeface="+mn-ea"/>
                <a:sym typeface="+mn-lt"/>
              </a:rPr>
              <a:t>主动公开政府信息情况</a:t>
            </a:r>
          </a:p>
        </p:txBody>
      </p:sp>
    </p:spTree>
  </p:cSld>
  <p:clrMapOvr>
    <a:masterClrMapping/>
  </p:clrMapOvr>
  <p:transition advTm="6459">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50" presetClass="entr" presetSubtype="0" decel="100000"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1000" fill="hold"/>
                                        <p:tgtEl>
                                          <p:spTgt spid="26"/>
                                        </p:tgtEl>
                                        <p:attrNameLst>
                                          <p:attrName>ppt_w</p:attrName>
                                        </p:attrNameLst>
                                      </p:cBhvr>
                                      <p:tavLst>
                                        <p:tav tm="0">
                                          <p:val>
                                            <p:strVal val="#ppt_w+.3"/>
                                          </p:val>
                                        </p:tav>
                                        <p:tav tm="100000">
                                          <p:val>
                                            <p:strVal val="#ppt_w"/>
                                          </p:val>
                                        </p:tav>
                                      </p:tavLst>
                                    </p:anim>
                                    <p:anim calcmode="lin" valueType="num">
                                      <p:cBhvr>
                                        <p:cTn id="55" dur="1000" fill="hold"/>
                                        <p:tgtEl>
                                          <p:spTgt spid="26"/>
                                        </p:tgtEl>
                                        <p:attrNameLst>
                                          <p:attrName>ppt_h</p:attrName>
                                        </p:attrNameLst>
                                      </p:cBhvr>
                                      <p:tavLst>
                                        <p:tav tm="0">
                                          <p:val>
                                            <p:strVal val="#ppt_h"/>
                                          </p:val>
                                        </p:tav>
                                        <p:tav tm="100000">
                                          <p:val>
                                            <p:strVal val="#ppt_h"/>
                                          </p:val>
                                        </p:tav>
                                      </p:tavLst>
                                    </p:anim>
                                    <p:animEffect transition="in" filter="fade">
                                      <p:cBhvr>
                                        <p:cTn id="56" dur="1000"/>
                                        <p:tgtEl>
                                          <p:spTgt spid="26"/>
                                        </p:tgtEl>
                                      </p:cBhvr>
                                    </p:animEffect>
                                  </p:childTnLst>
                                </p:cTn>
                              </p:par>
                              <p:par>
                                <p:cTn id="57" presetID="50" presetClass="entr" presetSubtype="0" decel="10000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1000" fill="hold"/>
                                        <p:tgtEl>
                                          <p:spTgt spid="25"/>
                                        </p:tgtEl>
                                        <p:attrNameLst>
                                          <p:attrName>ppt_w</p:attrName>
                                        </p:attrNameLst>
                                      </p:cBhvr>
                                      <p:tavLst>
                                        <p:tav tm="0">
                                          <p:val>
                                            <p:strVal val="#ppt_w+.3"/>
                                          </p:val>
                                        </p:tav>
                                        <p:tav tm="100000">
                                          <p:val>
                                            <p:strVal val="#ppt_w"/>
                                          </p:val>
                                        </p:tav>
                                      </p:tavLst>
                                    </p:anim>
                                    <p:anim calcmode="lin" valueType="num">
                                      <p:cBhvr>
                                        <p:cTn id="60" dur="1000" fill="hold"/>
                                        <p:tgtEl>
                                          <p:spTgt spid="25"/>
                                        </p:tgtEl>
                                        <p:attrNameLst>
                                          <p:attrName>ppt_h</p:attrName>
                                        </p:attrNameLst>
                                      </p:cBhvr>
                                      <p:tavLst>
                                        <p:tav tm="0">
                                          <p:val>
                                            <p:strVal val="#ppt_h"/>
                                          </p:val>
                                        </p:tav>
                                        <p:tav tm="100000">
                                          <p:val>
                                            <p:strVal val="#ppt_h"/>
                                          </p:val>
                                        </p:tav>
                                      </p:tavLst>
                                    </p:anim>
                                    <p:animEffect transition="in" filter="fade">
                                      <p:cBhvr>
                                        <p:cTn id="61" dur="1000"/>
                                        <p:tgtEl>
                                          <p:spTgt spid="25"/>
                                        </p:tgtEl>
                                      </p:cBhvr>
                                    </p:animEffect>
                                  </p:childTnLst>
                                </p:cTn>
                              </p:par>
                            </p:childTnLst>
                          </p:cTn>
                        </p:par>
                        <p:par>
                          <p:cTn id="62" fill="hold">
                            <p:stCondLst>
                              <p:cond delay="3000"/>
                            </p:stCondLst>
                            <p:childTnLst>
                              <p:par>
                                <p:cTn id="63" presetID="47" presetClass="entr" presetSubtype="0"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6" presetClass="entr" presetSubtype="0" fill="hold" grpId="0" nodeType="afterEffect">
                                  <p:stCondLst>
                                    <p:cond delay="0"/>
                                  </p:stCondLst>
                                  <p:iterate type="lt">
                                    <p:tmPct val="10000"/>
                                  </p:iterate>
                                  <p:childTnLst>
                                    <p:set>
                                      <p:cBhvr>
                                        <p:cTn id="70" dur="1" fill="hold">
                                          <p:stCondLst>
                                            <p:cond delay="0"/>
                                          </p:stCondLst>
                                        </p:cTn>
                                        <p:tgtEl>
                                          <p:spTgt spid="4"/>
                                        </p:tgtEl>
                                        <p:attrNameLst>
                                          <p:attrName>style.visibility</p:attrName>
                                        </p:attrNameLst>
                                      </p:cBhvr>
                                      <p:to>
                                        <p:strVal val="visible"/>
                                      </p:to>
                                    </p:set>
                                    <p:anim by="(-#ppt_w*2)" calcmode="lin" valueType="num">
                                      <p:cBhvr rctx="PPT">
                                        <p:cTn id="71" dur="500" autoRev="1" fill="hold">
                                          <p:stCondLst>
                                            <p:cond delay="0"/>
                                          </p:stCondLst>
                                        </p:cTn>
                                        <p:tgtEl>
                                          <p:spTgt spid="4"/>
                                        </p:tgtEl>
                                        <p:attrNameLst>
                                          <p:attrName>ppt_w</p:attrName>
                                        </p:attrNameLst>
                                      </p:cBhvr>
                                    </p:anim>
                                    <p:anim by="(#ppt_w*0.50)" calcmode="lin" valueType="num">
                                      <p:cBhvr>
                                        <p:cTn id="72" dur="500" decel="50000" autoRev="1" fill="hold">
                                          <p:stCondLst>
                                            <p:cond delay="0"/>
                                          </p:stCondLst>
                                        </p:cTn>
                                        <p:tgtEl>
                                          <p:spTgt spid="4"/>
                                        </p:tgtEl>
                                        <p:attrNameLst>
                                          <p:attrName>ppt_x</p:attrName>
                                        </p:attrNameLst>
                                      </p:cBhvr>
                                    </p:anim>
                                    <p:anim from="(-#ppt_h/2)" to="(#ppt_y)" calcmode="lin" valueType="num">
                                      <p:cBhvr>
                                        <p:cTn id="73" dur="1000" fill="hold">
                                          <p:stCondLst>
                                            <p:cond delay="0"/>
                                          </p:stCondLst>
                                        </p:cTn>
                                        <p:tgtEl>
                                          <p:spTgt spid="4"/>
                                        </p:tgtEl>
                                        <p:attrNameLst>
                                          <p:attrName>ppt_y</p:attrName>
                                        </p:attrNameLst>
                                      </p:cBhvr>
                                    </p:anim>
                                    <p:animRot by="21600000">
                                      <p:cBhvr>
                                        <p:cTn id="74"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9" grpId="0"/>
      <p:bldP spid="10" grpId="0" bldLvl="0" animBg="1"/>
      <p:bldP spid="25" grpId="0" bldLvl="0" animBg="1"/>
      <p:bldP spid="26" grpId="0" bldLvl="0" animBg="1"/>
      <p:bldP spid="29"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dirty="0"/>
          </a:p>
        </p:txBody>
      </p:sp>
      <p:sp>
        <p:nvSpPr>
          <p:cNvPr id="5" name="等腰三角形 4"/>
          <p:cNvSpPr/>
          <p:nvPr/>
        </p:nvSpPr>
        <p:spPr>
          <a:xfrm rot="10800000">
            <a:off x="2174645" y="-5"/>
            <a:ext cx="7841672" cy="3283529"/>
          </a:xfrm>
          <a:prstGeom prst="triangl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cs typeface="+mn-ea"/>
              <a:sym typeface="+mn-lt"/>
            </a:endParaRPr>
          </a:p>
        </p:txBody>
      </p:sp>
      <p:sp>
        <p:nvSpPr>
          <p:cNvPr id="6" name="文本框 5"/>
          <p:cNvSpPr txBox="1"/>
          <p:nvPr/>
        </p:nvSpPr>
        <p:spPr>
          <a:xfrm>
            <a:off x="4735735" y="1374013"/>
            <a:ext cx="2634884" cy="1323439"/>
          </a:xfrm>
          <a:prstGeom prst="rect">
            <a:avLst/>
          </a:prstGeom>
          <a:noFill/>
        </p:spPr>
        <p:txBody>
          <a:bodyPr wrap="square" rtlCol="0">
            <a:spAutoFit/>
          </a:bodyPr>
          <a:lstStyle/>
          <a:p>
            <a:pPr algn="ctr"/>
            <a:r>
              <a:rPr lang="en-US" altLang="zh-CN" sz="4000" dirty="0">
                <a:solidFill>
                  <a:schemeClr val="bg1"/>
                </a:solidFill>
                <a:cs typeface="+mn-ea"/>
                <a:sym typeface="+mn-lt"/>
              </a:rPr>
              <a:t>PART ONE</a:t>
            </a:r>
          </a:p>
        </p:txBody>
      </p:sp>
      <p:sp>
        <p:nvSpPr>
          <p:cNvPr id="9" name="文本框 8"/>
          <p:cNvSpPr txBox="1"/>
          <p:nvPr/>
        </p:nvSpPr>
        <p:spPr>
          <a:xfrm>
            <a:off x="5778332" y="2513346"/>
            <a:ext cx="609076" cy="398780"/>
          </a:xfrm>
          <a:prstGeom prst="rect">
            <a:avLst/>
          </a:prstGeom>
          <a:noFill/>
        </p:spPr>
        <p:txBody>
          <a:bodyPr wrap="square" rtlCol="0">
            <a:spAutoFit/>
          </a:bodyPr>
          <a:lstStyle/>
          <a:p>
            <a:pPr algn="dist"/>
            <a:r>
              <a:rPr lang="en-US" altLang="zh-CN" sz="2000" b="1" dirty="0" smtClean="0">
                <a:solidFill>
                  <a:schemeClr val="bg1"/>
                </a:solidFill>
                <a:cs typeface="+mn-ea"/>
                <a:sym typeface="+mn-lt"/>
              </a:rPr>
              <a:t>02</a:t>
            </a:r>
            <a:endParaRPr lang="en-US" altLang="zh-CN" sz="2000" b="1" dirty="0">
              <a:solidFill>
                <a:schemeClr val="bg1"/>
              </a:solidFill>
              <a:cs typeface="+mn-ea"/>
              <a:sym typeface="+mn-lt"/>
            </a:endParaRPr>
          </a:p>
        </p:txBody>
      </p:sp>
      <p:sp>
        <p:nvSpPr>
          <p:cNvPr id="28" name="矩形 27"/>
          <p:cNvSpPr/>
          <p:nvPr/>
        </p:nvSpPr>
        <p:spPr>
          <a:xfrm>
            <a:off x="3776782" y="3503189"/>
            <a:ext cx="5466080" cy="583565"/>
          </a:xfrm>
          <a:prstGeom prst="rect">
            <a:avLst/>
          </a:prstGeom>
        </p:spPr>
        <p:txBody>
          <a:bodyPr wrap="none">
            <a:spAutoFit/>
          </a:bodyPr>
          <a:lstStyle/>
          <a:p>
            <a:pPr algn="ctr"/>
            <a:r>
              <a:rPr lang="zh-CN" altLang="zh-CN" sz="3200" dirty="0" smtClean="0"/>
              <a:t>政府信息公开申请及办理情况</a:t>
            </a:r>
            <a:r>
              <a:rPr lang="en-US" altLang="zh-CN" sz="3200" dirty="0" smtClean="0"/>
              <a:t>  </a:t>
            </a:r>
            <a:endParaRPr lang="zh-CN" altLang="en-US" sz="3200" b="1" dirty="0" smtClean="0">
              <a:solidFill>
                <a:schemeClr val="bg2">
                  <a:lumMod val="25000"/>
                </a:schemeClr>
              </a:solidFill>
              <a:cs typeface="+mn-ea"/>
              <a:sym typeface="+mn-lt"/>
            </a:endParaRPr>
          </a:p>
        </p:txBody>
      </p:sp>
      <p:sp>
        <p:nvSpPr>
          <p:cNvPr id="29" name="矩形 28"/>
          <p:cNvSpPr/>
          <p:nvPr/>
        </p:nvSpPr>
        <p:spPr>
          <a:xfrm>
            <a:off x="991673" y="4306821"/>
            <a:ext cx="10122795" cy="452945"/>
          </a:xfrm>
          <a:prstGeom prst="rect">
            <a:avLst/>
          </a:prstGeom>
        </p:spPr>
        <p:txBody>
          <a:bodyPr wrap="square">
            <a:spAutoFit/>
          </a:bodyPr>
          <a:lstStyle/>
          <a:p>
            <a:pPr>
              <a:lnSpc>
                <a:spcPct val="130000"/>
              </a:lnSpc>
            </a:pPr>
            <a:r>
              <a:rPr lang="en-US" altLang="zh-CN" sz="2000" dirty="0" smtClean="0">
                <a:solidFill>
                  <a:schemeClr val="accent1"/>
                </a:solidFill>
                <a:effectLst>
                  <a:outerShdw blurRad="38100" dist="25400" dir="5400000" algn="ctr" rotWithShape="0">
                    <a:srgbClr val="6E747A">
                      <a:alpha val="43000"/>
                    </a:srgbClr>
                  </a:outerShdw>
                </a:effectLst>
              </a:rPr>
              <a:t>     </a:t>
            </a:r>
            <a:r>
              <a:rPr lang="en-US" altLang="zh-CN" sz="2000" dirty="0" smtClean="0">
                <a:ln/>
                <a:solidFill>
                  <a:schemeClr val="tx1"/>
                </a:solidFill>
                <a:effectLst>
                  <a:outerShdw blurRad="38100" dist="19050" dir="2700000" algn="tl" rotWithShape="0">
                    <a:schemeClr val="dk1">
                      <a:alpha val="40000"/>
                    </a:schemeClr>
                  </a:outerShdw>
                </a:effectLst>
              </a:rPr>
              <a:t>   </a:t>
            </a:r>
            <a:r>
              <a:rPr lang="en-US" altLang="zh-CN" sz="2000" dirty="0" smtClean="0"/>
              <a:t>2020</a:t>
            </a:r>
            <a:r>
              <a:rPr lang="zh-CN" altLang="zh-CN" sz="2000" dirty="0" smtClean="0"/>
              <a:t>年，我局受理政府信息公开申请</a:t>
            </a:r>
            <a:r>
              <a:rPr lang="en-US" altLang="zh-CN" sz="2000" dirty="0" smtClean="0"/>
              <a:t>1</a:t>
            </a:r>
            <a:r>
              <a:rPr lang="zh-CN" altLang="zh-CN" sz="2000" dirty="0" smtClean="0"/>
              <a:t>件，依法依规按时办结。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28"/>
                                        </p:tgtEl>
                                        <p:attrNameLst>
                                          <p:attrName>style.visibility</p:attrName>
                                        </p:attrNameLst>
                                      </p:cBhvr>
                                      <p:to>
                                        <p:strVal val="visible"/>
                                      </p:to>
                                    </p:set>
                                    <p:anim by="(-#ppt_w*2)" calcmode="lin" valueType="num">
                                      <p:cBhvr rctx="PPT">
                                        <p:cTn id="23" dur="500" autoRev="1" fill="hold">
                                          <p:stCondLst>
                                            <p:cond delay="0"/>
                                          </p:stCondLst>
                                        </p:cTn>
                                        <p:tgtEl>
                                          <p:spTgt spid="28"/>
                                        </p:tgtEl>
                                        <p:attrNameLst>
                                          <p:attrName>ppt_w</p:attrName>
                                        </p:attrNameLst>
                                      </p:cBhvr>
                                    </p:anim>
                                    <p:anim by="(#ppt_w*0.50)" calcmode="lin" valueType="num">
                                      <p:cBhvr>
                                        <p:cTn id="24" dur="500" decel="50000" autoRev="1" fill="hold">
                                          <p:stCondLst>
                                            <p:cond delay="0"/>
                                          </p:stCondLst>
                                        </p:cTn>
                                        <p:tgtEl>
                                          <p:spTgt spid="28"/>
                                        </p:tgtEl>
                                        <p:attrNameLst>
                                          <p:attrName>ppt_x</p:attrName>
                                        </p:attrNameLst>
                                      </p:cBhvr>
                                    </p:anim>
                                    <p:anim from="(-#ppt_h/2)" to="(#ppt_y)" calcmode="lin" valueType="num">
                                      <p:cBhvr>
                                        <p:cTn id="25" dur="1000" fill="hold">
                                          <p:stCondLst>
                                            <p:cond delay="0"/>
                                          </p:stCondLst>
                                        </p:cTn>
                                        <p:tgtEl>
                                          <p:spTgt spid="28"/>
                                        </p:tgtEl>
                                        <p:attrNameLst>
                                          <p:attrName>ppt_y</p:attrName>
                                        </p:attrNameLst>
                                      </p:cBhvr>
                                    </p:anim>
                                    <p:animRot by="21600000">
                                      <p:cBhvr>
                                        <p:cTn id="26" dur="1000" fill="hold">
                                          <p:stCondLst>
                                            <p:cond delay="0"/>
                                          </p:stCondLst>
                                        </p:cTn>
                                        <p:tgtEl>
                                          <p:spTgt spid="28"/>
                                        </p:tgtEl>
                                        <p:attrNameLst>
                                          <p:attrName>r</p:attrName>
                                        </p:attrNameLst>
                                      </p:cBhvr>
                                    </p:animRot>
                                  </p:childTnLst>
                                </p:cTn>
                              </p:par>
                            </p:childTnLst>
                          </p:cTn>
                        </p:par>
                        <p:par>
                          <p:cTn id="27" fill="hold">
                            <p:stCondLst>
                              <p:cond delay="3400"/>
                            </p:stCondLst>
                            <p:childTnLst>
                              <p:par>
                                <p:cTn id="28" presetID="47"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anim calcmode="lin" valueType="num">
                                      <p:cBhvr>
                                        <p:cTn id="31" dur="1000" fill="hold"/>
                                        <p:tgtEl>
                                          <p:spTgt spid="29"/>
                                        </p:tgtEl>
                                        <p:attrNameLst>
                                          <p:attrName>ppt_x</p:attrName>
                                        </p:attrNameLst>
                                      </p:cBhvr>
                                      <p:tavLst>
                                        <p:tav tm="0">
                                          <p:val>
                                            <p:strVal val="#ppt_x"/>
                                          </p:val>
                                        </p:tav>
                                        <p:tav tm="100000">
                                          <p:val>
                                            <p:strVal val="#ppt_x"/>
                                          </p:val>
                                        </p:tav>
                                      </p:tavLst>
                                    </p:anim>
                                    <p:anim calcmode="lin" valueType="num">
                                      <p:cBhvr>
                                        <p:cTn id="3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9"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5" name="等腰三角形 4"/>
          <p:cNvSpPr/>
          <p:nvPr/>
        </p:nvSpPr>
        <p:spPr>
          <a:xfrm rot="10800000">
            <a:off x="2174645" y="-5"/>
            <a:ext cx="7841672" cy="3283529"/>
          </a:xfrm>
          <a:prstGeom prst="triangl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cs typeface="+mn-ea"/>
              <a:sym typeface="+mn-lt"/>
            </a:endParaRPr>
          </a:p>
        </p:txBody>
      </p:sp>
      <p:sp>
        <p:nvSpPr>
          <p:cNvPr id="6" name="文本框 5"/>
          <p:cNvSpPr txBox="1"/>
          <p:nvPr/>
        </p:nvSpPr>
        <p:spPr>
          <a:xfrm>
            <a:off x="4735735" y="1374013"/>
            <a:ext cx="2634884" cy="1323439"/>
          </a:xfrm>
          <a:prstGeom prst="rect">
            <a:avLst/>
          </a:prstGeom>
          <a:noFill/>
        </p:spPr>
        <p:txBody>
          <a:bodyPr wrap="square" rtlCol="0">
            <a:spAutoFit/>
          </a:bodyPr>
          <a:lstStyle/>
          <a:p>
            <a:pPr algn="ctr"/>
            <a:r>
              <a:rPr lang="en-US" altLang="zh-CN" sz="4000" dirty="0">
                <a:solidFill>
                  <a:schemeClr val="bg1"/>
                </a:solidFill>
                <a:cs typeface="+mn-ea"/>
                <a:sym typeface="+mn-lt"/>
              </a:rPr>
              <a:t>PART ONE</a:t>
            </a:r>
          </a:p>
        </p:txBody>
      </p:sp>
      <p:sp>
        <p:nvSpPr>
          <p:cNvPr id="9" name="文本框 8"/>
          <p:cNvSpPr txBox="1"/>
          <p:nvPr/>
        </p:nvSpPr>
        <p:spPr>
          <a:xfrm>
            <a:off x="5778332" y="2513346"/>
            <a:ext cx="609076" cy="398780"/>
          </a:xfrm>
          <a:prstGeom prst="rect">
            <a:avLst/>
          </a:prstGeom>
          <a:noFill/>
        </p:spPr>
        <p:txBody>
          <a:bodyPr wrap="square" rtlCol="0">
            <a:spAutoFit/>
          </a:bodyPr>
          <a:lstStyle/>
          <a:p>
            <a:pPr algn="dist"/>
            <a:r>
              <a:rPr lang="en-US" altLang="zh-CN" sz="2000" b="1" dirty="0" smtClean="0">
                <a:solidFill>
                  <a:schemeClr val="bg1"/>
                </a:solidFill>
                <a:cs typeface="+mn-ea"/>
                <a:sym typeface="+mn-lt"/>
              </a:rPr>
              <a:t>03</a:t>
            </a:r>
            <a:endParaRPr lang="en-US" altLang="zh-CN" sz="2000" b="1" dirty="0">
              <a:solidFill>
                <a:schemeClr val="bg1"/>
              </a:solidFill>
              <a:cs typeface="+mn-ea"/>
              <a:sym typeface="+mn-lt"/>
            </a:endParaRPr>
          </a:p>
        </p:txBody>
      </p:sp>
      <p:sp>
        <p:nvSpPr>
          <p:cNvPr id="28" name="矩形 27"/>
          <p:cNvSpPr/>
          <p:nvPr/>
        </p:nvSpPr>
        <p:spPr>
          <a:xfrm>
            <a:off x="3460552" y="3503189"/>
            <a:ext cx="6098540" cy="583565"/>
          </a:xfrm>
          <a:prstGeom prst="rect">
            <a:avLst/>
          </a:prstGeom>
        </p:spPr>
        <p:txBody>
          <a:bodyPr wrap="none">
            <a:spAutoFit/>
          </a:bodyPr>
          <a:lstStyle/>
          <a:p>
            <a:pPr algn="ctr"/>
            <a:r>
              <a:rPr lang="zh-CN" altLang="zh-CN" sz="3200" dirty="0" smtClean="0"/>
              <a:t>政府信息公开的收费及减免情况</a:t>
            </a:r>
            <a:r>
              <a:rPr lang="en-US" altLang="zh-CN" sz="3200" dirty="0" smtClean="0"/>
              <a:t>  </a:t>
            </a:r>
            <a:endParaRPr lang="zh-CN" altLang="en-US" sz="3200" b="1" dirty="0" smtClean="0">
              <a:solidFill>
                <a:schemeClr val="bg2">
                  <a:lumMod val="25000"/>
                </a:schemeClr>
              </a:solidFill>
              <a:cs typeface="+mn-ea"/>
              <a:sym typeface="+mn-lt"/>
            </a:endParaRPr>
          </a:p>
        </p:txBody>
      </p:sp>
      <p:sp>
        <p:nvSpPr>
          <p:cNvPr id="29" name="矩形 28"/>
          <p:cNvSpPr/>
          <p:nvPr/>
        </p:nvSpPr>
        <p:spPr>
          <a:xfrm>
            <a:off x="991673" y="4306821"/>
            <a:ext cx="10122795" cy="452945"/>
          </a:xfrm>
          <a:prstGeom prst="rect">
            <a:avLst/>
          </a:prstGeom>
        </p:spPr>
        <p:txBody>
          <a:bodyPr wrap="square">
            <a:spAutoFit/>
          </a:bodyPr>
          <a:lstStyle/>
          <a:p>
            <a:pPr>
              <a:lnSpc>
                <a:spcPct val="130000"/>
              </a:lnSpc>
            </a:pPr>
            <a:r>
              <a:rPr lang="en-US" altLang="zh-CN" sz="2000" dirty="0" smtClean="0">
                <a:solidFill>
                  <a:schemeClr val="accent1"/>
                </a:solidFill>
                <a:effectLst>
                  <a:outerShdw blurRad="38100" dist="25400" dir="5400000" algn="ctr" rotWithShape="0">
                    <a:srgbClr val="6E747A">
                      <a:alpha val="43000"/>
                    </a:srgbClr>
                  </a:outerShdw>
                </a:effectLst>
              </a:rPr>
              <a:t>     </a:t>
            </a:r>
            <a:r>
              <a:rPr lang="en-US" altLang="zh-CN" sz="2000" dirty="0" smtClean="0">
                <a:solidFill>
                  <a:schemeClr val="tx1"/>
                </a:solidFill>
                <a:effectLst>
                  <a:outerShdw blurRad="38100" dist="19050" dir="2700000" algn="tl" rotWithShape="0">
                    <a:schemeClr val="dk1">
                      <a:alpha val="40000"/>
                    </a:schemeClr>
                  </a:outerShdw>
                </a:effectLst>
              </a:rPr>
              <a:t> </a:t>
            </a:r>
            <a:r>
              <a:rPr lang="en-US" altLang="zh-CN" sz="2000" dirty="0" smtClean="0"/>
              <a:t>2020</a:t>
            </a:r>
            <a:r>
              <a:rPr lang="zh-CN" altLang="zh-CN" sz="2000" dirty="0" smtClean="0"/>
              <a:t>年，我局未向公民、法人和其他组织收取任何费用。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28"/>
                                        </p:tgtEl>
                                        <p:attrNameLst>
                                          <p:attrName>style.visibility</p:attrName>
                                        </p:attrNameLst>
                                      </p:cBhvr>
                                      <p:to>
                                        <p:strVal val="visible"/>
                                      </p:to>
                                    </p:set>
                                    <p:anim by="(-#ppt_w*2)" calcmode="lin" valueType="num">
                                      <p:cBhvr rctx="PPT">
                                        <p:cTn id="23" dur="500" autoRev="1" fill="hold">
                                          <p:stCondLst>
                                            <p:cond delay="0"/>
                                          </p:stCondLst>
                                        </p:cTn>
                                        <p:tgtEl>
                                          <p:spTgt spid="28"/>
                                        </p:tgtEl>
                                        <p:attrNameLst>
                                          <p:attrName>ppt_w</p:attrName>
                                        </p:attrNameLst>
                                      </p:cBhvr>
                                    </p:anim>
                                    <p:anim by="(#ppt_w*0.50)" calcmode="lin" valueType="num">
                                      <p:cBhvr>
                                        <p:cTn id="24" dur="500" decel="50000" autoRev="1" fill="hold">
                                          <p:stCondLst>
                                            <p:cond delay="0"/>
                                          </p:stCondLst>
                                        </p:cTn>
                                        <p:tgtEl>
                                          <p:spTgt spid="28"/>
                                        </p:tgtEl>
                                        <p:attrNameLst>
                                          <p:attrName>ppt_x</p:attrName>
                                        </p:attrNameLst>
                                      </p:cBhvr>
                                    </p:anim>
                                    <p:anim from="(-#ppt_h/2)" to="(#ppt_y)" calcmode="lin" valueType="num">
                                      <p:cBhvr>
                                        <p:cTn id="25" dur="1000" fill="hold">
                                          <p:stCondLst>
                                            <p:cond delay="0"/>
                                          </p:stCondLst>
                                        </p:cTn>
                                        <p:tgtEl>
                                          <p:spTgt spid="28"/>
                                        </p:tgtEl>
                                        <p:attrNameLst>
                                          <p:attrName>ppt_y</p:attrName>
                                        </p:attrNameLst>
                                      </p:cBhvr>
                                    </p:anim>
                                    <p:animRot by="21600000">
                                      <p:cBhvr>
                                        <p:cTn id="26" dur="1000" fill="hold">
                                          <p:stCondLst>
                                            <p:cond delay="0"/>
                                          </p:stCondLst>
                                        </p:cTn>
                                        <p:tgtEl>
                                          <p:spTgt spid="28"/>
                                        </p:tgtEl>
                                        <p:attrNameLst>
                                          <p:attrName>r</p:attrName>
                                        </p:attrNameLst>
                                      </p:cBhvr>
                                    </p:animRot>
                                  </p:childTnLst>
                                </p:cTn>
                              </p:par>
                            </p:childTnLst>
                          </p:cTn>
                        </p:par>
                        <p:par>
                          <p:cTn id="27" fill="hold">
                            <p:stCondLst>
                              <p:cond delay="3500"/>
                            </p:stCondLst>
                            <p:childTnLst>
                              <p:par>
                                <p:cTn id="28" presetID="47"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anim calcmode="lin" valueType="num">
                                      <p:cBhvr>
                                        <p:cTn id="31" dur="1000" fill="hold"/>
                                        <p:tgtEl>
                                          <p:spTgt spid="29"/>
                                        </p:tgtEl>
                                        <p:attrNameLst>
                                          <p:attrName>ppt_x</p:attrName>
                                        </p:attrNameLst>
                                      </p:cBhvr>
                                      <p:tavLst>
                                        <p:tav tm="0">
                                          <p:val>
                                            <p:strVal val="#ppt_x"/>
                                          </p:val>
                                        </p:tav>
                                        <p:tav tm="100000">
                                          <p:val>
                                            <p:strVal val="#ppt_x"/>
                                          </p:val>
                                        </p:tav>
                                      </p:tavLst>
                                    </p:anim>
                                    <p:anim calcmode="lin" valueType="num">
                                      <p:cBhvr>
                                        <p:cTn id="3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9"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5" name="等腰三角形 4"/>
          <p:cNvSpPr/>
          <p:nvPr/>
        </p:nvSpPr>
        <p:spPr>
          <a:xfrm rot="10800000">
            <a:off x="2174645" y="-5"/>
            <a:ext cx="7841672" cy="3283529"/>
          </a:xfrm>
          <a:prstGeom prst="triangl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cs typeface="+mn-ea"/>
              <a:sym typeface="+mn-lt"/>
            </a:endParaRPr>
          </a:p>
        </p:txBody>
      </p:sp>
      <p:sp>
        <p:nvSpPr>
          <p:cNvPr id="6" name="文本框 5"/>
          <p:cNvSpPr txBox="1"/>
          <p:nvPr/>
        </p:nvSpPr>
        <p:spPr>
          <a:xfrm>
            <a:off x="4735735" y="1374013"/>
            <a:ext cx="2634884" cy="1323439"/>
          </a:xfrm>
          <a:prstGeom prst="rect">
            <a:avLst/>
          </a:prstGeom>
          <a:noFill/>
        </p:spPr>
        <p:txBody>
          <a:bodyPr wrap="square" rtlCol="0">
            <a:spAutoFit/>
          </a:bodyPr>
          <a:lstStyle/>
          <a:p>
            <a:pPr algn="ctr"/>
            <a:r>
              <a:rPr lang="en-US" altLang="zh-CN" sz="4000" dirty="0">
                <a:solidFill>
                  <a:schemeClr val="bg1"/>
                </a:solidFill>
                <a:cs typeface="+mn-ea"/>
                <a:sym typeface="+mn-lt"/>
              </a:rPr>
              <a:t>PART ONE</a:t>
            </a:r>
          </a:p>
        </p:txBody>
      </p:sp>
      <p:sp>
        <p:nvSpPr>
          <p:cNvPr id="9" name="文本框 8"/>
          <p:cNvSpPr txBox="1"/>
          <p:nvPr/>
        </p:nvSpPr>
        <p:spPr>
          <a:xfrm>
            <a:off x="5778332" y="2513346"/>
            <a:ext cx="609076" cy="398780"/>
          </a:xfrm>
          <a:prstGeom prst="rect">
            <a:avLst/>
          </a:prstGeom>
          <a:noFill/>
        </p:spPr>
        <p:txBody>
          <a:bodyPr wrap="square" rtlCol="0">
            <a:spAutoFit/>
          </a:bodyPr>
          <a:lstStyle/>
          <a:p>
            <a:pPr algn="dist"/>
            <a:r>
              <a:rPr lang="en-US" altLang="zh-CN" sz="2000" b="1" dirty="0" smtClean="0">
                <a:solidFill>
                  <a:schemeClr val="bg1"/>
                </a:solidFill>
                <a:cs typeface="+mn-ea"/>
                <a:sym typeface="+mn-lt"/>
              </a:rPr>
              <a:t>04</a:t>
            </a:r>
            <a:endParaRPr lang="en-US" altLang="zh-CN" sz="2000" b="1" dirty="0">
              <a:solidFill>
                <a:schemeClr val="bg1"/>
              </a:solidFill>
              <a:cs typeface="+mn-ea"/>
              <a:sym typeface="+mn-lt"/>
            </a:endParaRPr>
          </a:p>
        </p:txBody>
      </p:sp>
      <p:sp>
        <p:nvSpPr>
          <p:cNvPr id="28" name="矩形 27"/>
          <p:cNvSpPr/>
          <p:nvPr/>
        </p:nvSpPr>
        <p:spPr>
          <a:xfrm>
            <a:off x="1631752" y="3503189"/>
            <a:ext cx="9756140" cy="583565"/>
          </a:xfrm>
          <a:prstGeom prst="rect">
            <a:avLst/>
          </a:prstGeom>
        </p:spPr>
        <p:txBody>
          <a:bodyPr wrap="none">
            <a:spAutoFit/>
          </a:bodyPr>
          <a:lstStyle/>
          <a:p>
            <a:pPr algn="ctr"/>
            <a:r>
              <a:rPr lang="zh-CN" altLang="zh-CN" sz="3200" dirty="0" smtClean="0"/>
              <a:t>因政府信息公开申请提起行政复议、行政诉讼的情况</a:t>
            </a:r>
            <a:r>
              <a:rPr lang="en-US" altLang="zh-CN" sz="3200" dirty="0" smtClean="0"/>
              <a:t>  </a:t>
            </a:r>
            <a:endParaRPr lang="zh-CN" altLang="en-US" sz="3200" b="1" dirty="0" smtClean="0">
              <a:solidFill>
                <a:schemeClr val="bg2">
                  <a:lumMod val="25000"/>
                </a:schemeClr>
              </a:solidFill>
              <a:cs typeface="+mn-ea"/>
              <a:sym typeface="+mn-lt"/>
            </a:endParaRPr>
          </a:p>
        </p:txBody>
      </p:sp>
      <p:sp>
        <p:nvSpPr>
          <p:cNvPr id="29" name="矩形 28"/>
          <p:cNvSpPr/>
          <p:nvPr/>
        </p:nvSpPr>
        <p:spPr>
          <a:xfrm>
            <a:off x="1116623" y="4306821"/>
            <a:ext cx="9997845" cy="1292662"/>
          </a:xfrm>
          <a:prstGeom prst="rect">
            <a:avLst/>
          </a:prstGeom>
        </p:spPr>
        <p:txBody>
          <a:bodyPr wrap="square">
            <a:spAutoFit/>
          </a:bodyPr>
          <a:lstStyle/>
          <a:p>
            <a:pPr>
              <a:lnSpc>
                <a:spcPct val="130000"/>
              </a:lnSpc>
            </a:pPr>
            <a:r>
              <a:rPr lang="en-US" altLang="zh-CN" sz="2000" dirty="0" smtClean="0">
                <a:solidFill>
                  <a:schemeClr val="accent1"/>
                </a:solidFill>
                <a:effectLst>
                  <a:outerShdw blurRad="38100" dist="25400" dir="5400000" algn="ctr" rotWithShape="0">
                    <a:srgbClr val="6E747A">
                      <a:alpha val="43000"/>
                    </a:srgbClr>
                  </a:outerShdw>
                </a:effectLst>
              </a:rPr>
              <a:t>     </a:t>
            </a:r>
            <a:r>
              <a:rPr lang="en-US" altLang="zh-CN" sz="2000" dirty="0" smtClean="0">
                <a:solidFill>
                  <a:schemeClr val="tx1"/>
                </a:solidFill>
                <a:effectLst>
                  <a:outerShdw blurRad="38100" dist="19050" dir="2700000" algn="tl" rotWithShape="0">
                    <a:schemeClr val="dk1">
                      <a:alpha val="40000"/>
                    </a:schemeClr>
                  </a:outerShdw>
                </a:effectLst>
              </a:rPr>
              <a:t> </a:t>
            </a:r>
            <a:r>
              <a:rPr lang="en-US" altLang="zh-CN" sz="2000" dirty="0" smtClean="0"/>
              <a:t>2020</a:t>
            </a:r>
            <a:r>
              <a:rPr lang="zh-CN" altLang="zh-CN" sz="2000" dirty="0" smtClean="0"/>
              <a:t>年度未发生针对本部门有关政府信息公开事务的行政复议案、行政诉讼案和有关的申诉案。</a:t>
            </a:r>
          </a:p>
          <a:p>
            <a:pPr>
              <a:lnSpc>
                <a:spcPct val="130000"/>
              </a:lnSpc>
            </a:pPr>
            <a:r>
              <a:rPr sz="2000" dirty="0" smtClean="0">
                <a:solidFill>
                  <a:schemeClr val="tx1"/>
                </a:solidFill>
                <a:effectLst>
                  <a:outerShdw blurRad="38100" dist="19050" dir="2700000" algn="tl" rotWithShape="0">
                    <a:schemeClr val="dk1">
                      <a:alpha val="40000"/>
                    </a:schemeClr>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28"/>
                                        </p:tgtEl>
                                        <p:attrNameLst>
                                          <p:attrName>style.visibility</p:attrName>
                                        </p:attrNameLst>
                                      </p:cBhvr>
                                      <p:to>
                                        <p:strVal val="visible"/>
                                      </p:to>
                                    </p:set>
                                    <p:anim by="(-#ppt_w*2)" calcmode="lin" valueType="num">
                                      <p:cBhvr rctx="PPT">
                                        <p:cTn id="23" dur="500" autoRev="1" fill="hold">
                                          <p:stCondLst>
                                            <p:cond delay="0"/>
                                          </p:stCondLst>
                                        </p:cTn>
                                        <p:tgtEl>
                                          <p:spTgt spid="28"/>
                                        </p:tgtEl>
                                        <p:attrNameLst>
                                          <p:attrName>ppt_w</p:attrName>
                                        </p:attrNameLst>
                                      </p:cBhvr>
                                    </p:anim>
                                    <p:anim by="(#ppt_w*0.50)" calcmode="lin" valueType="num">
                                      <p:cBhvr>
                                        <p:cTn id="24" dur="500" decel="50000" autoRev="1" fill="hold">
                                          <p:stCondLst>
                                            <p:cond delay="0"/>
                                          </p:stCondLst>
                                        </p:cTn>
                                        <p:tgtEl>
                                          <p:spTgt spid="28"/>
                                        </p:tgtEl>
                                        <p:attrNameLst>
                                          <p:attrName>ppt_x</p:attrName>
                                        </p:attrNameLst>
                                      </p:cBhvr>
                                    </p:anim>
                                    <p:anim from="(-#ppt_h/2)" to="(#ppt_y)" calcmode="lin" valueType="num">
                                      <p:cBhvr>
                                        <p:cTn id="25" dur="1000" fill="hold">
                                          <p:stCondLst>
                                            <p:cond delay="0"/>
                                          </p:stCondLst>
                                        </p:cTn>
                                        <p:tgtEl>
                                          <p:spTgt spid="28"/>
                                        </p:tgtEl>
                                        <p:attrNameLst>
                                          <p:attrName>ppt_y</p:attrName>
                                        </p:attrNameLst>
                                      </p:cBhvr>
                                    </p:anim>
                                    <p:animRot by="21600000">
                                      <p:cBhvr>
                                        <p:cTn id="26" dur="1000" fill="hold">
                                          <p:stCondLst>
                                            <p:cond delay="0"/>
                                          </p:stCondLst>
                                        </p:cTn>
                                        <p:tgtEl>
                                          <p:spTgt spid="28"/>
                                        </p:tgtEl>
                                        <p:attrNameLst>
                                          <p:attrName>r</p:attrName>
                                        </p:attrNameLst>
                                      </p:cBhvr>
                                    </p:animRot>
                                  </p:childTnLst>
                                </p:cTn>
                              </p:par>
                            </p:childTnLst>
                          </p:cTn>
                        </p:par>
                        <p:par>
                          <p:cTn id="27" fill="hold">
                            <p:stCondLst>
                              <p:cond delay="4400"/>
                            </p:stCondLst>
                            <p:childTnLst>
                              <p:par>
                                <p:cTn id="28" presetID="47"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anim calcmode="lin" valueType="num">
                                      <p:cBhvr>
                                        <p:cTn id="31" dur="1000" fill="hold"/>
                                        <p:tgtEl>
                                          <p:spTgt spid="29"/>
                                        </p:tgtEl>
                                        <p:attrNameLst>
                                          <p:attrName>ppt_x</p:attrName>
                                        </p:attrNameLst>
                                      </p:cBhvr>
                                      <p:tavLst>
                                        <p:tav tm="0">
                                          <p:val>
                                            <p:strVal val="#ppt_x"/>
                                          </p:val>
                                        </p:tav>
                                        <p:tav tm="100000">
                                          <p:val>
                                            <p:strVal val="#ppt_x"/>
                                          </p:val>
                                        </p:tav>
                                      </p:tavLst>
                                    </p:anim>
                                    <p:anim calcmode="lin" valueType="num">
                                      <p:cBhvr>
                                        <p:cTn id="3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9"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857250" y="4946650"/>
            <a:ext cx="381635" cy="391795"/>
            <a:chOff x="1453" y="1855"/>
            <a:chExt cx="474" cy="473"/>
          </a:xfrm>
          <a:solidFill>
            <a:schemeClr val="bg1"/>
          </a:solidFill>
        </p:grpSpPr>
        <p:sp>
          <p:nvSpPr>
            <p:cNvPr id="352" name="Freeform 5"/>
            <p:cNvSpPr/>
            <p:nvPr/>
          </p:nvSpPr>
          <p:spPr bwMode="auto">
            <a:xfrm>
              <a:off x="1453" y="1855"/>
              <a:ext cx="474" cy="473"/>
            </a:xfrm>
            <a:custGeom>
              <a:avLst/>
              <a:gdLst>
                <a:gd name="T0" fmla="*/ 101 w 117"/>
                <a:gd name="T1" fmla="*/ 42 h 117"/>
                <a:gd name="T2" fmla="*/ 101 w 117"/>
                <a:gd name="T3" fmla="*/ 5 h 117"/>
                <a:gd name="T4" fmla="*/ 80 w 117"/>
                <a:gd name="T5" fmla="*/ 5 h 117"/>
                <a:gd name="T6" fmla="*/ 80 w 117"/>
                <a:gd name="T7" fmla="*/ 21 h 117"/>
                <a:gd name="T8" fmla="*/ 58 w 117"/>
                <a:gd name="T9" fmla="*/ 0 h 117"/>
                <a:gd name="T10" fmla="*/ 0 w 117"/>
                <a:gd name="T11" fmla="*/ 58 h 117"/>
                <a:gd name="T12" fmla="*/ 10 w 117"/>
                <a:gd name="T13" fmla="*/ 58 h 117"/>
                <a:gd name="T14" fmla="*/ 10 w 117"/>
                <a:gd name="T15" fmla="*/ 117 h 117"/>
                <a:gd name="T16" fmla="*/ 42 w 117"/>
                <a:gd name="T17" fmla="*/ 117 h 117"/>
                <a:gd name="T18" fmla="*/ 42 w 117"/>
                <a:gd name="T19" fmla="*/ 69 h 117"/>
                <a:gd name="T20" fmla="*/ 74 w 117"/>
                <a:gd name="T21" fmla="*/ 69 h 117"/>
                <a:gd name="T22" fmla="*/ 74 w 117"/>
                <a:gd name="T23" fmla="*/ 117 h 117"/>
                <a:gd name="T24" fmla="*/ 106 w 117"/>
                <a:gd name="T25" fmla="*/ 117 h 117"/>
                <a:gd name="T26" fmla="*/ 106 w 117"/>
                <a:gd name="T27" fmla="*/ 58 h 117"/>
                <a:gd name="T28" fmla="*/ 117 w 117"/>
                <a:gd name="T29" fmla="*/ 58 h 117"/>
                <a:gd name="T30" fmla="*/ 101 w 117"/>
                <a:gd name="T31" fmla="*/ 4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17">
                  <a:moveTo>
                    <a:pt x="101" y="42"/>
                  </a:moveTo>
                  <a:lnTo>
                    <a:pt x="101" y="5"/>
                  </a:lnTo>
                  <a:lnTo>
                    <a:pt x="80" y="5"/>
                  </a:lnTo>
                  <a:lnTo>
                    <a:pt x="80" y="21"/>
                  </a:lnTo>
                  <a:lnTo>
                    <a:pt x="58" y="0"/>
                  </a:lnTo>
                  <a:lnTo>
                    <a:pt x="0" y="58"/>
                  </a:lnTo>
                  <a:lnTo>
                    <a:pt x="10" y="58"/>
                  </a:lnTo>
                  <a:lnTo>
                    <a:pt x="10" y="117"/>
                  </a:lnTo>
                  <a:lnTo>
                    <a:pt x="42" y="117"/>
                  </a:lnTo>
                  <a:lnTo>
                    <a:pt x="42" y="69"/>
                  </a:lnTo>
                  <a:lnTo>
                    <a:pt x="74" y="69"/>
                  </a:lnTo>
                  <a:lnTo>
                    <a:pt x="74" y="117"/>
                  </a:lnTo>
                  <a:lnTo>
                    <a:pt x="106" y="117"/>
                  </a:lnTo>
                  <a:lnTo>
                    <a:pt x="106" y="58"/>
                  </a:lnTo>
                  <a:lnTo>
                    <a:pt x="117" y="58"/>
                  </a:lnTo>
                  <a:lnTo>
                    <a:pt x="101" y="42"/>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3" name="Rectangle 6"/>
            <p:cNvSpPr>
              <a:spLocks noChangeArrowheads="1"/>
            </p:cNvSpPr>
            <p:nvPr/>
          </p:nvSpPr>
          <p:spPr bwMode="auto">
            <a:xfrm>
              <a:off x="1647" y="2154"/>
              <a:ext cx="85" cy="17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4" name="Rectangle 7"/>
            <p:cNvSpPr>
              <a:spLocks noChangeArrowheads="1"/>
            </p:cNvSpPr>
            <p:nvPr/>
          </p:nvSpPr>
          <p:spPr bwMode="auto">
            <a:xfrm>
              <a:off x="1647" y="2154"/>
              <a:ext cx="85" cy="17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5" name="Rectangle 8"/>
            <p:cNvSpPr>
              <a:spLocks noChangeArrowheads="1"/>
            </p:cNvSpPr>
            <p:nvPr/>
          </p:nvSpPr>
          <p:spPr bwMode="auto">
            <a:xfrm>
              <a:off x="1647" y="2154"/>
              <a:ext cx="85" cy="17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6" name="Rectangle 9"/>
            <p:cNvSpPr>
              <a:spLocks noChangeArrowheads="1"/>
            </p:cNvSpPr>
            <p:nvPr/>
          </p:nvSpPr>
          <p:spPr bwMode="auto">
            <a:xfrm>
              <a:off x="1647" y="2154"/>
              <a:ext cx="85" cy="17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8" name="组合 7"/>
          <p:cNvGrpSpPr/>
          <p:nvPr/>
        </p:nvGrpSpPr>
        <p:grpSpPr>
          <a:xfrm>
            <a:off x="6732905" y="4874260"/>
            <a:ext cx="496570" cy="535305"/>
            <a:chOff x="10555" y="1818"/>
            <a:chExt cx="558" cy="603"/>
          </a:xfrm>
          <a:solidFill>
            <a:schemeClr val="bg1"/>
          </a:solidFill>
        </p:grpSpPr>
        <p:sp>
          <p:nvSpPr>
            <p:cNvPr id="376" name="Freeform 29"/>
            <p:cNvSpPr>
              <a:spLocks noEditPoints="1"/>
            </p:cNvSpPr>
            <p:nvPr/>
          </p:nvSpPr>
          <p:spPr bwMode="auto">
            <a:xfrm>
              <a:off x="10555" y="1818"/>
              <a:ext cx="429" cy="429"/>
            </a:xfrm>
            <a:custGeom>
              <a:avLst/>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7" name="Freeform 30"/>
            <p:cNvSpPr>
              <a:spLocks noEditPoints="1"/>
            </p:cNvSpPr>
            <p:nvPr/>
          </p:nvSpPr>
          <p:spPr bwMode="auto">
            <a:xfrm>
              <a:off x="10899" y="2203"/>
              <a:ext cx="214" cy="219"/>
            </a:xfrm>
            <a:custGeom>
              <a:avLst/>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4" name="TextBox 23"/>
          <p:cNvSpPr txBox="1"/>
          <p:nvPr/>
        </p:nvSpPr>
        <p:spPr>
          <a:xfrm>
            <a:off x="3451538" y="1416676"/>
            <a:ext cx="184731" cy="369332"/>
          </a:xfrm>
          <a:prstGeom prst="rect">
            <a:avLst/>
          </a:prstGeom>
          <a:noFill/>
        </p:spPr>
        <p:txBody>
          <a:bodyPr wrap="none" rtlCol="0">
            <a:spAutoFit/>
          </a:bodyPr>
          <a:lstStyle/>
          <a:p>
            <a:endParaRPr lang="zh-CN" altLang="en-US" dirty="0"/>
          </a:p>
        </p:txBody>
      </p:sp>
      <p:grpSp>
        <p:nvGrpSpPr>
          <p:cNvPr id="28" name="组合 19"/>
          <p:cNvGrpSpPr/>
          <p:nvPr/>
        </p:nvGrpSpPr>
        <p:grpSpPr>
          <a:xfrm>
            <a:off x="449580" y="177800"/>
            <a:ext cx="3027716" cy="383540"/>
            <a:chOff x="708" y="280"/>
            <a:chExt cx="4246" cy="604"/>
          </a:xfrm>
        </p:grpSpPr>
        <p:sp>
          <p:nvSpPr>
            <p:cNvPr id="29" name="矩形 28"/>
            <p:cNvSpPr/>
            <p:nvPr/>
          </p:nvSpPr>
          <p:spPr>
            <a:xfrm>
              <a:off x="1003" y="302"/>
              <a:ext cx="3951" cy="582"/>
            </a:xfrm>
            <a:prstGeom prst="rect">
              <a:avLst/>
            </a:prstGeom>
          </p:spPr>
          <p:txBody>
            <a:bodyPr wrap="none">
              <a:spAutoFit/>
            </a:bodyPr>
            <a:lstStyle/>
            <a:p>
              <a:pPr algn="ctr"/>
              <a:r>
                <a:rPr lang="zh-CN" altLang="en-US" b="1" dirty="0" smtClean="0">
                  <a:gradFill>
                    <a:gsLst>
                      <a:gs pos="0">
                        <a:srgbClr val="E30000"/>
                      </a:gs>
                      <a:gs pos="100000">
                        <a:srgbClr val="760303"/>
                      </a:gs>
                    </a:gsLst>
                    <a:lin ang="5400000" scaled="0"/>
                  </a:gradFill>
                  <a:cs typeface="+mn-ea"/>
                  <a:sym typeface="+mn-lt"/>
                </a:rPr>
                <a:t>主动公开政府信息情况</a:t>
              </a:r>
              <a:endParaRPr lang="zh-CN" altLang="en-US" b="1" dirty="0">
                <a:gradFill>
                  <a:gsLst>
                    <a:gs pos="0">
                      <a:srgbClr val="E30000"/>
                    </a:gs>
                    <a:gs pos="100000">
                      <a:srgbClr val="760303"/>
                    </a:gs>
                  </a:gsLst>
                  <a:lin ang="5400000" scaled="0"/>
                </a:gradFill>
                <a:cs typeface="+mn-ea"/>
                <a:sym typeface="+mn-lt"/>
              </a:endParaRPr>
            </a:p>
          </p:txBody>
        </p:sp>
        <p:sp>
          <p:nvSpPr>
            <p:cNvPr id="30" name="Freeform 125"/>
            <p:cNvSpPr/>
            <p:nvPr/>
          </p:nvSpPr>
          <p:spPr bwMode="auto">
            <a:xfrm>
              <a:off x="708" y="280"/>
              <a:ext cx="587" cy="566"/>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endParaRPr lang="zh-CN" altLang="en-US" sz="1015">
                <a:gradFill>
                  <a:gsLst>
                    <a:gs pos="0">
                      <a:srgbClr val="E30000"/>
                    </a:gs>
                    <a:gs pos="100000">
                      <a:srgbClr val="760303"/>
                    </a:gs>
                  </a:gsLst>
                  <a:lin ang="5400000" scaled="0"/>
                </a:gradFill>
                <a:cs typeface="+mn-ea"/>
                <a:sym typeface="+mn-lt"/>
              </a:endParaRPr>
            </a:p>
          </p:txBody>
        </p:sp>
      </p:grpSp>
      <p:graphicFrame>
        <p:nvGraphicFramePr>
          <p:cNvPr id="16" name="表格 15"/>
          <p:cNvGraphicFramePr>
            <a:graphicFrameLocks noGrp="1"/>
          </p:cNvGraphicFramePr>
          <p:nvPr/>
        </p:nvGraphicFramePr>
        <p:xfrm>
          <a:off x="3732173" y="719666"/>
          <a:ext cx="4727654" cy="5418667"/>
        </p:xfrm>
        <a:graphic>
          <a:graphicData uri="http://schemas.openxmlformats.org/drawingml/2006/table">
            <a:tbl>
              <a:tblPr/>
              <a:tblGrid>
                <a:gridCol w="1775633"/>
                <a:gridCol w="1069487"/>
                <a:gridCol w="88077"/>
                <a:gridCol w="721547"/>
                <a:gridCol w="1072910"/>
              </a:tblGrid>
              <a:tr h="287270">
                <a:tc gridSpan="5">
                  <a:txBody>
                    <a:bodyPr/>
                    <a:lstStyle/>
                    <a:p>
                      <a:pPr algn="ctr">
                        <a:spcAft>
                          <a:spcPts val="900"/>
                        </a:spcAft>
                      </a:pPr>
                      <a:r>
                        <a:rPr lang="zh-CN" sz="900" kern="0">
                          <a:latin typeface="Calibri"/>
                          <a:ea typeface="宋体"/>
                          <a:cs typeface="宋体"/>
                        </a:rPr>
                        <a:t>第二十条第（一）项</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511863">
                <a:tc>
                  <a:txBody>
                    <a:bodyPr/>
                    <a:lstStyle/>
                    <a:p>
                      <a:pPr algn="ctr">
                        <a:spcAft>
                          <a:spcPts val="900"/>
                        </a:spcAft>
                      </a:pPr>
                      <a:r>
                        <a:rPr lang="zh-CN" sz="900" kern="0">
                          <a:latin typeface="Calibri"/>
                          <a:ea typeface="宋体"/>
                          <a:cs typeface="宋体"/>
                        </a:rPr>
                        <a:t>信息内容</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900"/>
                        </a:spcAft>
                      </a:pPr>
                      <a:r>
                        <a:rPr lang="zh-CN" sz="900" kern="0">
                          <a:latin typeface="Calibri"/>
                          <a:ea typeface="宋体"/>
                          <a:cs typeface="宋体"/>
                        </a:rPr>
                        <a:t>本年新</a:t>
                      </a:r>
                      <a:r>
                        <a:rPr lang="en-US" sz="900" kern="0">
                          <a:latin typeface="Calibri"/>
                          <a:ea typeface="宋体"/>
                          <a:cs typeface="宋体"/>
                        </a:rPr>
                        <a:t/>
                      </a:r>
                      <a:br>
                        <a:rPr lang="en-US" sz="900" kern="0">
                          <a:latin typeface="Calibri"/>
                          <a:ea typeface="宋体"/>
                          <a:cs typeface="宋体"/>
                        </a:rPr>
                      </a:br>
                      <a:r>
                        <a:rPr lang="zh-CN" sz="900" kern="0">
                          <a:latin typeface="Calibri"/>
                          <a:ea typeface="宋体"/>
                          <a:cs typeface="Times New Roman"/>
                        </a:rPr>
                        <a:t>制作数量</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900"/>
                        </a:spcAft>
                      </a:pPr>
                      <a:r>
                        <a:rPr lang="zh-CN" sz="900" kern="0">
                          <a:latin typeface="Calibri"/>
                          <a:ea typeface="宋体"/>
                          <a:cs typeface="宋体"/>
                        </a:rPr>
                        <a:t>本年新</a:t>
                      </a:r>
                      <a:r>
                        <a:rPr lang="en-US" sz="900" kern="0">
                          <a:latin typeface="Calibri"/>
                          <a:ea typeface="宋体"/>
                          <a:cs typeface="宋体"/>
                        </a:rPr>
                        <a:t/>
                      </a:r>
                      <a:br>
                        <a:rPr lang="en-US" sz="900" kern="0">
                          <a:latin typeface="Calibri"/>
                          <a:ea typeface="宋体"/>
                          <a:cs typeface="宋体"/>
                        </a:rPr>
                      </a:br>
                      <a:r>
                        <a:rPr lang="zh-CN" sz="900" kern="0">
                          <a:latin typeface="Calibri"/>
                          <a:ea typeface="宋体"/>
                          <a:cs typeface="Times New Roman"/>
                        </a:rPr>
                        <a:t>公开数量</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900"/>
                        </a:spcAft>
                      </a:pPr>
                      <a:r>
                        <a:rPr lang="zh-CN" sz="900" kern="0">
                          <a:latin typeface="Calibri"/>
                          <a:ea typeface="宋体"/>
                          <a:cs typeface="宋体"/>
                        </a:rPr>
                        <a:t>对外公开总数量</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520">
                <a:tc>
                  <a:txBody>
                    <a:bodyPr/>
                    <a:lstStyle/>
                    <a:p>
                      <a:pPr algn="l">
                        <a:spcAft>
                          <a:spcPts val="900"/>
                        </a:spcAft>
                      </a:pPr>
                      <a:r>
                        <a:rPr lang="zh-CN" sz="900" kern="0">
                          <a:latin typeface="Calibri"/>
                          <a:ea typeface="宋体"/>
                          <a:cs typeface="宋体"/>
                        </a:rPr>
                        <a:t>规章</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900"/>
                        </a:spcAft>
                      </a:pPr>
                      <a:r>
                        <a:rPr lang="zh-CN" sz="900" kern="0">
                          <a:latin typeface="Calibri"/>
                          <a:ea typeface="宋体"/>
                          <a:cs typeface="宋体"/>
                        </a:rPr>
                        <a:t>　　</a:t>
                      </a:r>
                      <a:r>
                        <a:rPr lang="en-US" sz="900" kern="0">
                          <a:latin typeface="Calibri"/>
                          <a:ea typeface="宋体"/>
                          <a:cs typeface="宋体"/>
                        </a:rPr>
                        <a:t>0</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900"/>
                        </a:spcAft>
                      </a:pPr>
                      <a:r>
                        <a:rPr lang="en-US" sz="900" kern="0">
                          <a:latin typeface="宋体"/>
                          <a:ea typeface="宋体"/>
                          <a:cs typeface="宋体"/>
                        </a:rPr>
                        <a:t> 0</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l">
                        <a:spcAft>
                          <a:spcPts val="900"/>
                        </a:spcAft>
                      </a:pPr>
                      <a:r>
                        <a:rPr lang="zh-CN" sz="900" kern="0">
                          <a:latin typeface="Calibri"/>
                          <a:ea typeface="宋体"/>
                          <a:cs typeface="宋体"/>
                        </a:rPr>
                        <a:t>　</a:t>
                      </a:r>
                      <a:r>
                        <a:rPr lang="en-US" sz="900" kern="0">
                          <a:latin typeface="Calibri"/>
                          <a:ea typeface="宋体"/>
                          <a:cs typeface="宋体"/>
                        </a:rPr>
                        <a:t>0</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342">
                <a:tc>
                  <a:txBody>
                    <a:bodyPr/>
                    <a:lstStyle/>
                    <a:p>
                      <a:pPr algn="l">
                        <a:spcAft>
                          <a:spcPts val="900"/>
                        </a:spcAft>
                      </a:pPr>
                      <a:r>
                        <a:rPr lang="zh-CN" sz="900" kern="0">
                          <a:latin typeface="Calibri"/>
                          <a:ea typeface="宋体"/>
                          <a:cs typeface="宋体"/>
                        </a:rPr>
                        <a:t>规范性文件</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900"/>
                        </a:spcAft>
                      </a:pPr>
                      <a:r>
                        <a:rPr lang="zh-CN" sz="900" kern="0">
                          <a:latin typeface="Calibri"/>
                          <a:ea typeface="宋体"/>
                          <a:cs typeface="宋体"/>
                        </a:rPr>
                        <a:t>　　</a:t>
                      </a:r>
                      <a:r>
                        <a:rPr lang="en-US" sz="900" kern="0">
                          <a:latin typeface="Calibri"/>
                          <a:ea typeface="宋体"/>
                          <a:cs typeface="宋体"/>
                        </a:rPr>
                        <a:t>0</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900"/>
                        </a:spcAft>
                      </a:pPr>
                      <a:r>
                        <a:rPr lang="en-US" sz="900" kern="0">
                          <a:latin typeface="宋体"/>
                          <a:ea typeface="宋体"/>
                          <a:cs typeface="宋体"/>
                        </a:rPr>
                        <a:t> 0</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l">
                        <a:spcAft>
                          <a:spcPts val="900"/>
                        </a:spcAft>
                      </a:pPr>
                      <a:r>
                        <a:rPr lang="zh-CN" sz="900" kern="0">
                          <a:latin typeface="Calibri"/>
                          <a:ea typeface="宋体"/>
                          <a:cs typeface="宋体"/>
                        </a:rPr>
                        <a:t>　</a:t>
                      </a:r>
                      <a:r>
                        <a:rPr lang="en-US" sz="900" kern="0">
                          <a:latin typeface="Calibri"/>
                          <a:ea typeface="宋体"/>
                          <a:cs typeface="宋体"/>
                        </a:rPr>
                        <a:t>0</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565">
                <a:tc gridSpan="5">
                  <a:txBody>
                    <a:bodyPr/>
                    <a:lstStyle/>
                    <a:p>
                      <a:pPr algn="ctr">
                        <a:spcAft>
                          <a:spcPts val="900"/>
                        </a:spcAft>
                      </a:pPr>
                      <a:r>
                        <a:rPr lang="zh-CN" sz="900" kern="0">
                          <a:latin typeface="Calibri"/>
                          <a:ea typeface="宋体"/>
                          <a:cs typeface="宋体"/>
                        </a:rPr>
                        <a:t>第二十条第（五）项</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67938">
                <a:tc>
                  <a:txBody>
                    <a:bodyPr/>
                    <a:lstStyle/>
                    <a:p>
                      <a:pPr algn="ctr">
                        <a:spcAft>
                          <a:spcPts val="900"/>
                        </a:spcAft>
                      </a:pPr>
                      <a:r>
                        <a:rPr lang="zh-CN" sz="900" kern="0">
                          <a:latin typeface="Calibri"/>
                          <a:ea typeface="宋体"/>
                          <a:cs typeface="宋体"/>
                        </a:rPr>
                        <a:t>信息内容</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900"/>
                        </a:spcAft>
                      </a:pPr>
                      <a:r>
                        <a:rPr lang="zh-CN" sz="900" kern="0">
                          <a:latin typeface="Calibri"/>
                          <a:ea typeface="宋体"/>
                          <a:cs typeface="宋体"/>
                        </a:rPr>
                        <a:t>上一年项目数量</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900"/>
                        </a:spcAft>
                      </a:pPr>
                      <a:r>
                        <a:rPr lang="zh-CN" sz="900" kern="0">
                          <a:latin typeface="Calibri"/>
                          <a:ea typeface="宋体"/>
                          <a:cs typeface="宋体"/>
                        </a:rPr>
                        <a:t>本年增</a:t>
                      </a:r>
                      <a:r>
                        <a:rPr lang="en-US" sz="900" kern="0">
                          <a:latin typeface="Calibri"/>
                          <a:ea typeface="宋体"/>
                          <a:cs typeface="宋体"/>
                        </a:rPr>
                        <a:t>/</a:t>
                      </a:r>
                      <a:r>
                        <a:rPr lang="zh-CN" sz="900" kern="0">
                          <a:latin typeface="Calibri"/>
                          <a:ea typeface="宋体"/>
                          <a:cs typeface="宋体"/>
                        </a:rPr>
                        <a:t>减</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900"/>
                        </a:spcAft>
                      </a:pPr>
                      <a:r>
                        <a:rPr lang="zh-CN" sz="900" kern="0">
                          <a:latin typeface="Calibri"/>
                          <a:ea typeface="宋体"/>
                          <a:cs typeface="宋体"/>
                        </a:rPr>
                        <a:t>处理决定数量</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421">
                <a:tc>
                  <a:txBody>
                    <a:bodyPr/>
                    <a:lstStyle/>
                    <a:p>
                      <a:pPr algn="l">
                        <a:spcAft>
                          <a:spcPts val="900"/>
                        </a:spcAft>
                      </a:pPr>
                      <a:r>
                        <a:rPr lang="zh-CN" sz="900" kern="0">
                          <a:latin typeface="Calibri"/>
                          <a:ea typeface="宋体"/>
                          <a:cs typeface="宋体"/>
                        </a:rPr>
                        <a:t>行政许可</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900"/>
                        </a:spcAft>
                      </a:pPr>
                      <a:r>
                        <a:rPr lang="zh-CN" sz="900" kern="0">
                          <a:latin typeface="Calibri"/>
                          <a:ea typeface="宋体"/>
                          <a:cs typeface="宋体"/>
                        </a:rPr>
                        <a:t>　</a:t>
                      </a:r>
                      <a:r>
                        <a:rPr lang="en-US" sz="900" kern="0">
                          <a:latin typeface="Calibri"/>
                          <a:ea typeface="宋体"/>
                          <a:cs typeface="宋体"/>
                        </a:rPr>
                        <a:t>7</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l">
                        <a:spcAft>
                          <a:spcPts val="900"/>
                        </a:spcAft>
                      </a:pPr>
                      <a:r>
                        <a:rPr lang="zh-CN" sz="900" kern="0">
                          <a:latin typeface="Calibri"/>
                          <a:ea typeface="宋体"/>
                          <a:cs typeface="宋体"/>
                        </a:rPr>
                        <a:t>　</a:t>
                      </a:r>
                      <a:r>
                        <a:rPr lang="en-US" sz="900" kern="0">
                          <a:latin typeface="Calibri"/>
                          <a:ea typeface="宋体"/>
                          <a:cs typeface="宋体"/>
                        </a:rPr>
                        <a:t>0</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900"/>
                        </a:spcAft>
                      </a:pPr>
                      <a:r>
                        <a:rPr lang="zh-CN" sz="900" kern="0">
                          <a:latin typeface="Calibri"/>
                          <a:ea typeface="宋体"/>
                          <a:cs typeface="宋体"/>
                        </a:rPr>
                        <a:t>　</a:t>
                      </a:r>
                      <a:r>
                        <a:rPr lang="en-US" sz="900" kern="0">
                          <a:latin typeface="Calibri"/>
                          <a:ea typeface="宋体"/>
                          <a:cs typeface="宋体"/>
                        </a:rPr>
                        <a:t>0</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189">
                <a:tc>
                  <a:txBody>
                    <a:bodyPr/>
                    <a:lstStyle/>
                    <a:p>
                      <a:pPr algn="l">
                        <a:spcAft>
                          <a:spcPts val="900"/>
                        </a:spcAft>
                      </a:pPr>
                      <a:r>
                        <a:rPr lang="zh-CN" sz="900" kern="0">
                          <a:latin typeface="Calibri"/>
                          <a:ea typeface="宋体"/>
                          <a:cs typeface="宋体"/>
                        </a:rPr>
                        <a:t>其他对外管理服务事项</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900"/>
                        </a:spcAft>
                      </a:pPr>
                      <a:r>
                        <a:rPr lang="zh-CN" sz="900" kern="0">
                          <a:latin typeface="Calibri"/>
                          <a:ea typeface="宋体"/>
                          <a:cs typeface="宋体"/>
                        </a:rPr>
                        <a:t>　</a:t>
                      </a:r>
                      <a:r>
                        <a:rPr lang="en-US" sz="900" kern="0">
                          <a:latin typeface="Calibri"/>
                          <a:ea typeface="宋体"/>
                          <a:cs typeface="宋体"/>
                        </a:rPr>
                        <a:t>0</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l">
                        <a:spcAft>
                          <a:spcPts val="900"/>
                        </a:spcAft>
                      </a:pPr>
                      <a:r>
                        <a:rPr lang="zh-CN" sz="900" kern="0">
                          <a:latin typeface="Calibri"/>
                          <a:ea typeface="宋体"/>
                          <a:cs typeface="宋体"/>
                        </a:rPr>
                        <a:t>　</a:t>
                      </a:r>
                      <a:r>
                        <a:rPr lang="en-US" sz="900" kern="0">
                          <a:latin typeface="Calibri"/>
                          <a:ea typeface="宋体"/>
                          <a:cs typeface="宋体"/>
                        </a:rPr>
                        <a:t>0</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900"/>
                        </a:spcAft>
                      </a:pPr>
                      <a:r>
                        <a:rPr lang="zh-CN" sz="900" kern="0">
                          <a:latin typeface="Calibri"/>
                          <a:ea typeface="宋体"/>
                          <a:cs typeface="宋体"/>
                        </a:rPr>
                        <a:t>　</a:t>
                      </a:r>
                      <a:r>
                        <a:rPr lang="en-US" sz="900" kern="0">
                          <a:latin typeface="Calibri"/>
                          <a:ea typeface="宋体"/>
                          <a:cs typeface="宋体"/>
                        </a:rPr>
                        <a:t>0</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619">
                <a:tc gridSpan="5">
                  <a:txBody>
                    <a:bodyPr/>
                    <a:lstStyle/>
                    <a:p>
                      <a:pPr algn="ctr">
                        <a:spcAft>
                          <a:spcPts val="900"/>
                        </a:spcAft>
                      </a:pPr>
                      <a:r>
                        <a:rPr lang="zh-CN" sz="900" kern="0">
                          <a:latin typeface="Calibri"/>
                          <a:ea typeface="宋体"/>
                          <a:cs typeface="宋体"/>
                        </a:rPr>
                        <a:t>第二十条第（六）项</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67938">
                <a:tc>
                  <a:txBody>
                    <a:bodyPr/>
                    <a:lstStyle/>
                    <a:p>
                      <a:pPr algn="ctr">
                        <a:spcAft>
                          <a:spcPts val="900"/>
                        </a:spcAft>
                      </a:pPr>
                      <a:r>
                        <a:rPr lang="zh-CN" sz="900" kern="0">
                          <a:latin typeface="Calibri"/>
                          <a:ea typeface="宋体"/>
                          <a:cs typeface="宋体"/>
                        </a:rPr>
                        <a:t>信息内容</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900"/>
                        </a:spcAft>
                      </a:pPr>
                      <a:r>
                        <a:rPr lang="zh-CN" sz="900" kern="0">
                          <a:latin typeface="Calibri"/>
                          <a:ea typeface="宋体"/>
                          <a:cs typeface="宋体"/>
                        </a:rPr>
                        <a:t>上一年项目数量</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900"/>
                        </a:spcAft>
                      </a:pPr>
                      <a:r>
                        <a:rPr lang="zh-CN" sz="900" kern="0">
                          <a:latin typeface="Calibri"/>
                          <a:ea typeface="宋体"/>
                          <a:cs typeface="宋体"/>
                        </a:rPr>
                        <a:t>本年增</a:t>
                      </a:r>
                      <a:r>
                        <a:rPr lang="en-US" sz="900" kern="0">
                          <a:latin typeface="Calibri"/>
                          <a:ea typeface="宋体"/>
                          <a:cs typeface="宋体"/>
                        </a:rPr>
                        <a:t>/</a:t>
                      </a:r>
                      <a:r>
                        <a:rPr lang="zh-CN" sz="900" kern="0">
                          <a:latin typeface="Calibri"/>
                          <a:ea typeface="宋体"/>
                          <a:cs typeface="宋体"/>
                        </a:rPr>
                        <a:t>减</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900"/>
                        </a:spcAft>
                      </a:pPr>
                      <a:r>
                        <a:rPr lang="zh-CN" sz="900" kern="0">
                          <a:latin typeface="Calibri"/>
                          <a:ea typeface="宋体"/>
                          <a:cs typeface="宋体"/>
                        </a:rPr>
                        <a:t>处理决定数量</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548">
                <a:tc>
                  <a:txBody>
                    <a:bodyPr/>
                    <a:lstStyle/>
                    <a:p>
                      <a:pPr algn="l">
                        <a:spcAft>
                          <a:spcPts val="900"/>
                        </a:spcAft>
                      </a:pPr>
                      <a:r>
                        <a:rPr lang="zh-CN" sz="900" kern="0">
                          <a:latin typeface="Calibri"/>
                          <a:ea typeface="宋体"/>
                          <a:cs typeface="宋体"/>
                        </a:rPr>
                        <a:t>行政处罚</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900"/>
                        </a:spcAft>
                      </a:pPr>
                      <a:r>
                        <a:rPr lang="zh-CN" sz="900" kern="0">
                          <a:latin typeface="Calibri"/>
                          <a:ea typeface="宋体"/>
                          <a:cs typeface="宋体"/>
                        </a:rPr>
                        <a:t>　</a:t>
                      </a:r>
                      <a:r>
                        <a:rPr lang="en-US" sz="900" kern="0">
                          <a:latin typeface="Calibri"/>
                          <a:ea typeface="宋体"/>
                          <a:cs typeface="宋体"/>
                        </a:rPr>
                        <a:t>28</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l">
                        <a:spcAft>
                          <a:spcPts val="900"/>
                        </a:spcAft>
                      </a:pPr>
                      <a:r>
                        <a:rPr lang="zh-CN" sz="900" kern="0">
                          <a:latin typeface="Calibri"/>
                          <a:ea typeface="宋体"/>
                          <a:cs typeface="宋体"/>
                        </a:rPr>
                        <a:t>　</a:t>
                      </a:r>
                      <a:r>
                        <a:rPr lang="en-US" sz="900" kern="0">
                          <a:latin typeface="Calibri"/>
                          <a:ea typeface="宋体"/>
                          <a:cs typeface="宋体"/>
                        </a:rPr>
                        <a:t>+8</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900"/>
                        </a:spcAft>
                      </a:pPr>
                      <a:r>
                        <a:rPr lang="zh-CN" sz="900" kern="0">
                          <a:latin typeface="Calibri"/>
                          <a:ea typeface="宋体"/>
                          <a:cs typeface="宋体"/>
                        </a:rPr>
                        <a:t>　</a:t>
                      </a:r>
                      <a:r>
                        <a:rPr lang="en-US" sz="900" kern="0">
                          <a:latin typeface="Calibri"/>
                          <a:ea typeface="宋体"/>
                          <a:cs typeface="宋体"/>
                        </a:rPr>
                        <a:t>0</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360">
                <a:tc>
                  <a:txBody>
                    <a:bodyPr/>
                    <a:lstStyle/>
                    <a:p>
                      <a:pPr algn="l">
                        <a:spcAft>
                          <a:spcPts val="900"/>
                        </a:spcAft>
                      </a:pPr>
                      <a:r>
                        <a:rPr lang="zh-CN" sz="900" kern="0">
                          <a:latin typeface="Calibri"/>
                          <a:ea typeface="宋体"/>
                          <a:cs typeface="宋体"/>
                        </a:rPr>
                        <a:t>行政强制</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900"/>
                        </a:spcAft>
                      </a:pPr>
                      <a:r>
                        <a:rPr lang="zh-CN" sz="900" kern="0">
                          <a:latin typeface="Calibri"/>
                          <a:ea typeface="宋体"/>
                          <a:cs typeface="宋体"/>
                        </a:rPr>
                        <a:t>　</a:t>
                      </a:r>
                      <a:r>
                        <a:rPr lang="en-US" sz="900" kern="0">
                          <a:latin typeface="Calibri"/>
                          <a:ea typeface="宋体"/>
                          <a:cs typeface="宋体"/>
                        </a:rPr>
                        <a:t>2</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l">
                        <a:spcAft>
                          <a:spcPts val="900"/>
                        </a:spcAft>
                      </a:pPr>
                      <a:r>
                        <a:rPr lang="zh-CN" sz="900" kern="0">
                          <a:latin typeface="Calibri"/>
                          <a:ea typeface="宋体"/>
                          <a:cs typeface="宋体"/>
                        </a:rPr>
                        <a:t>　</a:t>
                      </a:r>
                      <a:r>
                        <a:rPr lang="en-US" sz="900" kern="0">
                          <a:latin typeface="Calibri"/>
                          <a:ea typeface="宋体"/>
                          <a:cs typeface="宋体"/>
                        </a:rPr>
                        <a:t>0</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900"/>
                        </a:spcAft>
                      </a:pPr>
                      <a:r>
                        <a:rPr lang="zh-CN" sz="900" kern="0">
                          <a:latin typeface="Calibri"/>
                          <a:ea typeface="宋体"/>
                          <a:cs typeface="宋体"/>
                        </a:rPr>
                        <a:t>　</a:t>
                      </a:r>
                      <a:r>
                        <a:rPr lang="en-US" sz="900" kern="0">
                          <a:latin typeface="Calibri"/>
                          <a:ea typeface="宋体"/>
                          <a:cs typeface="宋体"/>
                        </a:rPr>
                        <a:t>0</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083">
                <a:tc gridSpan="5">
                  <a:txBody>
                    <a:bodyPr/>
                    <a:lstStyle/>
                    <a:p>
                      <a:pPr algn="ctr">
                        <a:spcAft>
                          <a:spcPts val="900"/>
                        </a:spcAft>
                      </a:pPr>
                      <a:r>
                        <a:rPr lang="zh-CN" sz="900" kern="0">
                          <a:latin typeface="Calibri"/>
                          <a:ea typeface="宋体"/>
                          <a:cs typeface="宋体"/>
                        </a:rPr>
                        <a:t>第二十条第（八）项</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56693">
                <a:tc>
                  <a:txBody>
                    <a:bodyPr/>
                    <a:lstStyle/>
                    <a:p>
                      <a:pPr algn="ctr">
                        <a:spcAft>
                          <a:spcPts val="900"/>
                        </a:spcAft>
                      </a:pPr>
                      <a:r>
                        <a:rPr lang="zh-CN" sz="900" kern="0">
                          <a:latin typeface="Calibri"/>
                          <a:ea typeface="宋体"/>
                          <a:cs typeface="宋体"/>
                        </a:rPr>
                        <a:t>信息内容</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900"/>
                        </a:spcAft>
                      </a:pPr>
                      <a:r>
                        <a:rPr lang="zh-CN" sz="900" kern="0">
                          <a:latin typeface="Calibri"/>
                          <a:ea typeface="宋体"/>
                          <a:cs typeface="宋体"/>
                        </a:rPr>
                        <a:t>上一年项目数量</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spcAft>
                          <a:spcPts val="900"/>
                        </a:spcAft>
                      </a:pPr>
                      <a:r>
                        <a:rPr lang="zh-CN" sz="900" kern="0">
                          <a:latin typeface="Calibri"/>
                          <a:ea typeface="宋体"/>
                          <a:cs typeface="宋体"/>
                        </a:rPr>
                        <a:t>本年增</a:t>
                      </a:r>
                      <a:r>
                        <a:rPr lang="en-US" sz="900" kern="0">
                          <a:latin typeface="Calibri"/>
                          <a:ea typeface="宋体"/>
                          <a:cs typeface="宋体"/>
                        </a:rPr>
                        <a:t>/</a:t>
                      </a:r>
                      <a:r>
                        <a:rPr lang="zh-CN" sz="900" kern="0">
                          <a:latin typeface="Calibri"/>
                          <a:ea typeface="宋体"/>
                          <a:cs typeface="宋体"/>
                        </a:rPr>
                        <a:t>减</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319769">
                <a:tc>
                  <a:txBody>
                    <a:bodyPr/>
                    <a:lstStyle/>
                    <a:p>
                      <a:pPr algn="l">
                        <a:spcAft>
                          <a:spcPts val="900"/>
                        </a:spcAft>
                      </a:pPr>
                      <a:r>
                        <a:rPr lang="zh-CN" sz="900" kern="0">
                          <a:latin typeface="Calibri"/>
                          <a:ea typeface="宋体"/>
                          <a:cs typeface="宋体"/>
                        </a:rPr>
                        <a:t>行政事业性收费</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900"/>
                        </a:spcAft>
                      </a:pPr>
                      <a:r>
                        <a:rPr lang="zh-CN" sz="900" kern="0">
                          <a:latin typeface="Calibri"/>
                          <a:ea typeface="宋体"/>
                          <a:cs typeface="宋体"/>
                        </a:rPr>
                        <a:t>　</a:t>
                      </a:r>
                      <a:r>
                        <a:rPr lang="en-US" sz="900" kern="0">
                          <a:latin typeface="Calibri"/>
                          <a:ea typeface="宋体"/>
                          <a:cs typeface="宋体"/>
                        </a:rPr>
                        <a:t>0</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spcAft>
                          <a:spcPts val="900"/>
                        </a:spcAft>
                      </a:pPr>
                      <a:r>
                        <a:rPr lang="en-US" sz="900" kern="0">
                          <a:latin typeface="宋体"/>
                          <a:ea typeface="宋体"/>
                          <a:cs typeface="宋体"/>
                        </a:rPr>
                        <a:t> 0</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276243">
                <a:tc gridSpan="5">
                  <a:txBody>
                    <a:bodyPr/>
                    <a:lstStyle/>
                    <a:p>
                      <a:pPr algn="ctr">
                        <a:spcAft>
                          <a:spcPts val="900"/>
                        </a:spcAft>
                      </a:pPr>
                      <a:r>
                        <a:rPr lang="zh-CN" sz="900" kern="0">
                          <a:latin typeface="Calibri"/>
                          <a:ea typeface="宋体"/>
                          <a:cs typeface="宋体"/>
                        </a:rPr>
                        <a:t>第二十条第（九）项</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39501">
                <a:tc>
                  <a:txBody>
                    <a:bodyPr/>
                    <a:lstStyle/>
                    <a:p>
                      <a:pPr algn="ctr">
                        <a:spcAft>
                          <a:spcPts val="900"/>
                        </a:spcAft>
                      </a:pPr>
                      <a:r>
                        <a:rPr lang="zh-CN" sz="900" kern="0">
                          <a:latin typeface="Calibri"/>
                          <a:ea typeface="宋体"/>
                          <a:cs typeface="宋体"/>
                        </a:rPr>
                        <a:t>信息内容</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900"/>
                        </a:spcAft>
                      </a:pPr>
                      <a:r>
                        <a:rPr lang="zh-CN" sz="900" kern="0">
                          <a:latin typeface="Calibri"/>
                          <a:ea typeface="宋体"/>
                          <a:cs typeface="宋体"/>
                        </a:rPr>
                        <a:t>采购项目数量</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spcAft>
                          <a:spcPts val="900"/>
                        </a:spcAft>
                      </a:pPr>
                      <a:r>
                        <a:rPr lang="zh-CN" sz="900" kern="0">
                          <a:latin typeface="Calibri"/>
                          <a:ea typeface="宋体"/>
                          <a:cs typeface="宋体"/>
                        </a:rPr>
                        <a:t>采购总金额</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312805">
                <a:tc>
                  <a:txBody>
                    <a:bodyPr/>
                    <a:lstStyle/>
                    <a:p>
                      <a:pPr algn="l">
                        <a:spcAft>
                          <a:spcPts val="900"/>
                        </a:spcAft>
                      </a:pPr>
                      <a:r>
                        <a:rPr lang="zh-CN" sz="900" kern="0">
                          <a:latin typeface="Calibri"/>
                          <a:ea typeface="宋体"/>
                          <a:cs typeface="宋体"/>
                        </a:rPr>
                        <a:t>政府集中采购</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900"/>
                        </a:spcAft>
                      </a:pPr>
                      <a:r>
                        <a:rPr lang="zh-CN" sz="900" kern="0">
                          <a:latin typeface="Calibri"/>
                          <a:ea typeface="宋体"/>
                          <a:cs typeface="宋体"/>
                        </a:rPr>
                        <a:t>　</a:t>
                      </a:r>
                      <a:r>
                        <a:rPr lang="en-US" sz="900" kern="0">
                          <a:latin typeface="Calibri"/>
                          <a:ea typeface="宋体"/>
                          <a:cs typeface="宋体"/>
                        </a:rPr>
                        <a:t>15</a:t>
                      </a:r>
                      <a:endParaRPr lang="zh-CN" sz="1000" kern="10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just">
                        <a:spcAft>
                          <a:spcPts val="0"/>
                        </a:spcAft>
                      </a:pPr>
                      <a:r>
                        <a:rPr lang="en-US" sz="1100" kern="100" dirty="0">
                          <a:latin typeface="宋体"/>
                          <a:ea typeface="宋体"/>
                          <a:cs typeface="Times New Roman"/>
                        </a:rPr>
                        <a:t>2601.049</a:t>
                      </a:r>
                      <a:r>
                        <a:rPr lang="zh-CN" sz="1100" kern="100" dirty="0">
                          <a:latin typeface="Calibri"/>
                          <a:ea typeface="宋体"/>
                          <a:cs typeface="Times New Roman"/>
                        </a:rPr>
                        <a:t>万元</a:t>
                      </a:r>
                      <a:endParaRPr lang="zh-CN" sz="1000" kern="100" dirty="0">
                        <a:latin typeface="Calibri"/>
                        <a:ea typeface="宋体"/>
                        <a:cs typeface="Times New Roman"/>
                      </a:endParaRPr>
                    </a:p>
                  </a:txBody>
                  <a:tcPr marL="62677" marR="62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bl>
          </a:graphicData>
        </a:graphic>
      </p:graphicFrame>
    </p:spTree>
  </p:cSld>
  <p:clrMapOvr>
    <a:masterClrMapping/>
  </p:clrMapOvr>
  <p:transition advTm="1825">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2" presetClass="entr" presetSubtype="4"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p:tgtEl>
                                          <p:spTgt spid="28"/>
                                        </p:tgtEl>
                                        <p:attrNameLst>
                                          <p:attrName>ppt_y</p:attrName>
                                        </p:attrNameLst>
                                      </p:cBhvr>
                                      <p:tavLst>
                                        <p:tav tm="0">
                                          <p:val>
                                            <p:strVal val="#ppt_y+#ppt_h*1.125000"/>
                                          </p:val>
                                        </p:tav>
                                        <p:tav tm="100000">
                                          <p:val>
                                            <p:strVal val="#ppt_y"/>
                                          </p:val>
                                        </p:tav>
                                      </p:tavLst>
                                    </p:anim>
                                    <p:animEffect transition="in" filter="wipe(up)">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图示 22"/>
          <p:cNvGraphicFramePr/>
          <p:nvPr/>
        </p:nvGraphicFramePr>
        <p:xfrm>
          <a:off x="2032000" y="719667"/>
          <a:ext cx="8128000" cy="1817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6" name="组合 19"/>
          <p:cNvGrpSpPr/>
          <p:nvPr/>
        </p:nvGrpSpPr>
        <p:grpSpPr>
          <a:xfrm>
            <a:off x="475338" y="177800"/>
            <a:ext cx="4165600" cy="383540"/>
            <a:chOff x="708" y="280"/>
            <a:chExt cx="6560" cy="604"/>
          </a:xfrm>
        </p:grpSpPr>
        <p:sp>
          <p:nvSpPr>
            <p:cNvPr id="27" name="矩形 26"/>
            <p:cNvSpPr/>
            <p:nvPr/>
          </p:nvSpPr>
          <p:spPr>
            <a:xfrm>
              <a:off x="1487" y="302"/>
              <a:ext cx="5781" cy="582"/>
            </a:xfrm>
            <a:prstGeom prst="rect">
              <a:avLst/>
            </a:prstGeom>
          </p:spPr>
          <p:txBody>
            <a:bodyPr wrap="none">
              <a:spAutoFit/>
            </a:bodyPr>
            <a:lstStyle/>
            <a:p>
              <a:pPr algn="ctr"/>
              <a:r>
                <a:rPr lang="zh-CN" altLang="en-US" b="1" dirty="0" smtClean="0">
                  <a:gradFill>
                    <a:gsLst>
                      <a:gs pos="0">
                        <a:srgbClr val="E30000"/>
                      </a:gs>
                      <a:gs pos="100000">
                        <a:srgbClr val="760303"/>
                      </a:gs>
                    </a:gsLst>
                    <a:lin ang="5400000" scaled="0"/>
                  </a:gradFill>
                  <a:cs typeface="+mn-ea"/>
                  <a:sym typeface="+mn-lt"/>
                </a:rPr>
                <a:t>收到和处理政府信息公开申请情况</a:t>
              </a:r>
              <a:endParaRPr lang="zh-CN" altLang="en-US" b="1" dirty="0">
                <a:gradFill>
                  <a:gsLst>
                    <a:gs pos="0">
                      <a:srgbClr val="E30000"/>
                    </a:gs>
                    <a:gs pos="100000">
                      <a:srgbClr val="760303"/>
                    </a:gs>
                  </a:gsLst>
                  <a:lin ang="5400000" scaled="0"/>
                </a:gradFill>
                <a:cs typeface="+mn-ea"/>
                <a:sym typeface="+mn-lt"/>
              </a:endParaRPr>
            </a:p>
          </p:txBody>
        </p:sp>
        <p:sp>
          <p:nvSpPr>
            <p:cNvPr id="28" name="Freeform 125"/>
            <p:cNvSpPr/>
            <p:nvPr/>
          </p:nvSpPr>
          <p:spPr bwMode="auto">
            <a:xfrm>
              <a:off x="708" y="280"/>
              <a:ext cx="587" cy="566"/>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endParaRPr lang="zh-CN" altLang="en-US" sz="1015">
                <a:gradFill>
                  <a:gsLst>
                    <a:gs pos="0">
                      <a:srgbClr val="E30000"/>
                    </a:gs>
                    <a:gs pos="100000">
                      <a:srgbClr val="760303"/>
                    </a:gs>
                  </a:gsLst>
                  <a:lin ang="5400000" scaled="0"/>
                </a:gradFill>
                <a:cs typeface="+mn-ea"/>
                <a:sym typeface="+mn-lt"/>
              </a:endParaRPr>
            </a:p>
          </p:txBody>
        </p:sp>
      </p:grpSp>
      <p:graphicFrame>
        <p:nvGraphicFramePr>
          <p:cNvPr id="2" name="表格 1"/>
          <p:cNvGraphicFramePr/>
          <p:nvPr>
            <p:custDataLst>
              <p:tags r:id="rId1"/>
            </p:custDataLst>
          </p:nvPr>
        </p:nvGraphicFramePr>
        <p:xfrm>
          <a:off x="3220085" y="719455"/>
          <a:ext cx="5461000" cy="5477063"/>
        </p:xfrm>
        <a:graphic>
          <a:graphicData uri="http://schemas.openxmlformats.org/drawingml/2006/table">
            <a:tbl>
              <a:tblPr firstRow="1" bandRow="1">
                <a:tableStyleId>{5940675A-B579-460E-94D1-54222C63F5DA}</a:tableStyleId>
              </a:tblPr>
              <a:tblGrid>
                <a:gridCol w="498475"/>
                <a:gridCol w="682625"/>
                <a:gridCol w="1544955"/>
                <a:gridCol w="369570"/>
                <a:gridCol w="333375"/>
                <a:gridCol w="353060"/>
                <a:gridCol w="409575"/>
                <a:gridCol w="574675"/>
                <a:gridCol w="360680"/>
                <a:gridCol w="334010"/>
              </a:tblGrid>
              <a:tr h="85864">
                <a:tc rowSpan="3" gridSpan="3">
                  <a:txBody>
                    <a:bodyPr/>
                    <a:lstStyle/>
                    <a:p>
                      <a:pPr indent="0" algn="ctr">
                        <a:buNone/>
                      </a:pPr>
                      <a:r>
                        <a:rPr lang="en-US" sz="500" b="0" dirty="0">
                          <a:latin typeface="宋体" panose="02010600030101010101" pitchFamily="2" charset="-122"/>
                          <a:ea typeface="宋体" panose="02010600030101010101" pitchFamily="2" charset="-122"/>
                          <a:cs typeface="宋体" panose="02010600030101010101" pitchFamily="2" charset="-122"/>
                        </a:rPr>
                        <a:t>（</a:t>
                      </a:r>
                      <a:r>
                        <a:rPr lang="en-US" sz="500" b="0" dirty="0" err="1">
                          <a:latin typeface="宋体" panose="02010600030101010101" pitchFamily="2" charset="-122"/>
                          <a:ea typeface="宋体" panose="02010600030101010101" pitchFamily="2" charset="-122"/>
                          <a:cs typeface="宋体" panose="02010600030101010101" pitchFamily="2" charset="-122"/>
                        </a:rPr>
                        <a:t>本列数据的勾稽关系为：第一项加第二项之和，等于第三项加第四项之和</a:t>
                      </a:r>
                      <a:r>
                        <a:rPr lang="en-US" sz="500" b="0" dirty="0">
                          <a:latin typeface="宋体" panose="02010600030101010101" pitchFamily="2" charset="-122"/>
                          <a:ea typeface="宋体" panose="02010600030101010101" pitchFamily="2" charset="-122"/>
                          <a:cs typeface="宋体" panose="02010600030101010101" pitchFamily="2" charset="-122"/>
                        </a:rPr>
                        <a:t>）</a:t>
                      </a:r>
                      <a:endParaRPr lang="en-US" altLang="en-US" sz="500" b="0" dirty="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hMerge="1">
                  <a:txBody>
                    <a:bodyPr/>
                    <a:lstStyle/>
                    <a:p>
                      <a:endParaRPr lang="zh-CN"/>
                    </a:p>
                  </a:txBody>
                  <a:tcPr>
                    <a:lnT w="12700" cap="flat" cmpd="sng">
                      <a:solidFill>
                        <a:srgbClr val="080000"/>
                      </a:solidFill>
                      <a:prstDash val="solid"/>
                      <a:headEnd type="none" w="med" len="med"/>
                      <a:tailEnd type="none" w="med" len="med"/>
                    </a:lnT>
                  </a:tcPr>
                </a:tc>
                <a:tc rowSpan="3"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tcPr>
                </a:tc>
                <a:tc gridSpan="7">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申请人情况</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85864">
                <a:tc gridSpan="3" vMerge="1">
                  <a:txBody>
                    <a:bodyPr/>
                    <a:lstStyle/>
                    <a:p>
                      <a:endParaRPr lang="zh-CN"/>
                    </a:p>
                  </a:txBody>
                  <a:tcPr>
                    <a:lnL w="12700" cap="flat" cmpd="sng">
                      <a:solidFill>
                        <a:srgbClr val="080000"/>
                      </a:solidFill>
                      <a:prstDash val="solid"/>
                      <a:headEnd type="none" w="med" len="med"/>
                      <a:tailEnd type="none" w="med" len="med"/>
                    </a:lnL>
                  </a:tcPr>
                </a:tc>
                <a:tc hMerge="1" vMerge="1">
                  <a:txBody>
                    <a:bodyPr/>
                    <a:lstStyle/>
                    <a:p>
                      <a:endParaRPr lang="zh-CN"/>
                    </a:p>
                  </a:txBody>
                  <a:tcPr/>
                </a:tc>
                <a:tc hMerge="1" vMerge="1">
                  <a:txBody>
                    <a:bodyPr/>
                    <a:lstStyle/>
                    <a:p>
                      <a:endParaRPr lang="zh-CN"/>
                    </a:p>
                  </a:txBody>
                  <a:tcPr>
                    <a:lnR w="12700" cap="flat" cmpd="sng">
                      <a:solidFill>
                        <a:srgbClr val="080000"/>
                      </a:solidFill>
                      <a:prstDash val="solid"/>
                      <a:headEnd type="none" w="med" len="med"/>
                      <a:tailEnd type="none" w="med" len="med"/>
                    </a:lnR>
                  </a:tcPr>
                </a:tc>
                <a:tc rowSpan="2">
                  <a:txBody>
                    <a:bodyPr/>
                    <a:lstStyle/>
                    <a:p>
                      <a:pPr indent="0" algn="ctr">
                        <a:buNone/>
                      </a:pPr>
                      <a:r>
                        <a:rPr lang="en-US" sz="500" b="0" dirty="0" err="1">
                          <a:latin typeface="宋体" panose="02010600030101010101" pitchFamily="2" charset="-122"/>
                          <a:ea typeface="宋体" panose="02010600030101010101" pitchFamily="2" charset="-122"/>
                          <a:cs typeface="宋体" panose="02010600030101010101" pitchFamily="2" charset="-122"/>
                        </a:rPr>
                        <a:t>自然人</a:t>
                      </a:r>
                      <a:endParaRPr lang="en-US" altLang="en-US" sz="500" b="0" dirty="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法人或其他组织</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rowSpan="2">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总计</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15586">
                <a:tc gridSpan="3" vMerge="1">
                  <a:txBody>
                    <a:bodyPr/>
                    <a:lstStyle/>
                    <a:p>
                      <a:endParaRPr lang="zh-CN"/>
                    </a:p>
                  </a:txBody>
                  <a:tcPr>
                    <a:lnL w="12700" cap="flat" cmpd="sng">
                      <a:solidFill>
                        <a:srgbClr val="080000"/>
                      </a:solidFill>
                      <a:prstDash val="solid"/>
                      <a:headEnd type="none" w="med" len="med"/>
                      <a:tailEnd type="none" w="med" len="med"/>
                    </a:lnL>
                    <a:lnB w="12700" cap="flat" cmpd="sng">
                      <a:solidFill>
                        <a:srgbClr val="080000"/>
                      </a:solidFill>
                      <a:prstDash val="solid"/>
                      <a:headEnd type="none" w="med" len="med"/>
                      <a:tailEnd type="none" w="med" len="med"/>
                    </a:lnB>
                  </a:tcPr>
                </a:tc>
                <a:tc hMerge="1" vMerge="1">
                  <a:txBody>
                    <a:bodyPr/>
                    <a:lstStyle/>
                    <a:p>
                      <a:endParaRPr lang="zh-CN"/>
                    </a:p>
                  </a:txBody>
                  <a:tcPr>
                    <a:lnB w="12700" cap="flat" cmpd="sng">
                      <a:solidFill>
                        <a:srgbClr val="080000"/>
                      </a:solidFill>
                      <a:prstDash val="solid"/>
                      <a:headEnd type="none" w="med" len="med"/>
                      <a:tailEnd type="none" w="med" len="med"/>
                    </a:lnB>
                  </a:tcPr>
                </a:tc>
                <a:tc hMerge="1" vMerge="1">
                  <a:txBody>
                    <a:bodyPr/>
                    <a:lstStyle/>
                    <a:p>
                      <a:endParaRPr lang="zh-CN"/>
                    </a:p>
                  </a:txBody>
                  <a:tcPr>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商业企业</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科研机构</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社会公益组织</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法律服务机构</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其他</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r h="184639">
                <a:tc gridSpan="3">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一、本年新收政府信息公开申请数量</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buNone/>
                      </a:pPr>
                      <a:r>
                        <a:rPr lang="en-US" altLang="en-US" sz="500" b="0" dirty="0">
                          <a:latin typeface="宋体" panose="02010600030101010101" pitchFamily="2" charset="-122"/>
                          <a:ea typeface="宋体" panose="02010600030101010101" pitchFamily="2" charset="-122"/>
                          <a:cs typeface="宋体" panose="02010600030101010101" pitchFamily="2" charset="-122"/>
                        </a:rPr>
                        <a:t>1</a:t>
                      </a: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en-US" sz="500" b="0" dirty="0">
                          <a:latin typeface="宋体" panose="02010600030101010101" pitchFamily="2" charset="-122"/>
                          <a:ea typeface="宋体" panose="02010600030101010101" pitchFamily="2" charset="-122"/>
                          <a:cs typeface="宋体" panose="02010600030101010101" pitchFamily="2" charset="-122"/>
                        </a:rPr>
                        <a:t>0</a:t>
                      </a: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1</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5864">
                <a:tc gridSpan="3">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二、上年结转政府信息公开申请数量</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1528">
                <a:tc rowSpan="20">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三、本年度办理结果</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（一）予以公开</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buNone/>
                      </a:pPr>
                      <a:r>
                        <a:rPr lang="en-US" altLang="en-US" sz="500" b="0" dirty="0">
                          <a:latin typeface="宋体" panose="02010600030101010101" pitchFamily="2" charset="-122"/>
                          <a:ea typeface="宋体" panose="02010600030101010101" pitchFamily="2" charset="-122"/>
                          <a:cs typeface="宋体" panose="02010600030101010101" pitchFamily="2" charset="-122"/>
                        </a:rPr>
                        <a:t>1</a:t>
                      </a: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en-US" sz="500" b="0" dirty="0">
                          <a:latin typeface="宋体" panose="02010600030101010101" pitchFamily="2" charset="-122"/>
                          <a:ea typeface="宋体" panose="02010600030101010101" pitchFamily="2" charset="-122"/>
                          <a:cs typeface="宋体" panose="02010600030101010101" pitchFamily="2" charset="-122"/>
                        </a:rPr>
                        <a:t>1</a:t>
                      </a: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vMerge="1">
                  <a:txBody>
                    <a:bodyPr/>
                    <a:lstStyle/>
                    <a:p>
                      <a:endParaRPr lang="zh-CN" altLang="en-US"/>
                    </a:p>
                  </a:txBody>
                  <a:tcPr/>
                </a:tc>
                <a:tc gridSpan="2">
                  <a:txBody>
                    <a:bodyPr/>
                    <a:lstStyle/>
                    <a:p>
                      <a:pPr indent="0" algn="ctr">
                        <a:buNone/>
                      </a:pPr>
                      <a:r>
                        <a:rPr lang="en-US" sz="500" b="0" dirty="0">
                          <a:latin typeface="宋体" panose="02010600030101010101" pitchFamily="2" charset="-122"/>
                          <a:ea typeface="宋体" panose="02010600030101010101" pitchFamily="2" charset="-122"/>
                          <a:cs typeface="宋体" panose="02010600030101010101" pitchFamily="2" charset="-122"/>
                        </a:rPr>
                        <a:t>（</a:t>
                      </a:r>
                      <a:r>
                        <a:rPr lang="en-US" sz="500" b="0" dirty="0" err="1">
                          <a:latin typeface="宋体" panose="02010600030101010101" pitchFamily="2" charset="-122"/>
                          <a:ea typeface="宋体" panose="02010600030101010101" pitchFamily="2" charset="-122"/>
                          <a:cs typeface="宋体" panose="02010600030101010101" pitchFamily="2" charset="-122"/>
                        </a:rPr>
                        <a:t>二）部分公开（区分处理的，只计这一情形，不计其他情形</a:t>
                      </a:r>
                      <a:r>
                        <a:rPr lang="en-US" sz="500" b="0" dirty="0">
                          <a:latin typeface="宋体" panose="02010600030101010101" pitchFamily="2" charset="-122"/>
                          <a:ea typeface="宋体" panose="02010600030101010101" pitchFamily="2" charset="-122"/>
                          <a:cs typeface="宋体" panose="02010600030101010101" pitchFamily="2" charset="-122"/>
                        </a:rPr>
                        <a:t>）</a:t>
                      </a:r>
                      <a:endParaRPr lang="en-US" altLang="en-US" sz="500" b="0" dirty="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ltLang="en-US"/>
                    </a:p>
                  </a:txBody>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5864">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8">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（三）不予公开</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1.属于国家秘密</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7539">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ctr">
                        <a:buNone/>
                      </a:pPr>
                      <a:r>
                        <a:rPr lang="en-US" sz="500" b="0" dirty="0">
                          <a:latin typeface="宋体" panose="02010600030101010101" pitchFamily="2" charset="-122"/>
                          <a:ea typeface="宋体" panose="02010600030101010101" pitchFamily="2" charset="-122"/>
                          <a:cs typeface="宋体" panose="02010600030101010101" pitchFamily="2" charset="-122"/>
                        </a:rPr>
                        <a:t>2.其他法律行政法规禁止公开</a:t>
                      </a:r>
                      <a:endParaRPr lang="en-US" altLang="en-US" sz="500" b="0" dirty="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7539">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3.危及“三安全一稳定”</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dirty="0">
                          <a:latin typeface="宋体" panose="02010600030101010101" pitchFamily="2" charset="-122"/>
                          <a:ea typeface="宋体" panose="02010600030101010101" pitchFamily="2" charset="-122"/>
                          <a:cs typeface="宋体" panose="02010600030101010101" pitchFamily="2" charset="-122"/>
                        </a:rPr>
                        <a:t>0</a:t>
                      </a:r>
                      <a:endParaRPr lang="en-US" altLang="en-US" sz="500" b="0" dirty="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8953">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4.保护第三方合法权益</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8255">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5.属于三类内部事务信息</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6108">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6.属于四类过程性信息</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5864">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7.属于行政执法案卷</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8569">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8.属于行政查询事项</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6823">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3">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（四）无法提供</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1.本机关不掌握相关政府信息</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1</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7539">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2.没有现成信息需要另行制作</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66160">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3.补正后申请内容仍不明确</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dirty="0">
                          <a:latin typeface="宋体" panose="02010600030101010101" pitchFamily="2" charset="-122"/>
                          <a:ea typeface="宋体" panose="02010600030101010101" pitchFamily="2" charset="-122"/>
                          <a:cs typeface="宋体" panose="02010600030101010101" pitchFamily="2" charset="-122"/>
                        </a:rPr>
                        <a:t>0</a:t>
                      </a:r>
                      <a:endParaRPr lang="en-US" altLang="en-US" sz="500" b="0" dirty="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9668">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5">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（五）不予处理</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1.信访举报投诉类申请</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5864">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2.重复申请</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6823">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3.要求提供公开出版物</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7539">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4.无正当理由大量反复申请</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9145">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5.要求行政机关确认或重新出具已获取信息</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5864">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（六）其他处理</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1538">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gridSpan="2">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（七）总计</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buNone/>
                      </a:pPr>
                      <a:r>
                        <a:rPr lang="en-US" altLang="en-US" sz="500" b="0" dirty="0">
                          <a:latin typeface="宋体" panose="02010600030101010101" pitchFamily="2" charset="-122"/>
                          <a:ea typeface="宋体" panose="02010600030101010101" pitchFamily="2" charset="-122"/>
                          <a:cs typeface="宋体" panose="02010600030101010101" pitchFamily="2" charset="-122"/>
                        </a:rPr>
                        <a:t>1</a:t>
                      </a: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en-US" sz="500" b="0" dirty="0">
                          <a:latin typeface="宋体" panose="02010600030101010101" pitchFamily="2" charset="-122"/>
                          <a:ea typeface="宋体" panose="02010600030101010101" pitchFamily="2" charset="-122"/>
                          <a:cs typeface="宋体" panose="02010600030101010101" pitchFamily="2" charset="-122"/>
                        </a:rPr>
                        <a:t>0</a:t>
                      </a: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en-US" sz="500" b="0" dirty="0">
                          <a:latin typeface="宋体" panose="02010600030101010101" pitchFamily="2" charset="-122"/>
                          <a:ea typeface="宋体" panose="02010600030101010101" pitchFamily="2" charset="-122"/>
                          <a:cs typeface="宋体" panose="02010600030101010101" pitchFamily="2" charset="-122"/>
                        </a:rPr>
                        <a:t>1</a:t>
                      </a: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5864">
                <a:tc gridSpan="3">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四、结转下年度继续办理</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a:latin typeface="宋体" panose="02010600030101010101" pitchFamily="2" charset="-122"/>
                          <a:ea typeface="宋体" panose="02010600030101010101" pitchFamily="2" charset="-122"/>
                          <a:cs typeface="宋体" panose="02010600030101010101" pitchFamily="2" charset="-122"/>
                        </a:rPr>
                        <a:t>0</a:t>
                      </a:r>
                      <a:endParaRPr lang="en-US" altLang="en-US" sz="5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500" b="0" dirty="0">
                          <a:latin typeface="宋体" panose="02010600030101010101" pitchFamily="2" charset="-122"/>
                          <a:ea typeface="宋体" panose="02010600030101010101" pitchFamily="2" charset="-122"/>
                          <a:cs typeface="宋体" panose="02010600030101010101" pitchFamily="2" charset="-122"/>
                        </a:rPr>
                        <a:t>0</a:t>
                      </a:r>
                      <a:endParaRPr lang="en-US" altLang="en-US" sz="500" b="0" dirty="0">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advTm="1919">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ppt_y</p:attrName>
                                        </p:attrNameLst>
                                      </p:cBhvr>
                                      <p:tavLst>
                                        <p:tav tm="0">
                                          <p:val>
                                            <p:strVal val="#ppt_y+#ppt_h*1.125000"/>
                                          </p:val>
                                        </p:tav>
                                        <p:tav tm="100000">
                                          <p:val>
                                            <p:strVal val="#ppt_y"/>
                                          </p:val>
                                        </p:tav>
                                      </p:tavLst>
                                    </p:anim>
                                    <p:animEffect transition="in" filter="wipe(up)">
                                      <p:cBhvr>
                                        <p:cTn id="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c563f61d-1fd1-4173-8b71-73d737bf1761}"/>
  <p:tag name="TABLE_ENDDRAG_ORIGIN_RECT" val="429*450"/>
  <p:tag name="TABLE_ENDDRAG_RECT" val="253*56*430*450"/>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bb45369a-0856-4241-b808-e2c73a658276}"/>
  <p:tag name="TABLE_ENDDRAG_ORIGIN_RECT" val="563*160"/>
  <p:tag name="TABLE_ENDDRAG_RECT" val="253*160*563*16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zs22cay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1338</Words>
  <Application>Microsoft Office PowerPoint</Application>
  <PresentationFormat>自定义</PresentationFormat>
  <Paragraphs>333</Paragraphs>
  <Slides>13</Slides>
  <Notes>1</Notes>
  <HiddenSlides>0</HiddenSlides>
  <MMClips>0</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第一PPT，www.1ppt.com</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vector>
  </TitlesOfParts>
  <Company>第一PPT，www.1ppt.com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党员培训</dc:title>
  <dc:creator>第一PPT</dc:creator>
  <cp:keywords>www.1ppt.com</cp:keywords>
  <dc:description>www.1ppt.com</dc:description>
  <cp:lastModifiedBy>john</cp:lastModifiedBy>
  <cp:revision>76</cp:revision>
  <dcterms:created xsi:type="dcterms:W3CDTF">2017-05-23T03:54:00Z</dcterms:created>
  <dcterms:modified xsi:type="dcterms:W3CDTF">2021-05-27T00:35:41Z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BCB6D7FCB81948E8BF8AA93CCE0DE7C4</vt:lpwstr>
  </property>
</Properties>
</file>