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6" r:id="rId5"/>
    <p:sldId id="292" r:id="rId6"/>
    <p:sldId id="258" r:id="rId7"/>
    <p:sldId id="322" r:id="rId8"/>
    <p:sldId id="323" r:id="rId9"/>
    <p:sldId id="352" r:id="rId10"/>
    <p:sldId id="284" r:id="rId11"/>
    <p:sldId id="335" r:id="rId12"/>
    <p:sldId id="285" r:id="rId13"/>
    <p:sldId id="259" r:id="rId14"/>
    <p:sldId id="260" r:id="rId15"/>
    <p:sldId id="261" r:id="rId16"/>
    <p:sldId id="291" r:id="rId17"/>
    <p:sldId id="295" r:id="rId1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12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9" d="100"/>
          <a:sy n="89" d="100"/>
        </p:scale>
        <p:origin x="-168" y="-96"/>
      </p:cViewPr>
      <p:guideLst>
        <p:guide orient="horz" pos="2160"/>
        <p:guide pos="3812"/>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37096;&#38376;&#39044;&#31639;&#20844;&#24320;&#39292;&#29366;&#22270;&#27169;&#26495;(1).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a:t>图一</a:t>
            </a:r>
            <a:endParaRPr lang="zh-CN" altLang="en-US"/>
          </a:p>
        </c:rich>
      </c:tx>
      <c:layout/>
      <c:overlay val="0"/>
      <c:spPr>
        <a:noFill/>
        <a:ln>
          <a:noFill/>
        </a:ln>
        <a:effectLst/>
      </c:spPr>
    </c:title>
    <c:autoTitleDeleted val="0"/>
    <c:plotArea>
      <c:layout/>
      <c:pieChart>
        <c:varyColors val="1"/>
        <c:ser>
          <c:idx val="0"/>
          <c:order val="0"/>
          <c:tx>
            <c:strRef>
              <c:f>'[部门预算公开饼状图模板(1).xlsx]Sheet1'!$B$2</c:f>
              <c:strCache>
                <c:ptCount val="1"/>
                <c:pt idx="0">
                  <c:v>全年主动公开政府信息</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'[部门预算公开饼状图模板(1).xlsx]Sheet1'!$A$3:$A$6</c:f>
              <c:strCache>
                <c:ptCount val="4"/>
                <c:pt idx="0">
                  <c:v>政府网站公开</c:v>
                </c:pt>
                <c:pt idx="1">
                  <c:v>微信公众号平台</c:v>
                </c:pt>
                <c:pt idx="2">
                  <c:v>主动公开规范性文件</c:v>
                </c:pt>
                <c:pt idx="3">
                  <c:v>备注：在标黄区域内填报本单位数据，即可生成本单位右侧饼状图。</c:v>
                </c:pt>
              </c:strCache>
            </c:strRef>
          </c:cat>
          <c:val>
            <c:numRef>
              <c:f>'[部门预算公开饼状图模板(1).xlsx]Sheet1'!$B$3:$B$6</c:f>
              <c:numCache>
                <c:formatCode>General</c:formatCode>
                <c:ptCount val="4"/>
                <c:pt idx="0">
                  <c:v>60</c:v>
                </c:pt>
                <c:pt idx="1">
                  <c:v>137</c:v>
                </c:pt>
                <c:pt idx="2">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mn-cs"/>
              </a:defRPr>
            </a:pPr>
            <a:r>
              <a:rPr lang="zh-CN" altLang="en-US"/>
              <a:t>图二</a:t>
            </a:r>
            <a:endParaRPr lang="zh-CN" altLang="en-US"/>
          </a:p>
        </c:rich>
      </c:tx>
      <c:layout>
        <c:manualLayout>
          <c:xMode val="edge"/>
          <c:yMode val="edge"/>
          <c:x val="0.040082304526749"/>
          <c:y val="0.0259099069691529"/>
        </c:manualLayout>
      </c:layout>
      <c:overlay val="0"/>
      <c:spPr>
        <a:noFill/>
        <a:ln>
          <a:noFill/>
        </a:ln>
        <a:effectLst/>
      </c:spPr>
    </c:title>
    <c:autoTitleDeleted val="0"/>
    <c:plotArea>
      <c:layout>
        <c:manualLayout>
          <c:layoutTarget val="inner"/>
          <c:xMode val="edge"/>
          <c:yMode val="edge"/>
          <c:x val="0.0287448559670782"/>
          <c:y val="0.151227490343289"/>
          <c:w val="0.942510288065844"/>
          <c:h val="0.714683980740982"/>
        </c:manualLayout>
      </c:layout>
      <c:barChart>
        <c:barDir val="col"/>
        <c:grouping val="percentStacked"/>
        <c:varyColors val="0"/>
        <c:ser>
          <c:idx val="0"/>
          <c:order val="0"/>
          <c:tx>
            <c:strRef>
              <c:f>[工作簿1]Sheet1!$C$1</c:f>
              <c:strCache>
                <c:ptCount val="1"/>
                <c:pt idx="0">
                  <c:v>数量</c:v>
                </c:pt>
              </c:strCache>
            </c:strRef>
          </c:tx>
          <c:spPr>
            <a:solidFill>
              <a:schemeClr val="accent3"/>
            </a:solidFill>
            <a:ln>
              <a:noFill/>
            </a:ln>
            <a:effectLst/>
          </c:spPr>
          <c:invertIfNegative val="0"/>
          <c:dLbls>
            <c:numFmt formatCode="General" sourceLinked="1"/>
            <c:spPr>
              <a:noFill/>
              <a:ln>
                <a:noFill/>
              </a:ln>
              <a:effectLst/>
            </c:spPr>
            <c:txPr>
              <a:bodyPr rot="0" spcFirstLastPara="0" vertOverflow="ellipsis" vert="horz" wrap="square" lIns="38100" tIns="19050" rIns="38100" bIns="19050" anchor="ctr" anchorCtr="1" forceAA="0"/>
              <a:lstStyle/>
              <a:p>
                <a:pPr>
                  <a:defRPr lang="zh-CN" sz="900" b="0" i="0" u="none" strike="noStrike" kern="1200" baseline="0">
                    <a:solidFill>
                      <a:schemeClr val="bg1"/>
                    </a:solidFill>
                    <a:latin typeface="微软雅黑" panose="020B0503020204020204" charset="-122"/>
                    <a:ea typeface="微软雅黑" panose="020B0503020204020204" charset="-122"/>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[工作簿1]Sheet1!$A$2:$B$4</c:f>
              <c:multiLvlStrCache>
                <c:ptCount val="3"/>
                <c:lvl>
                  <c:pt idx="0">
                    <c:v>政府网站公开</c:v>
                  </c:pt>
                  <c:pt idx="1">
                    <c:v>微信公众平台</c:v>
                  </c:pt>
                  <c:pt idx="2">
                    <c:v>主动公开规范性文件</c:v>
                  </c:pt>
                </c:lvl>
                <c:lvl>
                  <c:pt idx="0">
                    <c:v>1</c:v>
                  </c:pt>
                  <c:pt idx="1">
                    <c:v>1</c:v>
                  </c:pt>
                  <c:pt idx="2">
                    <c:v>3</c:v>
                  </c:pt>
                </c:lvl>
              </c:multiLvlStrCache>
            </c:multiLvlStrRef>
          </c:cat>
          <c:val>
            <c:numRef>
              <c:f>[工作簿1]Sheet1!$C$2:$C$4</c:f>
              <c:numCache>
                <c:formatCode>General</c:formatCode>
                <c:ptCount val="3"/>
                <c:pt idx="0">
                  <c:v>60</c:v>
                </c:pt>
                <c:pt idx="1">
                  <c:v>137</c:v>
                </c:pt>
                <c:pt idx="2">
                  <c:v>1</c:v>
                </c:pt>
              </c:numCache>
            </c:numRef>
          </c:val>
        </c:ser>
        <c:dLbls>
          <c:showLegendKey val="0"/>
          <c:showVal val="0"/>
          <c:showCatName val="0"/>
          <c:showSerName val="0"/>
          <c:showPercent val="0"/>
          <c:showBubbleSize val="0"/>
        </c:dLbls>
        <c:gapWidth val="60"/>
        <c:overlap val="100"/>
        <c:axId val="799446839"/>
        <c:axId val="639306928"/>
      </c:barChart>
      <c:catAx>
        <c:axId val="799446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639306928"/>
        <c:crosses val="autoZero"/>
        <c:auto val="1"/>
        <c:lblAlgn val="ctr"/>
        <c:lblOffset val="100"/>
        <c:noMultiLvlLbl val="0"/>
      </c:catAx>
      <c:valAx>
        <c:axId val="639306928"/>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799446839"/>
        <c:crosses val="autoZero"/>
        <c:crossBetween val="between"/>
      </c:valAx>
      <c:spPr>
        <a:noFill/>
        <a:ln>
          <a:noFill/>
        </a:ln>
        <a:effectLst/>
      </c:spPr>
    </c:plotArea>
    <c:legend>
      <c:legendPos val="b"/>
      <c:layout>
        <c:manualLayout>
          <c:xMode val="edge"/>
          <c:yMode val="edge"/>
          <c:x val="0.746080864197531"/>
          <c:y val="0.0466830558729122"/>
          <c:w val="0.208167283950617"/>
          <c:h val="0.0766984250040803"/>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legend>
    <c:plotVisOnly val="1"/>
    <c:dispBlanksAs val="gap"/>
    <c:showDLblsOverMax val="0"/>
  </c:chart>
  <c:spPr>
    <a:solidFill>
      <a:srgbClr val="FFFFFF"/>
    </a:solidFill>
    <a:ln w="9525" cap="flat" cmpd="sng" algn="ctr">
      <a:solidFill>
        <a:schemeClr val="bg1">
          <a:lumMod val="85000"/>
        </a:schemeClr>
      </a:solidFill>
      <a:round/>
    </a:ln>
    <a:effectLst/>
  </c:spPr>
  <c:txPr>
    <a:bodyPr/>
    <a:lstStyle/>
    <a:p>
      <a:pPr>
        <a:defRPr lang="zh-CN">
          <a:latin typeface="微软雅黑" panose="020B0503020204020204" charset="-122"/>
          <a:ea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AC3D0D7-5458-4526-B9A8-38BBB0FC0978}"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zh-CN" altLang="en-US"/>
        </a:p>
      </dgm:t>
    </dgm:pt>
    <dgm:pt modelId="{845B2550-3657-486B-A127-0F97C4EF3CDA}">
      <dgm:prSet phldrT="[文本]" phldr="0" custT="1"/>
      <dgm:spPr>
        <a:scene3d>
          <a:camera prst="orthographicFront"/>
          <a:lightRig rig="threePt" dir="t"/>
        </a:scene3d>
        <a:sp3d>
          <a:bevelT/>
        </a:sp3d>
      </dgm:spPr>
      <dgm:t>
        <a:bodyPr vert="horz" wrap="square"/>
        <a:p>
          <a:pPr algn="ctr">
            <a:lnSpc>
              <a:spcPct val="100000"/>
            </a:lnSpc>
            <a:spcBef>
              <a:spcPct val="0"/>
            </a:spcBef>
            <a:spcAft>
              <a:spcPct val="35000"/>
            </a:spcAft>
          </a:pPr>
          <a:r>
            <a:rPr lang="zh-CN" altLang="en-US" sz="2200" dirty="0" smtClean="0"/>
            <a:t>本年新收政府信息公开数量</a:t>
          </a:r>
          <a:r>
            <a:rPr lang="en-US" altLang="zh-CN" sz="2200" dirty="0" smtClean="0"/>
            <a:t/>
          </a:r>
          <a:endParaRPr lang="en-US" altLang="zh-CN" sz="2200" dirty="0" smtClean="0"/>
        </a:p>
        <a:p>
          <a:pPr algn="l">
            <a:lnSpc>
              <a:spcPct val="100000"/>
            </a:lnSpc>
            <a:spcBef>
              <a:spcPct val="0"/>
            </a:spcBef>
            <a:spcAft>
              <a:spcPct val="35000"/>
            </a:spcAft>
          </a:pPr>
          <a:r>
            <a:rPr lang="zh-CN" altLang="en-US" sz="2200" dirty="0" smtClean="0"/>
            <a:t>自然人</a:t>
          </a:r>
          <a:r>
            <a:rPr lang="zh-CN" altLang="en-US" sz="2200" dirty="0" smtClean="0"/>
            <a:t>：</a:t>
          </a:r>
          <a:r>
            <a:rPr lang="en-US" altLang="zh-CN" sz="2200" dirty="0" smtClean="0"/>
            <a:t>2</a:t>
          </a:r>
          <a:r>
            <a:rPr lang="zh-CN" altLang="en-US" sz="2200" dirty="0" smtClean="0"/>
            <a:t>人</a:t>
          </a:r>
          <a:r>
            <a:rPr lang="en-US" altLang="zh-CN" sz="2200" dirty="0" smtClean="0"/>
            <a:t/>
          </a:r>
          <a:endParaRPr lang="en-US" altLang="zh-CN" sz="2200" dirty="0" smtClean="0"/>
        </a:p>
        <a:p>
          <a:pPr algn="l">
            <a:lnSpc>
              <a:spcPct val="100000"/>
            </a:lnSpc>
            <a:spcBef>
              <a:spcPct val="0"/>
            </a:spcBef>
            <a:spcAft>
              <a:spcPct val="35000"/>
            </a:spcAft>
          </a:pPr>
          <a:r>
            <a:rPr lang="zh-CN" altLang="en-US" sz="2200" dirty="0" smtClean="0"/>
            <a:t>法人或其他组织：</a:t>
          </a:r>
          <a:r>
            <a:rPr lang="en-US" altLang="zh-CN" sz="2200" dirty="0" smtClean="0"/>
            <a:t>0</a:t>
          </a:r>
          <a:r>
            <a:rPr lang="zh-CN" altLang="en-US" sz="2200" dirty="0" smtClean="0"/>
            <a:t>人</a:t>
          </a:r>
          <a:r>
            <a:rPr lang="zh-CN" altLang="en-US" sz="2200" dirty="0"/>
            <a:t/>
          </a:r>
          <a:endParaRPr lang="zh-CN" altLang="en-US" sz="2200" dirty="0"/>
        </a:p>
      </dgm:t>
    </dgm:pt>
    <dgm:pt modelId="{FB3F859D-8C7B-4367-8293-48740A310437}" cxnId="{4195B855-93D6-4BF8-99E2-74B45370EE29}" type="parTrans">
      <dgm:prSet/>
      <dgm:spPr/>
      <dgm:t>
        <a:bodyPr/>
        <a:lstStyle/>
        <a:p>
          <a:endParaRPr lang="zh-CN" altLang="en-US"/>
        </a:p>
      </dgm:t>
    </dgm:pt>
    <dgm:pt modelId="{A65F866F-1D2A-4880-8F77-009D72850AAD}" cxnId="{4195B855-93D6-4BF8-99E2-74B45370EE29}" type="sibTrans">
      <dgm:prSet/>
      <dgm:spPr/>
      <dgm:t>
        <a:bodyPr/>
        <a:lstStyle/>
        <a:p>
          <a:endParaRPr lang="zh-CN" altLang="en-US"/>
        </a:p>
      </dgm:t>
    </dgm:pt>
    <dgm:pt modelId="{B47A0BA1-3779-4887-907C-4EEFE3BB54DC}" type="pres">
      <dgm:prSet presAssocID="{9AC3D0D7-5458-4526-B9A8-38BBB0FC0978}" presName="diagram" presStyleCnt="0">
        <dgm:presLayoutVars>
          <dgm:dir/>
          <dgm:resizeHandles val="exact"/>
        </dgm:presLayoutVars>
      </dgm:prSet>
      <dgm:spPr/>
      <dgm:t>
        <a:bodyPr/>
        <a:lstStyle/>
        <a:p>
          <a:endParaRPr lang="zh-CN" altLang="en-US"/>
        </a:p>
      </dgm:t>
    </dgm:pt>
    <dgm:pt modelId="{AFE5B4AB-284B-4B95-9D77-38D781A04744}" type="pres">
      <dgm:prSet presAssocID="{845B2550-3657-486B-A127-0F97C4EF3CDA}" presName="node" presStyleLbl="node1" presStyleIdx="0" presStyleCnt="1" custScaleX="46953" custScaleY="38912" custLinFactNeighborX="475" custLinFactNeighborY="-34853">
        <dgm:presLayoutVars>
          <dgm:bulletEnabled val="1"/>
        </dgm:presLayoutVars>
      </dgm:prSet>
      <dgm:spPr/>
      <dgm:t>
        <a:bodyPr/>
        <a:lstStyle/>
        <a:p>
          <a:endParaRPr lang="zh-CN" altLang="en-US"/>
        </a:p>
      </dgm:t>
    </dgm:pt>
  </dgm:ptLst>
  <dgm:cxnLst>
    <dgm:cxn modelId="{4195B855-93D6-4BF8-99E2-74B45370EE29}" srcId="{9AC3D0D7-5458-4526-B9A8-38BBB0FC0978}" destId="{845B2550-3657-486B-A127-0F97C4EF3CDA}" srcOrd="0" destOrd="0" parTransId="{FB3F859D-8C7B-4367-8293-48740A310437}" sibTransId="{A65F866F-1D2A-4880-8F77-009D72850AAD}"/>
    <dgm:cxn modelId="{F20B3D7A-7818-49D3-A43F-3E2906F89E96}" type="presOf" srcId="{9AC3D0D7-5458-4526-B9A8-38BBB0FC0978}" destId="{B47A0BA1-3779-4887-907C-4EEFE3BB54DC}" srcOrd="0" destOrd="0" presId="urn:microsoft.com/office/officeart/2005/8/layout/default"/>
    <dgm:cxn modelId="{28F33F08-DB6F-41AF-B5DF-FFE6A0D61740}" type="presParOf" srcId="{B47A0BA1-3779-4887-907C-4EEFE3BB54DC}" destId="{AFE5B4AB-284B-4B95-9D77-38D781A04744}" srcOrd="0" destOrd="0" presId="urn:microsoft.com/office/officeart/2005/8/layout/default"/>
    <dgm:cxn modelId="{1234DD43-EEEB-42FA-9AC4-A0B66FC0719D}" type="presOf" srcId="{845B2550-3657-486B-A127-0F97C4EF3CDA}" destId="{AFE5B4AB-284B-4B95-9D77-38D781A04744}"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C472E-83AA-401E-BA63-F55C7FB4D0D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zh-CN" altLang="en-US"/>
        </a:p>
      </dgm:t>
    </dgm:pt>
    <dgm:pt modelId="{694702F3-AFAC-42D3-B0DC-D2174599CA8D}">
      <dgm:prSet phldrT="[文本]"/>
      <dgm:spPr/>
      <dgm:t>
        <a:bodyPr/>
        <a:lstStyle/>
        <a:p>
          <a:r>
            <a:rPr lang="zh-CN" altLang="en-US" dirty="0" smtClean="0"/>
            <a:t>本年度办理结果</a:t>
          </a:r>
          <a:endParaRPr lang="zh-CN" altLang="en-US" dirty="0"/>
        </a:p>
      </dgm:t>
    </dgm:pt>
    <dgm:pt modelId="{6DCD684D-9865-4C77-879A-4C53A6855F4D}" cxnId="{C395E5F9-D83E-4EBE-BF44-5D4831E97823}" type="parTrans">
      <dgm:prSet/>
      <dgm:spPr/>
      <dgm:t>
        <a:bodyPr/>
        <a:lstStyle/>
        <a:p>
          <a:endParaRPr lang="zh-CN" altLang="en-US"/>
        </a:p>
      </dgm:t>
    </dgm:pt>
    <dgm:pt modelId="{F034DCC4-847B-463F-B748-2CCC611FF56B}" cxnId="{C395E5F9-D83E-4EBE-BF44-5D4831E97823}" type="sibTrans">
      <dgm:prSet/>
      <dgm:spPr/>
      <dgm:t>
        <a:bodyPr/>
        <a:lstStyle/>
        <a:p>
          <a:endParaRPr lang="zh-CN" altLang="en-US"/>
        </a:p>
      </dgm:t>
    </dgm:pt>
    <dgm:pt modelId="{FB2B4725-2E2D-44D6-92BB-8F61F9DFCF6B}">
      <dgm:prSet phldrT="[文本]"/>
      <dgm:spPr/>
      <dgm:t>
        <a:bodyPr/>
        <a:lstStyle/>
        <a:p>
          <a:r>
            <a:rPr lang="zh-CN" altLang="en-US" dirty="0" smtClean="0"/>
            <a:t>予以公开</a:t>
          </a:r>
          <a:endParaRPr lang="en-US" altLang="zh-CN" dirty="0" smtClean="0"/>
        </a:p>
        <a:p>
          <a:r>
            <a:rPr lang="zh-CN" altLang="en-US" dirty="0" smtClean="0"/>
            <a:t>自然人</a:t>
          </a:r>
          <a:r>
            <a:rPr lang="zh-CN" altLang="en-US" dirty="0" smtClean="0"/>
            <a:t>：</a:t>
          </a:r>
          <a:r>
            <a:rPr lang="en-US" altLang="zh-CN" dirty="0" smtClean="0"/>
            <a:t>2</a:t>
          </a:r>
          <a:r>
            <a:rPr lang="zh-CN" altLang="en-US" dirty="0" smtClean="0"/>
            <a:t>人</a:t>
          </a:r>
          <a:endParaRPr lang="en-US" altLang="zh-CN" dirty="0" smtClean="0"/>
        </a:p>
        <a:p>
          <a:r>
            <a:rPr lang="zh-CN" altLang="en-US" dirty="0" smtClean="0"/>
            <a:t>法人或其他组织：</a:t>
          </a:r>
          <a:r>
            <a:rPr lang="en-US" altLang="zh-CN" dirty="0" smtClean="0"/>
            <a:t>0</a:t>
          </a:r>
          <a:r>
            <a:rPr lang="zh-CN" altLang="en-US" dirty="0" smtClean="0"/>
            <a:t>人</a:t>
          </a:r>
          <a:endParaRPr lang="zh-CN" altLang="en-US" dirty="0"/>
        </a:p>
      </dgm:t>
    </dgm:pt>
    <dgm:pt modelId="{F04DF02A-8CE0-4DEE-9742-10382592CDD6}" cxnId="{48A45060-1B05-44C2-A9E9-D2A25B119AC0}" type="parTrans">
      <dgm:prSet/>
      <dgm:spPr/>
      <dgm:t>
        <a:bodyPr/>
        <a:lstStyle/>
        <a:p>
          <a:endParaRPr lang="zh-CN" altLang="en-US"/>
        </a:p>
      </dgm:t>
    </dgm:pt>
    <dgm:pt modelId="{C6E12218-5407-41FD-9B6C-B3FD8591FAF4}" cxnId="{48A45060-1B05-44C2-A9E9-D2A25B119AC0}" type="sibTrans">
      <dgm:prSet/>
      <dgm:spPr/>
      <dgm:t>
        <a:bodyPr/>
        <a:lstStyle/>
        <a:p>
          <a:endParaRPr lang="zh-CN" altLang="en-US"/>
        </a:p>
      </dgm:t>
    </dgm:pt>
    <dgm:pt modelId="{49641699-71E1-4BDC-8D6F-B21B7DD231D3}">
      <dgm:prSet phldrT="[文本]" phldr="0" custT="0"/>
      <dgm:spPr/>
      <dgm:t>
        <a:bodyPr vert="horz" wrap="square"/>
        <a:p>
          <a:pPr>
            <a:lnSpc>
              <a:spcPct val="100000"/>
            </a:lnSpc>
            <a:spcBef>
              <a:spcPct val="0"/>
            </a:spcBef>
            <a:spcAft>
              <a:spcPct val="35000"/>
            </a:spcAft>
          </a:pPr>
          <a:r>
            <a:rPr lang="zh-CN" altLang="en-US" dirty="0" smtClean="0"/>
            <a:t>不予公开</a:t>
          </a:r>
          <a:r>
            <a:rPr lang="en-US" altLang="zh-CN" dirty="0" smtClean="0"/>
            <a:t/>
          </a:r>
          <a:endParaRPr lang="en-US" altLang="zh-CN" dirty="0" smtClean="0"/>
        </a:p>
        <a:p>
          <a:pPr>
            <a:lnSpc>
              <a:spcPct val="100000"/>
            </a:lnSpc>
            <a:spcBef>
              <a:spcPct val="0"/>
            </a:spcBef>
            <a:spcAft>
              <a:spcPct val="35000"/>
            </a:spcAft>
          </a:pPr>
          <a:r>
            <a:rPr lang="zh-CN" altLang="en-US" dirty="0" smtClean="0"/>
            <a:t>自然人：</a:t>
          </a:r>
          <a:r>
            <a:rPr lang="en-US" altLang="zh-CN" dirty="0" smtClean="0"/>
            <a:t>0</a:t>
          </a:r>
          <a:r>
            <a:rPr lang="zh-CN" altLang="en-US" dirty="0" smtClean="0"/>
            <a:t>人</a:t>
          </a:r>
          <a:r>
            <a:rPr lang="en-US" altLang="zh-CN" dirty="0" smtClean="0"/>
            <a:t/>
          </a:r>
          <a:endParaRPr lang="en-US" altLang="zh-CN" dirty="0" smtClean="0"/>
        </a:p>
        <a:p>
          <a:pPr>
            <a:lnSpc>
              <a:spcPct val="100000"/>
            </a:lnSpc>
            <a:spcBef>
              <a:spcPct val="0"/>
            </a:spcBef>
            <a:spcAft>
              <a:spcPct val="35000"/>
            </a:spcAft>
          </a:pPr>
          <a:r>
            <a:rPr lang="zh-CN" altLang="en-US" dirty="0" smtClean="0"/>
            <a:t>法人或其他组织：</a:t>
          </a:r>
          <a:r>
            <a:rPr lang="en-US" altLang="zh-CN" dirty="0" smtClean="0"/>
            <a:t>0</a:t>
          </a:r>
          <a:r>
            <a:rPr lang="zh-CN" altLang="en-US" dirty="0" smtClean="0"/>
            <a:t>人</a:t>
          </a:r>
          <a:r>
            <a:rPr lang="zh-CN" altLang="en-US" dirty="0"/>
            <a:t/>
          </a:r>
          <a:endParaRPr lang="zh-CN" altLang="en-US" dirty="0"/>
        </a:p>
      </dgm:t>
    </dgm:pt>
    <dgm:pt modelId="{B4F80D54-2B37-4D98-A0C3-6C96FC971A7C}" cxnId="{C2E809E8-B0CA-4B3D-B810-9BE56128927E}" type="parTrans">
      <dgm:prSet/>
      <dgm:spPr/>
      <dgm:t>
        <a:bodyPr/>
        <a:lstStyle/>
        <a:p>
          <a:endParaRPr lang="zh-CN" altLang="en-US"/>
        </a:p>
      </dgm:t>
    </dgm:pt>
    <dgm:pt modelId="{CB977402-7D11-43BA-AF37-24FD6B4818B7}" cxnId="{C2E809E8-B0CA-4B3D-B810-9BE56128927E}" type="sibTrans">
      <dgm:prSet/>
      <dgm:spPr/>
      <dgm:t>
        <a:bodyPr/>
        <a:lstStyle/>
        <a:p>
          <a:endParaRPr lang="zh-CN" altLang="en-US"/>
        </a:p>
      </dgm:t>
    </dgm:pt>
    <dgm:pt modelId="{E8D7A2C8-151A-4386-AB4F-F9378BD39161}" type="pres">
      <dgm:prSet presAssocID="{D83C472E-83AA-401E-BA63-F55C7FB4D0D9}" presName="hierChild1" presStyleCnt="0">
        <dgm:presLayoutVars>
          <dgm:chPref val="1"/>
          <dgm:dir/>
          <dgm:animOne val="branch"/>
          <dgm:animLvl val="lvl"/>
          <dgm:resizeHandles/>
        </dgm:presLayoutVars>
      </dgm:prSet>
      <dgm:spPr/>
      <dgm:t>
        <a:bodyPr/>
        <a:lstStyle/>
        <a:p>
          <a:endParaRPr lang="zh-CN" altLang="en-US"/>
        </a:p>
      </dgm:t>
    </dgm:pt>
    <dgm:pt modelId="{36C2FF25-66BD-46EB-BDD7-143FDD6188BC}" type="pres">
      <dgm:prSet presAssocID="{694702F3-AFAC-42D3-B0DC-D2174599CA8D}" presName="hierRoot1" presStyleCnt="0"/>
      <dgm:spPr/>
    </dgm:pt>
    <dgm:pt modelId="{3A436BEF-0777-4608-B551-6EA6808D61AC}" type="pres">
      <dgm:prSet presAssocID="{694702F3-AFAC-42D3-B0DC-D2174599CA8D}" presName="composite" presStyleCnt="0"/>
      <dgm:spPr/>
    </dgm:pt>
    <dgm:pt modelId="{66C8877A-A95F-4246-A3B3-AD56EFEEEAD9}" type="pres">
      <dgm:prSet presAssocID="{694702F3-AFAC-42D3-B0DC-D2174599CA8D}" presName="background" presStyleLbl="node0" presStyleIdx="0" presStyleCnt="1"/>
      <dgm:spPr/>
    </dgm:pt>
    <dgm:pt modelId="{6001617C-B0DF-47C8-82E3-F8CD4DBE36BE}" type="pres">
      <dgm:prSet presAssocID="{694702F3-AFAC-42D3-B0DC-D2174599CA8D}" presName="text" presStyleLbl="fgAcc0" presStyleIdx="0" presStyleCnt="1">
        <dgm:presLayoutVars>
          <dgm:chPref val="3"/>
        </dgm:presLayoutVars>
      </dgm:prSet>
      <dgm:spPr/>
      <dgm:t>
        <a:bodyPr/>
        <a:lstStyle/>
        <a:p>
          <a:endParaRPr lang="zh-CN" altLang="en-US"/>
        </a:p>
      </dgm:t>
    </dgm:pt>
    <dgm:pt modelId="{D6CF7413-4F6B-45CF-B215-8EE50C8C1ABB}" type="pres">
      <dgm:prSet presAssocID="{694702F3-AFAC-42D3-B0DC-D2174599CA8D}" presName="hierChild2" presStyleCnt="0"/>
      <dgm:spPr/>
    </dgm:pt>
    <dgm:pt modelId="{89716937-3E69-4BA4-91DB-B5F5137DBA7B}" type="pres">
      <dgm:prSet presAssocID="{F04DF02A-8CE0-4DEE-9742-10382592CDD6}" presName="Name10" presStyleLbl="parChTrans1D2" presStyleIdx="0" presStyleCnt="2"/>
      <dgm:spPr/>
      <dgm:t>
        <a:bodyPr/>
        <a:lstStyle/>
        <a:p>
          <a:endParaRPr lang="zh-CN" altLang="en-US"/>
        </a:p>
      </dgm:t>
    </dgm:pt>
    <dgm:pt modelId="{C01146C0-2245-4B84-82F8-C5829E6B66E2}" type="pres">
      <dgm:prSet presAssocID="{FB2B4725-2E2D-44D6-92BB-8F61F9DFCF6B}" presName="hierRoot2" presStyleCnt="0"/>
      <dgm:spPr/>
    </dgm:pt>
    <dgm:pt modelId="{E2B50D45-8A58-4528-81F3-4B8078504E4E}" type="pres">
      <dgm:prSet presAssocID="{FB2B4725-2E2D-44D6-92BB-8F61F9DFCF6B}" presName="composite2" presStyleCnt="0"/>
      <dgm:spPr/>
    </dgm:pt>
    <dgm:pt modelId="{0666A5CC-5FAD-442F-BA79-0EACADAA7001}" type="pres">
      <dgm:prSet presAssocID="{FB2B4725-2E2D-44D6-92BB-8F61F9DFCF6B}" presName="background2" presStyleLbl="node2" presStyleIdx="0" presStyleCnt="2"/>
      <dgm:spPr/>
    </dgm:pt>
    <dgm:pt modelId="{0F57C4FB-5A6F-45E5-9B8B-CEA943A02823}" type="pres">
      <dgm:prSet presAssocID="{FB2B4725-2E2D-44D6-92BB-8F61F9DFCF6B}" presName="text2" presStyleLbl="fgAcc2" presStyleIdx="0" presStyleCnt="2">
        <dgm:presLayoutVars>
          <dgm:chPref val="3"/>
        </dgm:presLayoutVars>
      </dgm:prSet>
      <dgm:spPr/>
      <dgm:t>
        <a:bodyPr/>
        <a:lstStyle/>
        <a:p>
          <a:endParaRPr lang="zh-CN" altLang="en-US"/>
        </a:p>
      </dgm:t>
    </dgm:pt>
    <dgm:pt modelId="{F8DBCE29-8B99-4EF9-9136-AAF21814A333}" type="pres">
      <dgm:prSet presAssocID="{FB2B4725-2E2D-44D6-92BB-8F61F9DFCF6B}" presName="hierChild3" presStyleCnt="0"/>
      <dgm:spPr/>
    </dgm:pt>
    <dgm:pt modelId="{F91BFFB8-E740-4B36-A9C5-006C02E82844}" type="pres">
      <dgm:prSet presAssocID="{B4F80D54-2B37-4D98-A0C3-6C96FC971A7C}" presName="Name10" presStyleLbl="parChTrans1D2" presStyleIdx="1" presStyleCnt="2"/>
      <dgm:spPr/>
      <dgm:t>
        <a:bodyPr/>
        <a:lstStyle/>
        <a:p>
          <a:endParaRPr lang="zh-CN" altLang="en-US"/>
        </a:p>
      </dgm:t>
    </dgm:pt>
    <dgm:pt modelId="{C9D47011-0FBA-4039-9D46-529DD2426374}" type="pres">
      <dgm:prSet presAssocID="{49641699-71E1-4BDC-8D6F-B21B7DD231D3}" presName="hierRoot2" presStyleCnt="0"/>
      <dgm:spPr/>
    </dgm:pt>
    <dgm:pt modelId="{91B5513B-DD80-4763-AEAE-787286AD2E95}" type="pres">
      <dgm:prSet presAssocID="{49641699-71E1-4BDC-8D6F-B21B7DD231D3}" presName="composite2" presStyleCnt="0"/>
      <dgm:spPr/>
    </dgm:pt>
    <dgm:pt modelId="{FE696D0F-F6F1-43FD-BD3F-649A81528F49}" type="pres">
      <dgm:prSet presAssocID="{49641699-71E1-4BDC-8D6F-B21B7DD231D3}" presName="background2" presStyleLbl="node2" presStyleIdx="1" presStyleCnt="2"/>
      <dgm:spPr/>
    </dgm:pt>
    <dgm:pt modelId="{9108AC2F-5D0C-4C61-AB4B-B09EB5D6284B}" type="pres">
      <dgm:prSet presAssocID="{49641699-71E1-4BDC-8D6F-B21B7DD231D3}" presName="text2" presStyleLbl="fgAcc2" presStyleIdx="1" presStyleCnt="2">
        <dgm:presLayoutVars>
          <dgm:chPref val="3"/>
        </dgm:presLayoutVars>
      </dgm:prSet>
      <dgm:spPr/>
      <dgm:t>
        <a:bodyPr/>
        <a:lstStyle/>
        <a:p>
          <a:endParaRPr lang="zh-CN" altLang="en-US"/>
        </a:p>
      </dgm:t>
    </dgm:pt>
    <dgm:pt modelId="{5231B1F2-758B-4A61-B173-F52B7DA0D144}" type="pres">
      <dgm:prSet presAssocID="{49641699-71E1-4BDC-8D6F-B21B7DD231D3}" presName="hierChild3" presStyleCnt="0"/>
      <dgm:spPr/>
    </dgm:pt>
  </dgm:ptLst>
  <dgm:cxnLst>
    <dgm:cxn modelId="{C395E5F9-D83E-4EBE-BF44-5D4831E97823}" srcId="{D83C472E-83AA-401E-BA63-F55C7FB4D0D9}" destId="{694702F3-AFAC-42D3-B0DC-D2174599CA8D}" srcOrd="0" destOrd="0" parTransId="{6DCD684D-9865-4C77-879A-4C53A6855F4D}" sibTransId="{F034DCC4-847B-463F-B748-2CCC611FF56B}"/>
    <dgm:cxn modelId="{48A45060-1B05-44C2-A9E9-D2A25B119AC0}" srcId="{694702F3-AFAC-42D3-B0DC-D2174599CA8D}" destId="{FB2B4725-2E2D-44D6-92BB-8F61F9DFCF6B}" srcOrd="0" destOrd="0" parTransId="{F04DF02A-8CE0-4DEE-9742-10382592CDD6}" sibTransId="{C6E12218-5407-41FD-9B6C-B3FD8591FAF4}"/>
    <dgm:cxn modelId="{C2E809E8-B0CA-4B3D-B810-9BE56128927E}" srcId="{694702F3-AFAC-42D3-B0DC-D2174599CA8D}" destId="{49641699-71E1-4BDC-8D6F-B21B7DD231D3}" srcOrd="1" destOrd="0" parTransId="{B4F80D54-2B37-4D98-A0C3-6C96FC971A7C}" sibTransId="{CB977402-7D11-43BA-AF37-24FD6B4818B7}"/>
    <dgm:cxn modelId="{590DCF86-AF8B-4FB4-9B20-D97B6A035ECA}" type="presOf" srcId="{D83C472E-83AA-401E-BA63-F55C7FB4D0D9}" destId="{E8D7A2C8-151A-4386-AB4F-F9378BD39161}" srcOrd="0" destOrd="0" presId="urn:microsoft.com/office/officeart/2005/8/layout/hierarchy1"/>
    <dgm:cxn modelId="{EC167F53-FD8A-42CF-96C6-00304B92B003}" type="presParOf" srcId="{E8D7A2C8-151A-4386-AB4F-F9378BD39161}" destId="{36C2FF25-66BD-46EB-BDD7-143FDD6188BC}" srcOrd="0" destOrd="0" presId="urn:microsoft.com/office/officeart/2005/8/layout/hierarchy1"/>
    <dgm:cxn modelId="{1AE43F84-59F6-48D8-8408-5AD460F62269}" type="presParOf" srcId="{36C2FF25-66BD-46EB-BDD7-143FDD6188BC}" destId="{3A436BEF-0777-4608-B551-6EA6808D61AC}" srcOrd="0" destOrd="0" presId="urn:microsoft.com/office/officeart/2005/8/layout/hierarchy1"/>
    <dgm:cxn modelId="{798F4DC1-404A-4EAB-8B24-297110E49181}" type="presParOf" srcId="{3A436BEF-0777-4608-B551-6EA6808D61AC}" destId="{66C8877A-A95F-4246-A3B3-AD56EFEEEAD9}" srcOrd="0" destOrd="0" presId="urn:microsoft.com/office/officeart/2005/8/layout/hierarchy1"/>
    <dgm:cxn modelId="{17A43B4E-6607-481F-A700-942A914FEDE0}" type="presParOf" srcId="{3A436BEF-0777-4608-B551-6EA6808D61AC}" destId="{6001617C-B0DF-47C8-82E3-F8CD4DBE36BE}" srcOrd="1" destOrd="0" presId="urn:microsoft.com/office/officeart/2005/8/layout/hierarchy1"/>
    <dgm:cxn modelId="{2B46470F-EBBF-4722-A581-1504B829D024}" type="presOf" srcId="{694702F3-AFAC-42D3-B0DC-D2174599CA8D}" destId="{6001617C-B0DF-47C8-82E3-F8CD4DBE36BE}" srcOrd="0" destOrd="0" presId="urn:microsoft.com/office/officeart/2005/8/layout/hierarchy1"/>
    <dgm:cxn modelId="{85768064-688D-44CB-A642-1EC377DA7C1C}" type="presParOf" srcId="{36C2FF25-66BD-46EB-BDD7-143FDD6188BC}" destId="{D6CF7413-4F6B-45CF-B215-8EE50C8C1ABB}" srcOrd="1" destOrd="0" presId="urn:microsoft.com/office/officeart/2005/8/layout/hierarchy1"/>
    <dgm:cxn modelId="{3AB0484A-CA64-4BB6-97FD-6FAC5F3DEEA3}" type="presParOf" srcId="{D6CF7413-4F6B-45CF-B215-8EE50C8C1ABB}" destId="{89716937-3E69-4BA4-91DB-B5F5137DBA7B}" srcOrd="0" destOrd="1" presId="urn:microsoft.com/office/officeart/2005/8/layout/hierarchy1"/>
    <dgm:cxn modelId="{E6937F9F-38E0-4357-AE0D-C89E0B0F47F1}" type="presOf" srcId="{F04DF02A-8CE0-4DEE-9742-10382592CDD6}" destId="{89716937-3E69-4BA4-91DB-B5F5137DBA7B}" srcOrd="0" destOrd="0" presId="urn:microsoft.com/office/officeart/2005/8/layout/hierarchy1"/>
    <dgm:cxn modelId="{EE32F5FA-0A54-4504-BA7D-C60A90424467}" type="presParOf" srcId="{D6CF7413-4F6B-45CF-B215-8EE50C8C1ABB}" destId="{C01146C0-2245-4B84-82F8-C5829E6B66E2}" srcOrd="1" destOrd="1" presId="urn:microsoft.com/office/officeart/2005/8/layout/hierarchy1"/>
    <dgm:cxn modelId="{ABF7DC14-3BBE-41DF-912A-15D64FAFF2FA}" type="presParOf" srcId="{C01146C0-2245-4B84-82F8-C5829E6B66E2}" destId="{E2B50D45-8A58-4528-81F3-4B8078504E4E}" srcOrd="0" destOrd="1" presId="urn:microsoft.com/office/officeart/2005/8/layout/hierarchy1"/>
    <dgm:cxn modelId="{5BB82EAE-2736-4E69-AC0C-3F430EDB7E83}" type="presParOf" srcId="{E2B50D45-8A58-4528-81F3-4B8078504E4E}" destId="{0666A5CC-5FAD-442F-BA79-0EACADAA7001}" srcOrd="0" destOrd="0" presId="urn:microsoft.com/office/officeart/2005/8/layout/hierarchy1"/>
    <dgm:cxn modelId="{8A49FD7F-7A82-4C72-8EB0-555E65E9A2E4}" type="presParOf" srcId="{E2B50D45-8A58-4528-81F3-4B8078504E4E}" destId="{0F57C4FB-5A6F-45E5-9B8B-CEA943A02823}" srcOrd="1" destOrd="0" presId="urn:microsoft.com/office/officeart/2005/8/layout/hierarchy1"/>
    <dgm:cxn modelId="{46BF3267-02FC-47BC-AEDE-DA51124737B6}" type="presOf" srcId="{FB2B4725-2E2D-44D6-92BB-8F61F9DFCF6B}" destId="{0F57C4FB-5A6F-45E5-9B8B-CEA943A02823}" srcOrd="0" destOrd="0" presId="urn:microsoft.com/office/officeart/2005/8/layout/hierarchy1"/>
    <dgm:cxn modelId="{B0B93F30-6D86-4013-B53C-D346CBD118FD}" type="presParOf" srcId="{C01146C0-2245-4B84-82F8-C5829E6B66E2}" destId="{F8DBCE29-8B99-4EF9-9136-AAF21814A333}" srcOrd="1" destOrd="1" presId="urn:microsoft.com/office/officeart/2005/8/layout/hierarchy1"/>
    <dgm:cxn modelId="{048A22AD-53B6-4097-B996-666CCFBE0F1D}" type="presParOf" srcId="{D6CF7413-4F6B-45CF-B215-8EE50C8C1ABB}" destId="{F91BFFB8-E740-4B36-A9C5-006C02E82844}" srcOrd="2" destOrd="1" presId="urn:microsoft.com/office/officeart/2005/8/layout/hierarchy1"/>
    <dgm:cxn modelId="{87718951-82BC-4241-8713-DDA9CA9E9A9E}" type="presOf" srcId="{B4F80D54-2B37-4D98-A0C3-6C96FC971A7C}" destId="{F91BFFB8-E740-4B36-A9C5-006C02E82844}" srcOrd="0" destOrd="0" presId="urn:microsoft.com/office/officeart/2005/8/layout/hierarchy1"/>
    <dgm:cxn modelId="{A9737205-0D57-4A50-88D5-FC4D49D49D22}" type="presParOf" srcId="{D6CF7413-4F6B-45CF-B215-8EE50C8C1ABB}" destId="{C9D47011-0FBA-4039-9D46-529DD2426374}" srcOrd="3" destOrd="1" presId="urn:microsoft.com/office/officeart/2005/8/layout/hierarchy1"/>
    <dgm:cxn modelId="{BFED7FEC-A320-4D55-8E37-56B08A503CDD}" type="presParOf" srcId="{C9D47011-0FBA-4039-9D46-529DD2426374}" destId="{91B5513B-DD80-4763-AEAE-787286AD2E95}" srcOrd="0" destOrd="3" presId="urn:microsoft.com/office/officeart/2005/8/layout/hierarchy1"/>
    <dgm:cxn modelId="{D5D79810-F386-4E66-8198-F078D999E67D}" type="presParOf" srcId="{91B5513B-DD80-4763-AEAE-787286AD2E95}" destId="{FE696D0F-F6F1-43FD-BD3F-649A81528F49}" srcOrd="0" destOrd="0" presId="urn:microsoft.com/office/officeart/2005/8/layout/hierarchy1"/>
    <dgm:cxn modelId="{DA605218-FB4A-4CD7-A380-84732674876A}" type="presParOf" srcId="{91B5513B-DD80-4763-AEAE-787286AD2E95}" destId="{9108AC2F-5D0C-4C61-AB4B-B09EB5D6284B}" srcOrd="1" destOrd="0" presId="urn:microsoft.com/office/officeart/2005/8/layout/hierarchy1"/>
    <dgm:cxn modelId="{E69680AE-0338-4B35-A9CD-B4CD065A6CD3}" type="presOf" srcId="{49641699-71E1-4BDC-8D6F-B21B7DD231D3}" destId="{9108AC2F-5D0C-4C61-AB4B-B09EB5D6284B}" srcOrd="0" destOrd="0" presId="urn:microsoft.com/office/officeart/2005/8/layout/hierarchy1"/>
    <dgm:cxn modelId="{9C236187-23CA-4415-A959-F79BC09C0F0C}" type="presParOf" srcId="{C9D47011-0FBA-4039-9D46-529DD2426374}" destId="{5231B1F2-758B-4A61-B173-F52B7DA0D144}" srcOrd="1" destOrd="3"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0069F-5FB0-4075-A2A7-07247A957850}" type="doc">
      <dgm:prSet loTypeId="list" loCatId="list" qsTypeId="urn:microsoft.com/office/officeart/2005/8/quickstyle/simple1" qsCatId="simple" csTypeId="urn:microsoft.com/office/officeart/2005/8/colors/accent2_3" csCatId="accent2" phldr="1"/>
      <dgm:spPr/>
      <dgm:t>
        <a:bodyPr/>
        <a:lstStyle/>
        <a:p>
          <a:endParaRPr lang="zh-CN" altLang="en-US"/>
        </a:p>
      </dgm:t>
    </dgm:pt>
    <dgm:pt modelId="{BB8D8A8E-6810-46FF-BE9E-B4CAC0D7DAA0}">
      <dgm:prSet phldrT="[文本]" phldr="0" custT="1"/>
      <dgm:spPr/>
      <dgm:t>
        <a:bodyPr vert="horz" wrap="square"/>
        <a:p>
          <a:pPr>
            <a:lnSpc>
              <a:spcPct val="100000"/>
            </a:lnSpc>
            <a:spcBef>
              <a:spcPct val="0"/>
            </a:spcBef>
            <a:spcAft>
              <a:spcPct val="35000"/>
            </a:spcAft>
          </a:pPr>
          <a:r>
            <a:rPr lang="en-US" sz="2800">
              <a:solidFill>
                <a:srgbClr val="FF0000"/>
              </a:solidFill>
              <a:sym typeface="+mn-lt"/>
            </a:rPr>
            <a:t>2</a:t>
          </a:r>
          <a:r>
            <a:rPr sz="2800">
              <a:solidFill>
                <a:srgbClr val="FF0000"/>
              </a:solidFill>
              <a:sym typeface="+mn-lt"/>
            </a:rPr>
            <a:t>0</a:t>
          </a:r>
          <a:r>
            <a:rPr lang="en-US" altLang="zh-CN" sz="2800" b="1" dirty="0" smtClean="0">
              <a:solidFill>
                <a:srgbClr val="FF0000"/>
              </a:solidFill>
              <a:cs typeface="+mn-ea"/>
              <a:sym typeface="+mn-lt"/>
            </a:rPr>
            <a:t>19</a:t>
          </a:r>
          <a:r>
            <a:rPr lang="zh-CN" altLang="en-US" sz="2800" b="1" dirty="0" smtClean="0">
              <a:solidFill>
                <a:srgbClr val="FF0000"/>
              </a:solidFill>
              <a:cs typeface="+mn-ea"/>
              <a:sym typeface="+mn-lt"/>
            </a:rPr>
            <a:t>年</a:t>
          </a:r>
          <a:r>
            <a:rPr sz="2800">
              <a:solidFill>
                <a:srgbClr val="FF0000"/>
              </a:solidFill>
              <a:sym typeface="+mn-lt"/>
            </a:rPr>
            <a:t>存</a:t>
          </a:r>
          <a:r>
            <a:rPr lang="zh-CN" altLang="en-US" sz="2800" b="1" dirty="0" smtClean="0">
              <a:solidFill>
                <a:srgbClr val="FF0000"/>
              </a:solidFill>
              <a:cs typeface="+mn-ea"/>
              <a:sym typeface="+mn-lt"/>
            </a:rPr>
            <a:t>在的问题和改进措施</a:t>
          </a:r>
          <a:r>
            <a:rPr lang="zh-CN" altLang="en-US" sz="2800" b="1" dirty="0" smtClean="0">
              <a:solidFill>
                <a:srgbClr val="FF0000"/>
              </a:solidFill>
              <a:cs typeface="+mn-ea"/>
              <a:sym typeface="+mn-lt"/>
            </a:rPr>
            <a:t/>
          </a:r>
          <a:endParaRPr lang="zh-CN" altLang="en-US" sz="2800" b="1" dirty="0" smtClean="0">
            <a:solidFill>
              <a:srgbClr val="FF0000"/>
            </a:solidFill>
            <a:cs typeface="+mn-ea"/>
            <a:sym typeface="+mn-lt"/>
          </a:endParaRPr>
        </a:p>
      </dgm:t>
    </dgm:pt>
    <dgm:pt modelId="{497C3E62-EEB1-43A3-BFE7-99CE07B35316}" cxnId="{522F26F7-E5AE-494C-AD06-1F6055105473}" type="parTrans">
      <dgm:prSet/>
      <dgm:spPr/>
      <dgm:t>
        <a:bodyPr/>
        <a:lstStyle/>
        <a:p>
          <a:endParaRPr lang="zh-CN" altLang="en-US"/>
        </a:p>
      </dgm:t>
    </dgm:pt>
    <dgm:pt modelId="{041C338A-A436-479A-B52D-9941DE14A8FF}" cxnId="{522F26F7-E5AE-494C-AD06-1F6055105473}" type="sibTrans">
      <dgm:prSet/>
      <dgm:spPr/>
      <dgm:t>
        <a:bodyPr/>
        <a:lstStyle/>
        <a:p>
          <a:endParaRPr lang="zh-CN" altLang="en-US"/>
        </a:p>
      </dgm:t>
    </dgm:pt>
    <dgm:pt modelId="{C1F6EFCE-7920-4A70-8D27-3A9D749FA2BD}">
      <dgm:prSet phldrT="[文本]" phldr="0" custT="0"/>
      <dgm:spPr/>
      <dgm:t>
        <a:bodyPr vert="horz" wrap="square"/>
        <a:p>
          <a:pPr>
            <a:lnSpc>
              <a:spcPct val="100000"/>
            </a:lnSpc>
            <a:spcBef>
              <a:spcPct val="0"/>
            </a:spcBef>
            <a:spcAft>
              <a:spcPct val="15000"/>
            </a:spcAft>
          </a:pPr>
          <a:r>
            <a:rPr lang="en-US" altLang="zh-CN" dirty="0" smtClean="0"/>
            <a:t>        </a:t>
          </a:r>
          <a:r>
            <a:rPr lang="zh-CN" dirty="0" smtClean="0"/>
            <a:t>针对2019年提到的政府信息公开能力有待加强，信息公开人员需要进一步进行业务培训；信息公开的全面性、及时性还需进一步提升；信息公开制度建设还需进一步健全完善等问题，2020年汶上县统计局认真研究，积极整改，重点从以下几个方面改进提升：一是进一步加强公开平台建设。加强门户网站建设和管理，不断优化网站栏目，并完善相关功能，强化办事服务功能，及时更新网站信息，加强网络信息安全，提高管理水平；二是进一步扩大公开范围，充实公开内容。在确保不泄密的情况下，最大限度公开政府信息，特别是群众关注的民生问题，以群众需求为导向，努力打造成让群众知情、请群众参与、受群众监督、为群众服务的平台；三是完善信息公开工作机构。确保信息公开工作人员构成、公开信息的收集与发布力度相对稳定，提高群众对统计工作的满意度。</a:t>
          </a:r>
          <a:r>
            <a:rPr lang="zh-CN" dirty="0" smtClean="0"/>
            <a:t/>
          </a:r>
          <a:endParaRPr lang="zh-CN" dirty="0" smtClean="0"/>
        </a:p>
      </dgm:t>
    </dgm:pt>
    <dgm:pt modelId="{A921C7E8-DB6E-4BA6-B29D-69C0C7BBACE3}" cxnId="{7853A018-6D57-47DB-BB26-4849FFDD6771}" type="parTrans">
      <dgm:prSet/>
      <dgm:spPr/>
      <dgm:t>
        <a:bodyPr/>
        <a:lstStyle/>
        <a:p>
          <a:endParaRPr lang="zh-CN" altLang="en-US"/>
        </a:p>
      </dgm:t>
    </dgm:pt>
    <dgm:pt modelId="{39108328-D452-4087-8904-7F99A043E97A}" cxnId="{7853A018-6D57-47DB-BB26-4849FFDD6771}" type="sibTrans">
      <dgm:prSet/>
      <dgm:spPr/>
      <dgm:t>
        <a:bodyPr/>
        <a:lstStyle/>
        <a:p>
          <a:endParaRPr lang="zh-CN" altLang="en-US"/>
        </a:p>
      </dgm:t>
    </dgm:pt>
    <dgm:pt modelId="{949854D3-8B96-46E2-9F7F-A034384D00C4}" type="pres">
      <dgm:prSet presAssocID="{6210069F-5FB0-4075-A2A7-07247A957850}" presName="linearFlow" presStyleCnt="0">
        <dgm:presLayoutVars>
          <dgm:dir/>
          <dgm:animLvl val="lvl"/>
          <dgm:resizeHandles val="exact"/>
        </dgm:presLayoutVars>
      </dgm:prSet>
      <dgm:spPr/>
      <dgm:t>
        <a:bodyPr/>
        <a:lstStyle/>
        <a:p>
          <a:endParaRPr lang="zh-CN" altLang="en-US"/>
        </a:p>
      </dgm:t>
    </dgm:pt>
    <dgm:pt modelId="{16F1254D-52C5-4DC1-8951-E7FC4B8B57AC}" type="pres">
      <dgm:prSet presAssocID="{BB8D8A8E-6810-46FF-BE9E-B4CAC0D7DAA0}" presName="composite" presStyleCnt="0"/>
      <dgm:spPr/>
    </dgm:pt>
    <dgm:pt modelId="{46AB1056-9DC3-4059-B1DE-3837C4E0821A}" type="pres">
      <dgm:prSet presAssocID="{BB8D8A8E-6810-46FF-BE9E-B4CAC0D7DAA0}" presName="parentText" presStyleLbl="alignNode1" presStyleIdx="0" presStyleCnt="1">
        <dgm:presLayoutVars>
          <dgm:chMax val="1"/>
          <dgm:bulletEnabled val="1"/>
        </dgm:presLayoutVars>
      </dgm:prSet>
      <dgm:spPr/>
      <dgm:t>
        <a:bodyPr/>
        <a:lstStyle/>
        <a:p>
          <a:endParaRPr lang="zh-CN" altLang="en-US"/>
        </a:p>
      </dgm:t>
    </dgm:pt>
    <dgm:pt modelId="{AC4D4302-C29A-4B4E-9EFA-A6A920A8DE21}" type="pres">
      <dgm:prSet presAssocID="{BB8D8A8E-6810-46FF-BE9E-B4CAC0D7DAA0}" presName="descendantText" presStyleLbl="alignAcc1" presStyleIdx="0" presStyleCnt="1">
        <dgm:presLayoutVars>
          <dgm:bulletEnabled val="1"/>
        </dgm:presLayoutVars>
      </dgm:prSet>
      <dgm:spPr/>
      <dgm:t>
        <a:bodyPr/>
        <a:lstStyle/>
        <a:p>
          <a:endParaRPr lang="zh-CN" altLang="en-US"/>
        </a:p>
      </dgm:t>
    </dgm:pt>
  </dgm:ptLst>
  <dgm:cxnLst>
    <dgm:cxn modelId="{522F26F7-E5AE-494C-AD06-1F6055105473}" srcId="{6210069F-5FB0-4075-A2A7-07247A957850}" destId="{BB8D8A8E-6810-46FF-BE9E-B4CAC0D7DAA0}" srcOrd="0" destOrd="0" parTransId="{497C3E62-EEB1-43A3-BFE7-99CE07B35316}" sibTransId="{041C338A-A436-479A-B52D-9941DE14A8FF}"/>
    <dgm:cxn modelId="{7853A018-6D57-47DB-BB26-4849FFDD6771}" srcId="{BB8D8A8E-6810-46FF-BE9E-B4CAC0D7DAA0}" destId="{C1F6EFCE-7920-4A70-8D27-3A9D749FA2BD}" srcOrd="0" destOrd="0" parTransId="{A921C7E8-DB6E-4BA6-B29D-69C0C7BBACE3}" sibTransId="{39108328-D452-4087-8904-7F99A043E97A}"/>
    <dgm:cxn modelId="{C1B5C662-1BE1-47D3-8E06-E9770CBDA4E5}" type="presOf" srcId="{6210069F-5FB0-4075-A2A7-07247A957850}" destId="{949854D3-8B96-46E2-9F7F-A034384D00C4}" srcOrd="0" destOrd="0" presId="urn:microsoft.com/office/officeart/2005/8/layout/chevron2"/>
    <dgm:cxn modelId="{02243EDE-881B-47A5-B583-2248112BFE7C}" type="presParOf" srcId="{949854D3-8B96-46E2-9F7F-A034384D00C4}" destId="{16F1254D-52C5-4DC1-8951-E7FC4B8B57AC}" srcOrd="0" destOrd="0" presId="urn:microsoft.com/office/officeart/2005/8/layout/chevron2"/>
    <dgm:cxn modelId="{3EC7A1CC-77AD-4CBE-A4CE-8CB2A0D0BAD4}" type="presParOf" srcId="{16F1254D-52C5-4DC1-8951-E7FC4B8B57AC}" destId="{46AB1056-9DC3-4059-B1DE-3837C4E0821A}" srcOrd="0" destOrd="0" presId="urn:microsoft.com/office/officeart/2005/8/layout/chevron2"/>
    <dgm:cxn modelId="{B72FBA37-5A14-4284-A8C2-956B4A21AEDC}" type="presOf" srcId="{BB8D8A8E-6810-46FF-BE9E-B4CAC0D7DAA0}" destId="{46AB1056-9DC3-4059-B1DE-3837C4E0821A}" srcOrd="0" destOrd="0" presId="urn:microsoft.com/office/officeart/2005/8/layout/chevron2"/>
    <dgm:cxn modelId="{E68180CD-C5F4-4A41-BD75-A682FE049D22}" type="presParOf" srcId="{16F1254D-52C5-4DC1-8951-E7FC4B8B57AC}" destId="{AC4D4302-C29A-4B4E-9EFA-A6A920A8DE21}" srcOrd="1" destOrd="0" presId="urn:microsoft.com/office/officeart/2005/8/layout/chevron2"/>
    <dgm:cxn modelId="{B5C3823D-8B3F-4761-8839-0F0C19C661BB}" type="presOf" srcId="{C1F6EFCE-7920-4A70-8D27-3A9D749FA2BD}" destId="{AC4D4302-C29A-4B4E-9EFA-A6A920A8DE21}"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E5B4AB-284B-4B95-9D77-38D781A04744}">
      <dsp:nvSpPr>
        <dsp:cNvPr id="0" name=""/>
        <dsp:cNvSpPr/>
      </dsp:nvSpPr>
      <dsp:spPr>
        <a:xfrm>
          <a:off x="2274770" y="0"/>
          <a:ext cx="3652356" cy="181612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本年新收政府信息公开数量</a:t>
          </a:r>
          <a:endParaRPr lang="en-US" altLang="zh-CN" sz="2500" kern="1200" dirty="0" smtClean="0"/>
        </a:p>
        <a:p>
          <a:pPr lvl="0" algn="l" defTabSz="1111250">
            <a:lnSpc>
              <a:spcPct val="90000"/>
            </a:lnSpc>
            <a:spcBef>
              <a:spcPct val="0"/>
            </a:spcBef>
            <a:spcAft>
              <a:spcPct val="35000"/>
            </a:spcAft>
          </a:pPr>
          <a:r>
            <a:rPr lang="zh-CN" altLang="en-US" sz="2500" kern="1200" dirty="0" smtClean="0"/>
            <a:t>自然人：</a:t>
          </a:r>
          <a:r>
            <a:rPr lang="en-US" altLang="zh-CN" sz="2500" kern="1200" dirty="0" smtClean="0"/>
            <a:t>2</a:t>
          </a:r>
          <a:r>
            <a:rPr lang="zh-CN" altLang="en-US" sz="2500" kern="1200" dirty="0" smtClean="0"/>
            <a:t>人</a:t>
          </a:r>
          <a:endParaRPr lang="en-US" altLang="zh-CN" sz="2500" kern="1200" dirty="0" smtClean="0"/>
        </a:p>
        <a:p>
          <a:pPr lvl="0" algn="l" defTabSz="1111250">
            <a:lnSpc>
              <a:spcPct val="90000"/>
            </a:lnSpc>
            <a:spcBef>
              <a:spcPct val="0"/>
            </a:spcBef>
            <a:spcAft>
              <a:spcPct val="35000"/>
            </a:spcAft>
          </a:pPr>
          <a:r>
            <a:rPr lang="zh-CN" altLang="en-US" sz="2500" kern="1200" dirty="0" smtClean="0"/>
            <a:t>法人或其他组织：</a:t>
          </a:r>
          <a:r>
            <a:rPr lang="en-US" altLang="zh-CN" sz="2500" kern="1200" dirty="0" smtClean="0"/>
            <a:t>0</a:t>
          </a:r>
          <a:r>
            <a:rPr lang="zh-CN" altLang="en-US" sz="2500" kern="1200" dirty="0" smtClean="0"/>
            <a:t>人</a:t>
          </a:r>
          <a:endParaRPr lang="zh-CN" altLang="en-US" sz="2500" kern="1200" dirty="0"/>
        </a:p>
      </dsp:txBody>
      <dsp:txXfrm>
        <a:off x="2274770" y="0"/>
        <a:ext cx="3652356" cy="1816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1BFFB8-E740-4B36-A9C5-006C02E82844}">
      <dsp:nvSpPr>
        <dsp:cNvPr id="0" name=""/>
        <dsp:cNvSpPr/>
      </dsp:nvSpPr>
      <dsp:spPr>
        <a:xfrm>
          <a:off x="4014130" y="1536438"/>
          <a:ext cx="1477269" cy="703046"/>
        </a:xfrm>
        <a:custGeom>
          <a:avLst/>
          <a:gdLst/>
          <a:ahLst/>
          <a:cxnLst/>
          <a:rect l="0" t="0" r="0" b="0"/>
          <a:pathLst>
            <a:path>
              <a:moveTo>
                <a:pt x="0" y="0"/>
              </a:moveTo>
              <a:lnTo>
                <a:pt x="0" y="479105"/>
              </a:lnTo>
              <a:lnTo>
                <a:pt x="1477269" y="479105"/>
              </a:lnTo>
              <a:lnTo>
                <a:pt x="1477269" y="70304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16937-3E69-4BA4-91DB-B5F5137DBA7B}">
      <dsp:nvSpPr>
        <dsp:cNvPr id="0" name=""/>
        <dsp:cNvSpPr/>
      </dsp:nvSpPr>
      <dsp:spPr>
        <a:xfrm>
          <a:off x="2536860" y="1536438"/>
          <a:ext cx="1477269" cy="703046"/>
        </a:xfrm>
        <a:custGeom>
          <a:avLst/>
          <a:gdLst/>
          <a:ahLst/>
          <a:cxnLst/>
          <a:rect l="0" t="0" r="0" b="0"/>
          <a:pathLst>
            <a:path>
              <a:moveTo>
                <a:pt x="1477269" y="0"/>
              </a:moveTo>
              <a:lnTo>
                <a:pt x="1477269" y="479105"/>
              </a:lnTo>
              <a:lnTo>
                <a:pt x="0" y="479105"/>
              </a:lnTo>
              <a:lnTo>
                <a:pt x="0" y="70304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8877A-A95F-4246-A3B3-AD56EFEEEAD9}">
      <dsp:nvSpPr>
        <dsp:cNvPr id="0" name=""/>
        <dsp:cNvSpPr/>
      </dsp:nvSpPr>
      <dsp:spPr>
        <a:xfrm>
          <a:off x="2805455" y="1420"/>
          <a:ext cx="2417350" cy="1535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1617C-B0DF-47C8-82E3-F8CD4DBE36BE}">
      <dsp:nvSpPr>
        <dsp:cNvPr id="0" name=""/>
        <dsp:cNvSpPr/>
      </dsp:nvSpPr>
      <dsp:spPr>
        <a:xfrm>
          <a:off x="3074049" y="256585"/>
          <a:ext cx="2417350" cy="15350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本年度办理结果</a:t>
          </a:r>
          <a:endParaRPr lang="zh-CN" altLang="en-US" sz="1800" kern="1200" dirty="0"/>
        </a:p>
      </dsp:txBody>
      <dsp:txXfrm>
        <a:off x="3074049" y="256585"/>
        <a:ext cx="2417350" cy="1535017"/>
      </dsp:txXfrm>
    </dsp:sp>
    <dsp:sp modelId="{0666A5CC-5FAD-442F-BA79-0EACADAA7001}">
      <dsp:nvSpPr>
        <dsp:cNvPr id="0" name=""/>
        <dsp:cNvSpPr/>
      </dsp:nvSpPr>
      <dsp:spPr>
        <a:xfrm>
          <a:off x="1328185" y="2239484"/>
          <a:ext cx="2417350" cy="1535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7C4FB-5A6F-45E5-9B8B-CEA943A02823}">
      <dsp:nvSpPr>
        <dsp:cNvPr id="0" name=""/>
        <dsp:cNvSpPr/>
      </dsp:nvSpPr>
      <dsp:spPr>
        <a:xfrm>
          <a:off x="1596780" y="2494649"/>
          <a:ext cx="2417350" cy="15350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予以公开</a:t>
          </a:r>
          <a:endParaRPr lang="en-US" altLang="zh-CN" sz="1800" kern="1200" dirty="0" smtClean="0"/>
        </a:p>
        <a:p>
          <a:pPr lvl="0" algn="ctr" defTabSz="800100">
            <a:lnSpc>
              <a:spcPct val="90000"/>
            </a:lnSpc>
            <a:spcBef>
              <a:spcPct val="0"/>
            </a:spcBef>
            <a:spcAft>
              <a:spcPct val="35000"/>
            </a:spcAft>
          </a:pPr>
          <a:r>
            <a:rPr lang="zh-CN" altLang="en-US" sz="1800" kern="1200" dirty="0" smtClean="0"/>
            <a:t>自然人：</a:t>
          </a:r>
          <a:r>
            <a:rPr lang="en-US" altLang="zh-CN" sz="1800" kern="1200" dirty="0" smtClean="0"/>
            <a:t>1</a:t>
          </a:r>
          <a:r>
            <a:rPr lang="zh-CN" altLang="en-US" sz="1800" kern="1200" dirty="0" smtClean="0"/>
            <a:t>人</a:t>
          </a:r>
          <a:endParaRPr lang="en-US" altLang="zh-CN" sz="1800" kern="1200" dirty="0" smtClean="0"/>
        </a:p>
        <a:p>
          <a:pPr lvl="0" algn="ctr" defTabSz="800100">
            <a:lnSpc>
              <a:spcPct val="90000"/>
            </a:lnSpc>
            <a:spcBef>
              <a:spcPct val="0"/>
            </a:spcBef>
            <a:spcAft>
              <a:spcPct val="35000"/>
            </a:spcAft>
          </a:pPr>
          <a:r>
            <a:rPr lang="zh-CN" altLang="en-US" sz="1800" kern="1200" dirty="0" smtClean="0"/>
            <a:t>法人或其他组织：</a:t>
          </a:r>
          <a:r>
            <a:rPr lang="en-US" altLang="zh-CN" sz="1800" kern="1200" dirty="0" smtClean="0"/>
            <a:t>0</a:t>
          </a:r>
          <a:r>
            <a:rPr lang="zh-CN" altLang="en-US" sz="1800" kern="1200" dirty="0" smtClean="0"/>
            <a:t>人</a:t>
          </a:r>
          <a:endParaRPr lang="zh-CN" altLang="en-US" sz="1800" kern="1200" dirty="0"/>
        </a:p>
      </dsp:txBody>
      <dsp:txXfrm>
        <a:off x="1596780" y="2494649"/>
        <a:ext cx="2417350" cy="1535017"/>
      </dsp:txXfrm>
    </dsp:sp>
    <dsp:sp modelId="{FE696D0F-F6F1-43FD-BD3F-649A81528F49}">
      <dsp:nvSpPr>
        <dsp:cNvPr id="0" name=""/>
        <dsp:cNvSpPr/>
      </dsp:nvSpPr>
      <dsp:spPr>
        <a:xfrm>
          <a:off x="4282725" y="2239484"/>
          <a:ext cx="2417350" cy="1535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8AC2F-5D0C-4C61-AB4B-B09EB5D6284B}">
      <dsp:nvSpPr>
        <dsp:cNvPr id="0" name=""/>
        <dsp:cNvSpPr/>
      </dsp:nvSpPr>
      <dsp:spPr>
        <a:xfrm>
          <a:off x="4551319" y="2494649"/>
          <a:ext cx="2417350" cy="15350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部分公开</a:t>
          </a:r>
          <a:endParaRPr lang="en-US" altLang="zh-CN" sz="1800" kern="1200" dirty="0" smtClean="0"/>
        </a:p>
        <a:p>
          <a:pPr lvl="0" algn="ctr" defTabSz="800100">
            <a:lnSpc>
              <a:spcPct val="90000"/>
            </a:lnSpc>
            <a:spcBef>
              <a:spcPct val="0"/>
            </a:spcBef>
            <a:spcAft>
              <a:spcPct val="35000"/>
            </a:spcAft>
          </a:pPr>
          <a:r>
            <a:rPr lang="zh-CN" altLang="en-US" sz="1800" kern="1200" dirty="0" smtClean="0"/>
            <a:t>自然人：</a:t>
          </a:r>
          <a:r>
            <a:rPr lang="en-US" altLang="zh-CN" sz="1800" kern="1200" dirty="0" smtClean="0"/>
            <a:t>1</a:t>
          </a:r>
          <a:r>
            <a:rPr lang="zh-CN" altLang="en-US" sz="1800" kern="1200" dirty="0" smtClean="0"/>
            <a:t>人</a:t>
          </a:r>
          <a:endParaRPr lang="en-US" altLang="zh-CN" sz="1800" kern="1200" dirty="0" smtClean="0"/>
        </a:p>
        <a:p>
          <a:pPr lvl="0" algn="ctr" defTabSz="800100">
            <a:lnSpc>
              <a:spcPct val="90000"/>
            </a:lnSpc>
            <a:spcBef>
              <a:spcPct val="0"/>
            </a:spcBef>
            <a:spcAft>
              <a:spcPct val="35000"/>
            </a:spcAft>
          </a:pPr>
          <a:r>
            <a:rPr lang="zh-CN" altLang="en-US" sz="1800" kern="1200" dirty="0" smtClean="0"/>
            <a:t>法人或其他组织：</a:t>
          </a:r>
          <a:r>
            <a:rPr lang="en-US" altLang="zh-CN" sz="1800" kern="1200" dirty="0" smtClean="0"/>
            <a:t>0</a:t>
          </a:r>
          <a:r>
            <a:rPr lang="zh-CN" altLang="en-US" sz="1800" kern="1200" dirty="0" smtClean="0"/>
            <a:t>人</a:t>
          </a:r>
          <a:endParaRPr lang="zh-CN" altLang="en-US" sz="1800" kern="1200" dirty="0"/>
        </a:p>
      </dsp:txBody>
      <dsp:txXfrm>
        <a:off x="4551319" y="2494649"/>
        <a:ext cx="2417350" cy="15350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AB1056-9DC3-4059-B1DE-3837C4E0821A}">
      <dsp:nvSpPr>
        <dsp:cNvPr id="0" name=""/>
        <dsp:cNvSpPr/>
      </dsp:nvSpPr>
      <dsp:spPr>
        <a:xfrm rot="5400000">
          <a:off x="-289718" y="292805"/>
          <a:ext cx="1931458" cy="1352020"/>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CN" altLang="en-US" sz="3500" kern="1200" dirty="0" smtClean="0"/>
            <a:t>一</a:t>
          </a:r>
          <a:endParaRPr lang="zh-CN" altLang="en-US" sz="3500" kern="1200" dirty="0"/>
        </a:p>
      </dsp:txBody>
      <dsp:txXfrm rot="5400000">
        <a:off x="-289718" y="292805"/>
        <a:ext cx="1931458" cy="1352020"/>
      </dsp:txXfrm>
    </dsp:sp>
    <dsp:sp modelId="{AC4D4302-C29A-4B4E-9EFA-A6A920A8DE21}">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altLang="en-US" sz="3000" kern="1200" dirty="0" smtClean="0"/>
            <a:t>政</a:t>
          </a:r>
          <a:r>
            <a:rPr lang="zh-CN" altLang="zh-CN" sz="3000" kern="1200" dirty="0" smtClean="0"/>
            <a:t>府信息公开能力有待加强，还需对信息公开人员进一步进行业务培训</a:t>
          </a:r>
          <a:endParaRPr lang="zh-CN" altLang="en-US" sz="3000" kern="1200" dirty="0"/>
        </a:p>
      </dsp:txBody>
      <dsp:txXfrm rot="5400000">
        <a:off x="4112286" y="-2757179"/>
        <a:ext cx="1255447" cy="6775979"/>
      </dsp:txXfrm>
    </dsp:sp>
    <dsp:sp modelId="{853FF542-E0F6-4FAD-9890-0139ED8FB47A}">
      <dsp:nvSpPr>
        <dsp:cNvPr id="0" name=""/>
        <dsp:cNvSpPr/>
      </dsp:nvSpPr>
      <dsp:spPr>
        <a:xfrm rot="5400000">
          <a:off x="-289718" y="2033323"/>
          <a:ext cx="1931458" cy="1352020"/>
        </a:xfrm>
        <a:prstGeom prst="chevron">
          <a:avLst/>
        </a:prstGeom>
        <a:solidFill>
          <a:schemeClr val="accent2">
            <a:shade val="80000"/>
            <a:hueOff val="-240708"/>
            <a:satOff val="5083"/>
            <a:lumOff val="13541"/>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CN" altLang="en-US" sz="3500" kern="1200" dirty="0" smtClean="0"/>
            <a:t>二</a:t>
          </a:r>
          <a:endParaRPr lang="zh-CN" altLang="en-US" sz="3500" kern="1200" dirty="0"/>
        </a:p>
      </dsp:txBody>
      <dsp:txXfrm rot="5400000">
        <a:off x="-289718" y="2033323"/>
        <a:ext cx="1931458" cy="1352020"/>
      </dsp:txXfrm>
    </dsp:sp>
    <dsp:sp modelId="{75C75879-43C9-4AAD-AD6A-251679BC9882}">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sz="3000" kern="1200" dirty="0" smtClean="0"/>
            <a:t>信息公开的全面性、及时性还需进一步提升</a:t>
          </a:r>
          <a:endParaRPr lang="zh-CN" altLang="en-US" sz="3000" kern="1200" dirty="0"/>
        </a:p>
      </dsp:txBody>
      <dsp:txXfrm rot="5400000">
        <a:off x="4112286" y="-1016661"/>
        <a:ext cx="1255447" cy="6775979"/>
      </dsp:txXfrm>
    </dsp:sp>
    <dsp:sp modelId="{3B6BD835-3429-4B11-870B-FC07ECBF72A6}">
      <dsp:nvSpPr>
        <dsp:cNvPr id="0" name=""/>
        <dsp:cNvSpPr/>
      </dsp:nvSpPr>
      <dsp:spPr>
        <a:xfrm rot="5400000">
          <a:off x="-289718" y="3773840"/>
          <a:ext cx="1931458" cy="1352020"/>
        </a:xfrm>
        <a:prstGeom prst="chevron">
          <a:avLst/>
        </a:prstGeom>
        <a:solidFill>
          <a:schemeClr val="accent2">
            <a:shade val="80000"/>
            <a:hueOff val="-481415"/>
            <a:satOff val="10166"/>
            <a:lumOff val="27081"/>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CN" altLang="en-US" sz="3500" kern="1200" dirty="0" smtClean="0"/>
            <a:t>三</a:t>
          </a:r>
          <a:endParaRPr lang="zh-CN" altLang="en-US" sz="3500" kern="1200" dirty="0"/>
        </a:p>
      </dsp:txBody>
      <dsp:txXfrm rot="5400000">
        <a:off x="-289718" y="3773840"/>
        <a:ext cx="1931458" cy="1352020"/>
      </dsp:txXfrm>
    </dsp:sp>
    <dsp:sp modelId="{E4375C8B-EDC9-4AE5-B414-AD04A8378B79}">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CN" sz="3000" kern="1200" dirty="0" smtClean="0"/>
            <a:t>信息公开制度建设还需进一步健全完善</a:t>
          </a:r>
          <a:endParaRPr lang="zh-CN" altLang="en-US" sz="3000" kern="1200" dirty="0"/>
        </a:p>
      </dsp:txBody>
      <dsp:txXfrm rot="5400000">
        <a:off x="4112286" y="723856"/>
        <a:ext cx="1255447" cy="67759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C16B6FF6-0075-41D3-96BD-C2CE89DD0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FCCBF231-C795-45F4-95F9-FCB1B62C18A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11" name="矩形 10"/>
          <p:cNvSpPr/>
          <p:nvPr userDrawn="1"/>
        </p:nvSpPr>
        <p:spPr>
          <a:xfrm>
            <a:off x="8962042" y="5582039"/>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1.xml"/><Relationship Id="rId10" Type="http://schemas.microsoft.com/office/2007/relationships/diagramDrawing" Target="../diagrams/drawing2.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l="-1000"/>
          </a:stretch>
        </a:blipFill>
        <a:effectLst/>
      </p:bgPr>
    </p:bg>
    <p:spTree>
      <p:nvGrpSpPr>
        <p:cNvPr id="1" name=""/>
        <p:cNvGrpSpPr/>
        <p:nvPr/>
      </p:nvGrpSpPr>
      <p:grpSpPr>
        <a:xfrm>
          <a:off x="0" y="0"/>
          <a:ext cx="0" cy="0"/>
          <a:chOff x="0" y="0"/>
          <a:chExt cx="0" cy="0"/>
        </a:xfrm>
      </p:grpSpPr>
      <p:sp>
        <p:nvSpPr>
          <p:cNvPr id="6" name="文本框 5"/>
          <p:cNvSpPr txBox="1"/>
          <p:nvPr/>
        </p:nvSpPr>
        <p:spPr>
          <a:xfrm>
            <a:off x="3337304" y="2172970"/>
            <a:ext cx="7498080" cy="2506980"/>
          </a:xfrm>
          <a:prstGeom prst="rect">
            <a:avLst/>
          </a:prstGeom>
          <a:noFill/>
        </p:spPr>
        <p:txBody>
          <a:bodyPr wrap="none" rtlCol="0">
            <a:spAutoFit/>
            <a:scene3d>
              <a:camera prst="orthographicFront"/>
              <a:lightRig rig="threePt" dir="t"/>
            </a:scene3d>
          </a:bodyPr>
          <a:lstStyle/>
          <a:p>
            <a:pPr algn="dist"/>
            <a:r>
              <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2020</a:t>
            </a:r>
            <a:r>
              <a:rPr lang="zh-CN" altLang="en-US"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年度</a:t>
            </a:r>
            <a:endPar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endParaRPr>
          </a:p>
          <a:p>
            <a:pPr algn="dist"/>
            <a:r>
              <a:rPr lang="zh-CN" altLang="en-US" sz="5500" b="1" dirty="0" smtClean="0">
                <a:gradFill>
                  <a:gsLst>
                    <a:gs pos="0">
                      <a:srgbClr val="E30000"/>
                    </a:gs>
                    <a:gs pos="100000">
                      <a:srgbClr val="760303"/>
                    </a:gs>
                  </a:gsLst>
                  <a:lin ang="5400000" scaled="0"/>
                </a:gradFill>
                <a:effectLst>
                  <a:outerShdw blurRad="38100" sx="102000" sy="102000" algn="tl">
                    <a:srgbClr val="000000">
                      <a:alpha val="43137"/>
                    </a:srgbClr>
                  </a:outerShdw>
                </a:effectLst>
                <a:cs typeface="+mn-ea"/>
                <a:sym typeface="+mn-lt"/>
              </a:rPr>
              <a:t>汶上县统计局</a:t>
            </a:r>
            <a:endParaRPr lang="en-US" altLang="zh-CN" sz="5500" b="1" dirty="0" smtClean="0">
              <a:gradFill>
                <a:gsLst>
                  <a:gs pos="0">
                    <a:srgbClr val="E30000"/>
                  </a:gs>
                  <a:gs pos="100000">
                    <a:srgbClr val="760303"/>
                  </a:gs>
                </a:gsLst>
                <a:lin ang="5400000" scaled="0"/>
              </a:gradFill>
              <a:effectLst>
                <a:outerShdw blurRad="38100" sx="102000" sy="102000" algn="tl">
                  <a:srgbClr val="000000">
                    <a:alpha val="43137"/>
                  </a:srgbClr>
                </a:outerShdw>
              </a:effectLst>
              <a:cs typeface="+mn-ea"/>
              <a:sym typeface="+mn-lt"/>
            </a:endParaRPr>
          </a:p>
          <a:p>
            <a:pPr algn="dist"/>
            <a:r>
              <a:rPr lang="zh-CN" altLang="en-US" sz="48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政府信息公开工作年度报告</a:t>
            </a:r>
            <a:endParaRPr lang="zh-CN" altLang="zh-CN" sz="4800" b="1" dirty="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endParaRPr>
          </a:p>
        </p:txBody>
      </p:sp>
    </p:spTree>
  </p:cSld>
  <p:clrMapOvr>
    <a:masterClrMapping/>
  </p:clrMapOvr>
  <p:transition advTm="374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1"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2"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endParaRPr lang="en-US" altLang="zh-CN" sz="4000" dirty="0">
              <a:solidFill>
                <a:schemeClr val="bg1"/>
              </a:solidFill>
              <a:cs typeface="+mn-ea"/>
              <a:sym typeface="+mn-lt"/>
            </a:endParaRP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05</a:t>
            </a:r>
            <a:endParaRPr lang="en-US" altLang="zh-CN" sz="2000" b="1" dirty="0">
              <a:solidFill>
                <a:schemeClr val="bg1"/>
              </a:solidFill>
              <a:cs typeface="+mn-ea"/>
              <a:sym typeface="+mn-lt"/>
            </a:endParaRP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4140835" y="2870200"/>
            <a:ext cx="3552825" cy="583565"/>
          </a:xfrm>
          <a:prstGeom prst="rect">
            <a:avLst/>
          </a:prstGeom>
        </p:spPr>
        <p:txBody>
          <a:bodyPr wrap="square">
            <a:spAutoFit/>
          </a:bodyPr>
          <a:lstStyle/>
          <a:p>
            <a:pPr algn="ctr"/>
            <a:r>
              <a:rPr lang="zh-CN" altLang="zh-CN" sz="3200" b="1" dirty="0" smtClean="0"/>
              <a:t>监督保障</a:t>
            </a:r>
            <a:endParaRPr lang="zh-CN" altLang="zh-CN" sz="3200" b="1" dirty="0" smtClean="0"/>
          </a:p>
        </p:txBody>
      </p:sp>
      <p:sp>
        <p:nvSpPr>
          <p:cNvPr id="29" name="矩形 28"/>
          <p:cNvSpPr/>
          <p:nvPr/>
        </p:nvSpPr>
        <p:spPr>
          <a:xfrm>
            <a:off x="828675" y="3421380"/>
            <a:ext cx="10285730" cy="3692525"/>
          </a:xfrm>
          <a:prstGeom prst="rect">
            <a:avLst/>
          </a:prstGeom>
        </p:spPr>
        <p:txBody>
          <a:bodyPr wrap="square">
            <a:spAutoFit/>
          </a:bodyPr>
          <a:lstStyle/>
          <a:p>
            <a:pPr>
              <a:lnSpc>
                <a:spcPct val="130000"/>
              </a:lnSpc>
            </a:pPr>
            <a:r>
              <a:rPr lang="en-US" altLang="zh-CN" sz="2000" dirty="0" smtClean="0"/>
              <a:t>       </a:t>
            </a:r>
            <a:r>
              <a:rPr lang="en-US" altLang="zh-CN" sz="2000" dirty="0" smtClean="0">
                <a:ln w="22225">
                  <a:solidFill>
                    <a:schemeClr val="accent2"/>
                  </a:solidFill>
                  <a:prstDash val="solid"/>
                </a:ln>
                <a:solidFill>
                  <a:schemeClr val="accent2">
                    <a:lumMod val="40000"/>
                    <a:lumOff val="60000"/>
                  </a:schemeClr>
                </a:solidFill>
                <a:effectLst/>
              </a:rPr>
              <a:t> </a:t>
            </a:r>
            <a:r>
              <a:rPr altLang="zh-CN" sz="2000" dirty="0" smtClean="0"/>
              <a:t>1、领导带头开展，专人强化保障。为切实加强对政务公开工作的领导，确保政务公开各项工作顺利开展，成立了政务公开工作领导小组。明确一名人员专门负责日常公开工作，同时配备一名兼职人员配合公开工作，确保政务公开各项工作任务落到实处。</a:t>
            </a:r>
            <a:endParaRPr altLang="zh-CN" sz="2000" dirty="0" smtClean="0"/>
          </a:p>
          <a:p>
            <a:pPr>
              <a:lnSpc>
                <a:spcPct val="130000"/>
              </a:lnSpc>
            </a:pPr>
            <a:r>
              <a:rPr altLang="zh-CN" sz="2000" dirty="0" smtClean="0"/>
              <a:t>       2、做到公开不涉密，涉密不公开。坚持“公开为常态，不公开为例外”的原则，围绕统计信息的核心点，以政务公开栏目为媒介，做到涉密不公开，能公开尽量公开，向公众呈现招商引资动态。</a:t>
            </a:r>
            <a:endParaRPr altLang="zh-CN" sz="2000" dirty="0" smtClean="0"/>
          </a:p>
          <a:p>
            <a:pPr>
              <a:lnSpc>
                <a:spcPct val="130000"/>
              </a:lnSpc>
            </a:pPr>
            <a:r>
              <a:rPr altLang="zh-CN" sz="2000" dirty="0" smtClean="0"/>
              <a:t>       3、强化学习，提升水平。参加了2020年济宁市政务公开第三方评估指标培训会议，重点学习了包括行政权力运行公开、重点信息领域公开、依申请公开、政策解读回应和政务公开保障机制五个方面的建设，保证评估指标的科学性、合理性和公平性。</a:t>
            </a:r>
            <a:endParaRPr altLang="zh-CN" sz="2000" dirty="0" smtClean="0"/>
          </a:p>
        </p:txBody>
      </p:sp>
    </p:spTree>
  </p:cSld>
  <p:clrMapOvr>
    <a:masterClrMapping/>
  </p:clrMapOvr>
  <p:transition advTm="645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43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animBg="1"/>
      <p:bldP spid="25" grpId="0" animBg="1"/>
      <p:bldP spid="26"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57250" y="4946650"/>
            <a:ext cx="381635" cy="391795"/>
            <a:chOff x="1453" y="1855"/>
            <a:chExt cx="474" cy="473"/>
          </a:xfrm>
          <a:solidFill>
            <a:schemeClr val="bg1"/>
          </a:solidFill>
        </p:grpSpPr>
        <p:sp>
          <p:nvSpPr>
            <p:cNvPr id="352" name="Freeform 5"/>
            <p:cNvSpPr/>
            <p:nvPr/>
          </p:nvSpPr>
          <p:spPr bwMode="auto">
            <a:xfrm>
              <a:off x="1453" y="1855"/>
              <a:ext cx="474" cy="473"/>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Rectangle 6"/>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Rectangle 7"/>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Rectangle 8"/>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Rectangle 9"/>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8" name="组合 7"/>
          <p:cNvGrpSpPr/>
          <p:nvPr/>
        </p:nvGrpSpPr>
        <p:grpSpPr>
          <a:xfrm>
            <a:off x="6732905" y="4874260"/>
            <a:ext cx="496570" cy="535305"/>
            <a:chOff x="10555" y="1818"/>
            <a:chExt cx="558" cy="603"/>
          </a:xfrm>
          <a:solidFill>
            <a:schemeClr val="bg1"/>
          </a:solidFill>
        </p:grpSpPr>
        <p:sp>
          <p:nvSpPr>
            <p:cNvPr id="376" name="Freeform 29"/>
            <p:cNvSpPr>
              <a:spLocks noEditPoints="1"/>
            </p:cNvSpPr>
            <p:nvPr/>
          </p:nvSpPr>
          <p:spPr bwMode="auto">
            <a:xfrm>
              <a:off x="10555" y="1818"/>
              <a:ext cx="429" cy="429"/>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30"/>
            <p:cNvSpPr>
              <a:spLocks noEditPoints="1"/>
            </p:cNvSpPr>
            <p:nvPr/>
          </p:nvSpPr>
          <p:spPr bwMode="auto">
            <a:xfrm>
              <a:off x="10899" y="2203"/>
              <a:ext cx="214" cy="219"/>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4" name="TextBox 23"/>
          <p:cNvSpPr txBox="1"/>
          <p:nvPr/>
        </p:nvSpPr>
        <p:spPr>
          <a:xfrm>
            <a:off x="3451538" y="1416676"/>
            <a:ext cx="184731" cy="369332"/>
          </a:xfrm>
          <a:prstGeom prst="rect">
            <a:avLst/>
          </a:prstGeom>
          <a:noFill/>
        </p:spPr>
        <p:txBody>
          <a:bodyPr wrap="none" rtlCol="0">
            <a:spAutoFit/>
          </a:bodyPr>
          <a:lstStyle/>
          <a:p>
            <a:endParaRPr lang="zh-CN" altLang="en-US" dirty="0"/>
          </a:p>
        </p:txBody>
      </p:sp>
      <p:grpSp>
        <p:nvGrpSpPr>
          <p:cNvPr id="28" name="组合 19"/>
          <p:cNvGrpSpPr/>
          <p:nvPr/>
        </p:nvGrpSpPr>
        <p:grpSpPr>
          <a:xfrm>
            <a:off x="449580" y="177800"/>
            <a:ext cx="3027716" cy="383540"/>
            <a:chOff x="708" y="280"/>
            <a:chExt cx="4246" cy="604"/>
          </a:xfrm>
        </p:grpSpPr>
        <p:sp>
          <p:nvSpPr>
            <p:cNvPr id="29" name="矩形 28"/>
            <p:cNvSpPr/>
            <p:nvPr/>
          </p:nvSpPr>
          <p:spPr>
            <a:xfrm>
              <a:off x="1003" y="302"/>
              <a:ext cx="3951" cy="582"/>
            </a:xfrm>
            <a:prstGeom prst="rect">
              <a:avLst/>
            </a:prstGeom>
          </p:spPr>
          <p:txBody>
            <a:bodyPr wrap="none">
              <a:spAutoFit/>
            </a:bodyPr>
            <a:lstStyle/>
            <a:p>
              <a:pPr algn="ctr"/>
              <a:r>
                <a:rPr lang="zh-CN" altLang="en-US" b="1" dirty="0" smtClean="0">
                  <a:gradFill>
                    <a:gsLst>
                      <a:gs pos="0">
                        <a:srgbClr val="E30000"/>
                      </a:gs>
                      <a:gs pos="100000">
                        <a:srgbClr val="760303"/>
                      </a:gs>
                    </a:gsLst>
                    <a:lin ang="5400000" scaled="0"/>
                  </a:gradFill>
                  <a:cs typeface="+mn-ea"/>
                  <a:sym typeface="+mn-lt"/>
                </a:rPr>
                <a:t>主动公开政府信息情况</a:t>
              </a:r>
              <a:endParaRPr lang="zh-CN" altLang="en-US" b="1" dirty="0">
                <a:gradFill>
                  <a:gsLst>
                    <a:gs pos="0">
                      <a:srgbClr val="E30000"/>
                    </a:gs>
                    <a:gs pos="100000">
                      <a:srgbClr val="760303"/>
                    </a:gs>
                  </a:gsLst>
                  <a:lin ang="5400000" scaled="0"/>
                </a:gradFill>
                <a:cs typeface="+mn-ea"/>
                <a:sym typeface="+mn-lt"/>
              </a:endParaRPr>
            </a:p>
          </p:txBody>
        </p:sp>
        <p:sp>
          <p:nvSpPr>
            <p:cNvPr id="30"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pic>
        <p:nvPicPr>
          <p:cNvPr id="2" name="图片 1" descr="搜狗截图20210207143330"/>
          <p:cNvPicPr>
            <a:picLocks noChangeAspect="1"/>
          </p:cNvPicPr>
          <p:nvPr/>
        </p:nvPicPr>
        <p:blipFill>
          <a:blip r:embed="rId1"/>
          <a:stretch>
            <a:fillRect/>
          </a:stretch>
        </p:blipFill>
        <p:spPr>
          <a:xfrm>
            <a:off x="194945" y="1708150"/>
            <a:ext cx="5495925" cy="3238500"/>
          </a:xfrm>
          <a:prstGeom prst="rect">
            <a:avLst/>
          </a:prstGeom>
        </p:spPr>
      </p:pic>
      <p:pic>
        <p:nvPicPr>
          <p:cNvPr id="4" name="图片 3" descr="搜狗截图20210207143737"/>
          <p:cNvPicPr>
            <a:picLocks noChangeAspect="1"/>
          </p:cNvPicPr>
          <p:nvPr/>
        </p:nvPicPr>
        <p:blipFill>
          <a:blip r:embed="rId2"/>
          <a:stretch>
            <a:fillRect/>
          </a:stretch>
        </p:blipFill>
        <p:spPr>
          <a:xfrm>
            <a:off x="5987415" y="1471295"/>
            <a:ext cx="5895975" cy="3914775"/>
          </a:xfrm>
          <a:prstGeom prst="rect">
            <a:avLst/>
          </a:prstGeom>
        </p:spPr>
      </p:pic>
    </p:spTree>
  </p:cSld>
  <p:clrMapOvr>
    <a:masterClrMapping/>
  </p:clrMapOvr>
  <p:transition advTm="1825">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ppt_y</p:attrName>
                                        </p:attrNameLst>
                                      </p:cBhvr>
                                      <p:tavLst>
                                        <p:tav tm="0">
                                          <p:val>
                                            <p:strVal val="#ppt_y+#ppt_h*1.125000"/>
                                          </p:val>
                                        </p:tav>
                                        <p:tav tm="100000">
                                          <p:val>
                                            <p:strVal val="#ppt_y"/>
                                          </p:val>
                                        </p:tav>
                                      </p:tavLst>
                                    </p:anim>
                                    <p:animEffect transition="in" filter="wipe(up)">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示 22"/>
          <p:cNvGraphicFramePr/>
          <p:nvPr/>
        </p:nvGraphicFramePr>
        <p:xfrm>
          <a:off x="2032000" y="719667"/>
          <a:ext cx="8128000" cy="18174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5" name="图示 24"/>
          <p:cNvGraphicFramePr/>
          <p:nvPr/>
        </p:nvGraphicFramePr>
        <p:xfrm>
          <a:off x="2070637" y="2614411"/>
          <a:ext cx="8296856" cy="40310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6" name="组合 19"/>
          <p:cNvGrpSpPr/>
          <p:nvPr/>
        </p:nvGrpSpPr>
        <p:grpSpPr>
          <a:xfrm>
            <a:off x="475338" y="177800"/>
            <a:ext cx="4165600" cy="383540"/>
            <a:chOff x="708" y="280"/>
            <a:chExt cx="6560" cy="604"/>
          </a:xfrm>
        </p:grpSpPr>
        <p:sp>
          <p:nvSpPr>
            <p:cNvPr id="27" name="矩形 26"/>
            <p:cNvSpPr/>
            <p:nvPr/>
          </p:nvSpPr>
          <p:spPr>
            <a:xfrm>
              <a:off x="1487" y="302"/>
              <a:ext cx="5781" cy="582"/>
            </a:xfrm>
            <a:prstGeom prst="rect">
              <a:avLst/>
            </a:prstGeom>
          </p:spPr>
          <p:txBody>
            <a:bodyPr wrap="none">
              <a:spAutoFit/>
            </a:bodyPr>
            <a:lstStyle/>
            <a:p>
              <a:pPr algn="ctr"/>
              <a:r>
                <a:rPr lang="zh-CN" altLang="en-US" b="1" dirty="0" smtClean="0">
                  <a:gradFill>
                    <a:gsLst>
                      <a:gs pos="0">
                        <a:srgbClr val="E30000"/>
                      </a:gs>
                      <a:gs pos="100000">
                        <a:srgbClr val="760303"/>
                      </a:gs>
                    </a:gsLst>
                    <a:lin ang="5400000" scaled="0"/>
                  </a:gradFill>
                  <a:cs typeface="+mn-ea"/>
                  <a:sym typeface="+mn-lt"/>
                </a:rPr>
                <a:t>收到和处理政府信息公开申请情况</a:t>
              </a:r>
              <a:endParaRPr lang="zh-CN" altLang="en-US" b="1" dirty="0">
                <a:gradFill>
                  <a:gsLst>
                    <a:gs pos="0">
                      <a:srgbClr val="E30000"/>
                    </a:gs>
                    <a:gs pos="100000">
                      <a:srgbClr val="760303"/>
                    </a:gs>
                  </a:gsLst>
                  <a:lin ang="5400000" scaled="0"/>
                </a:gradFill>
                <a:cs typeface="+mn-ea"/>
                <a:sym typeface="+mn-lt"/>
              </a:endParaRPr>
            </a:p>
          </p:txBody>
        </p:sp>
        <p:sp>
          <p:nvSpPr>
            <p:cNvPr id="28"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Tree>
  </p:cSld>
  <p:clrMapOvr>
    <a:masterClrMapping/>
  </p:clrMapOvr>
  <p:transition advTm="191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1" cstate="print"/>
          <a:srcRect/>
          <a:stretch>
            <a:fillRect/>
          </a:stretch>
        </p:blipFill>
        <p:spPr bwMode="auto">
          <a:xfrm>
            <a:off x="1229912" y="2417000"/>
            <a:ext cx="9791939" cy="2464090"/>
          </a:xfrm>
          <a:prstGeom prst="rect">
            <a:avLst/>
          </a:prstGeom>
          <a:noFill/>
          <a:ln w="9525">
            <a:noFill/>
            <a:miter lim="800000"/>
            <a:headEnd/>
            <a:tailEnd/>
          </a:ln>
        </p:spPr>
      </p:pic>
      <p:grpSp>
        <p:nvGrpSpPr>
          <p:cNvPr id="30" name="组合 19"/>
          <p:cNvGrpSpPr/>
          <p:nvPr/>
        </p:nvGrpSpPr>
        <p:grpSpPr>
          <a:xfrm>
            <a:off x="475338" y="177800"/>
            <a:ext cx="4514215" cy="383540"/>
            <a:chOff x="708" y="280"/>
            <a:chExt cx="7109" cy="604"/>
          </a:xfrm>
        </p:grpSpPr>
        <p:sp>
          <p:nvSpPr>
            <p:cNvPr id="31" name="矩形 30"/>
            <p:cNvSpPr/>
            <p:nvPr/>
          </p:nvSpPr>
          <p:spPr>
            <a:xfrm>
              <a:off x="1304" y="302"/>
              <a:ext cx="6513" cy="582"/>
            </a:xfrm>
            <a:prstGeom prst="rect">
              <a:avLst/>
            </a:prstGeom>
          </p:spPr>
          <p:txBody>
            <a:bodyPr wrap="none">
              <a:spAutoFit/>
            </a:bodyPr>
            <a:lstStyle/>
            <a:p>
              <a:pPr algn="ctr"/>
              <a:r>
                <a:rPr lang="zh-CN" altLang="en-US" b="1" dirty="0" smtClean="0">
                  <a:gradFill>
                    <a:gsLst>
                      <a:gs pos="0">
                        <a:srgbClr val="E30000"/>
                      </a:gs>
                      <a:gs pos="100000">
                        <a:srgbClr val="760303"/>
                      </a:gs>
                    </a:gsLst>
                    <a:lin ang="5400000" scaled="0"/>
                  </a:gradFill>
                  <a:cs typeface="+mn-ea"/>
                  <a:sym typeface="+mn-lt"/>
                </a:rPr>
                <a:t>政府信息公开行政复议、行政诉讼情况</a:t>
              </a:r>
              <a:endParaRPr lang="zh-CN" altLang="en-US" b="1" dirty="0">
                <a:gradFill>
                  <a:gsLst>
                    <a:gs pos="0">
                      <a:srgbClr val="E30000"/>
                    </a:gs>
                    <a:gs pos="100000">
                      <a:srgbClr val="760303"/>
                    </a:gs>
                  </a:gsLst>
                  <a:lin ang="5400000" scaled="0"/>
                </a:gradFill>
                <a:cs typeface="+mn-ea"/>
                <a:sym typeface="+mn-lt"/>
              </a:endParaRPr>
            </a:p>
          </p:txBody>
        </p:sp>
        <p:sp>
          <p:nvSpPr>
            <p:cNvPr id="32"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Tree>
  </p:cSld>
  <p:clrMapOvr>
    <a:masterClrMapping/>
  </p:clrMapOvr>
  <p:transition advTm="73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1"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2" cstate="screen"/>
          <a:stretch>
            <a:fillRect/>
          </a:stretch>
        </p:blipFill>
        <p:spPr>
          <a:xfrm>
            <a:off x="-551815" y="4998720"/>
            <a:ext cx="13047980" cy="2117090"/>
          </a:xfrm>
          <a:prstGeom prst="rect">
            <a:avLst/>
          </a:prstGeom>
        </p:spPr>
      </p:pic>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graphicFrame>
        <p:nvGraphicFramePr>
          <p:cNvPr id="16" name="图示 15"/>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Freeform 125"/>
          <p:cNvSpPr/>
          <p:nvPr/>
        </p:nvSpPr>
        <p:spPr bwMode="auto">
          <a:xfrm>
            <a:off x="449580" y="177800"/>
            <a:ext cx="372745" cy="359410"/>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spTree>
  </p:cSld>
  <p:clrMapOvr>
    <a:masterClrMapping/>
  </p:clrMapOvr>
  <p:transition advTm="659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0" presetClass="entr" presetSubtype="0" decel="10000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strVal val="#ppt_w+.3"/>
                                          </p:val>
                                        </p:tav>
                                        <p:tav tm="100000">
                                          <p:val>
                                            <p:strVal val="#ppt_w"/>
                                          </p:val>
                                        </p:tav>
                                      </p:tavLst>
                                    </p:anim>
                                    <p:anim calcmode="lin" valueType="num">
                                      <p:cBhvr>
                                        <p:cTn id="24" dur="1000" fill="hold"/>
                                        <p:tgtEl>
                                          <p:spTgt spid="26"/>
                                        </p:tgtEl>
                                        <p:attrNameLst>
                                          <p:attrName>ppt_h</p:attrName>
                                        </p:attrNameLst>
                                      </p:cBhvr>
                                      <p:tavLst>
                                        <p:tav tm="0">
                                          <p:val>
                                            <p:strVal val="#ppt_h"/>
                                          </p:val>
                                        </p:tav>
                                        <p:tav tm="100000">
                                          <p:val>
                                            <p:strVal val="#ppt_h"/>
                                          </p:val>
                                        </p:tav>
                                      </p:tavLst>
                                    </p:anim>
                                    <p:animEffect transition="in" filter="fade">
                                      <p:cBhvr>
                                        <p:cTn id="25" dur="1000"/>
                                        <p:tgtEl>
                                          <p:spTgt spid="26"/>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strVal val="#ppt_w+.3"/>
                                          </p:val>
                                        </p:tav>
                                        <p:tav tm="100000">
                                          <p:val>
                                            <p:strVal val="#ppt_w"/>
                                          </p:val>
                                        </p:tav>
                                      </p:tavLst>
                                    </p:anim>
                                    <p:anim calcmode="lin" valueType="num">
                                      <p:cBhvr>
                                        <p:cTn id="29" dur="1000" fill="hold"/>
                                        <p:tgtEl>
                                          <p:spTgt spid="25"/>
                                        </p:tgtEl>
                                        <p:attrNameLst>
                                          <p:attrName>ppt_h</p:attrName>
                                        </p:attrNameLst>
                                      </p:cBhvr>
                                      <p:tavLst>
                                        <p:tav tm="0">
                                          <p:val>
                                            <p:strVal val="#ppt_h"/>
                                          </p:val>
                                        </p:tav>
                                        <p:tav tm="100000">
                                          <p:val>
                                            <p:strVal val="#ppt_h"/>
                                          </p:val>
                                        </p:tav>
                                      </p:tavLst>
                                    </p:anim>
                                    <p:animEffect transition="in" filter="fade">
                                      <p:cBhvr>
                                        <p:cTn id="3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reeform 125"/>
          <p:cNvSpPr/>
          <p:nvPr/>
        </p:nvSpPr>
        <p:spPr bwMode="auto">
          <a:xfrm>
            <a:off x="449580" y="177800"/>
            <a:ext cx="372745" cy="359410"/>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sp>
        <p:nvSpPr>
          <p:cNvPr id="3" name="矩形 2"/>
          <p:cNvSpPr/>
          <p:nvPr/>
        </p:nvSpPr>
        <p:spPr>
          <a:xfrm>
            <a:off x="3369911" y="2193333"/>
            <a:ext cx="2081464" cy="3926162"/>
          </a:xfrm>
          <a:custGeom>
            <a:avLst/>
            <a:gdLst>
              <a:gd name="connsiteX0" fmla="*/ 0 w 2081464"/>
              <a:gd name="connsiteY0" fmla="*/ 0 h 3336614"/>
              <a:gd name="connsiteX1" fmla="*/ 2081464 w 2081464"/>
              <a:gd name="connsiteY1" fmla="*/ 0 h 3336614"/>
              <a:gd name="connsiteX2" fmla="*/ 2081464 w 2081464"/>
              <a:gd name="connsiteY2" fmla="*/ 3336614 h 3336614"/>
              <a:gd name="connsiteX3" fmla="*/ 0 w 2081464"/>
              <a:gd name="connsiteY3" fmla="*/ 3336614 h 3336614"/>
              <a:gd name="connsiteX4" fmla="*/ 0 w 2081464"/>
              <a:gd name="connsiteY4" fmla="*/ 0 h 3336614"/>
              <a:gd name="connsiteX0-1" fmla="*/ 0 w 2081464"/>
              <a:gd name="connsiteY0-2" fmla="*/ 0 h 3926162"/>
              <a:gd name="connsiteX1-3" fmla="*/ 2081464 w 2081464"/>
              <a:gd name="connsiteY1-4" fmla="*/ 589548 h 3926162"/>
              <a:gd name="connsiteX2-5" fmla="*/ 2081464 w 2081464"/>
              <a:gd name="connsiteY2-6" fmla="*/ 3926162 h 3926162"/>
              <a:gd name="connsiteX3-7" fmla="*/ 0 w 2081464"/>
              <a:gd name="connsiteY3-8" fmla="*/ 3926162 h 3926162"/>
              <a:gd name="connsiteX4-9" fmla="*/ 0 w 2081464"/>
              <a:gd name="connsiteY4-10" fmla="*/ 0 h 39261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464" h="3926162">
                <a:moveTo>
                  <a:pt x="0" y="0"/>
                </a:moveTo>
                <a:lnTo>
                  <a:pt x="2081464" y="589548"/>
                </a:lnTo>
                <a:lnTo>
                  <a:pt x="2081464" y="3926162"/>
                </a:lnTo>
                <a:lnTo>
                  <a:pt x="0" y="3926162"/>
                </a:lnTo>
                <a:lnTo>
                  <a:pt x="0" y="0"/>
                </a:lnTo>
                <a:close/>
              </a:path>
            </a:pathLst>
          </a:cu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568960" y="2775585"/>
            <a:ext cx="11287760" cy="3207385"/>
          </a:xfrm>
          <a:prstGeom prst="rect">
            <a:avLst/>
          </a:prstGeom>
        </p:spPr>
        <p:txBody>
          <a:bodyPr wrap="square">
            <a:spAutoFit/>
          </a:bodyPr>
          <a:lstStyle/>
          <a:p>
            <a:pPr>
              <a:lnSpc>
                <a:spcPct val="150000"/>
              </a:lnSpc>
            </a:pPr>
            <a:r>
              <a:rPr lang="en-US" altLang="zh-CN" sz="1500" dirty="0" smtClean="0"/>
              <a:t>        </a:t>
            </a:r>
            <a:r>
              <a:rPr lang="zh-CN" altLang="zh-CN" sz="1500" dirty="0" smtClean="0"/>
              <a:t>2020年，在县委、县政府的正确领导下，在上级业务部门的指导关怀下，汶上县统计局政务信息公开工作取得一定成绩，但仍然存在着不足之处，主要表现在：一是政府信息公开内容还需进一步完善和规范，形式不新颖，二是政府信息公开的及时性还需进一步提高。</a:t>
            </a:r>
            <a:endParaRPr lang="zh-CN" altLang="zh-CN" sz="1500" dirty="0" smtClean="0"/>
          </a:p>
          <a:p>
            <a:pPr>
              <a:lnSpc>
                <a:spcPct val="150000"/>
              </a:lnSpc>
            </a:pPr>
            <a:r>
              <a:rPr lang="zh-CN" altLang="zh-CN" sz="1500" dirty="0" smtClean="0"/>
              <a:t>针对这些问题，结合政务公开工作的新形势、新任务、新要求，我们将着重加强以下几个方面的工作。</a:t>
            </a:r>
            <a:endParaRPr lang="zh-CN" altLang="zh-CN" sz="1500" dirty="0" smtClean="0"/>
          </a:p>
          <a:p>
            <a:pPr>
              <a:lnSpc>
                <a:spcPct val="150000"/>
              </a:lnSpc>
            </a:pPr>
            <a:r>
              <a:rPr lang="zh-CN" altLang="zh-CN" sz="1500" dirty="0" smtClean="0"/>
              <a:t>一是进一步丰富统计数据解读的表现形式，图文并茂，增强可读性、生动性。</a:t>
            </a:r>
            <a:endParaRPr lang="zh-CN" altLang="zh-CN" sz="1500" dirty="0" smtClean="0"/>
          </a:p>
          <a:p>
            <a:pPr>
              <a:lnSpc>
                <a:spcPct val="150000"/>
              </a:lnSpc>
            </a:pPr>
            <a:r>
              <a:rPr lang="zh-CN" altLang="zh-CN" sz="1500" dirty="0" smtClean="0"/>
              <a:t>二是进一步完善重大决策公开和办公会议公开，健全信息采集、审核、发布、更新制度，深入推进决策、执行、管理、服务、结果五公开。</a:t>
            </a:r>
            <a:endParaRPr lang="zh-CN" altLang="zh-CN" sz="1500" dirty="0" smtClean="0"/>
          </a:p>
          <a:p>
            <a:pPr>
              <a:lnSpc>
                <a:spcPct val="150000"/>
              </a:lnSpc>
            </a:pPr>
            <a:r>
              <a:rPr lang="zh-CN" altLang="zh-CN" sz="1500" dirty="0" smtClean="0"/>
              <a:t>三是吸纳先进经验，主动与其他单位加强业务交流，创新我局政务公开工作思路。进一步加强业务培训，强化业务学习，提升工作能力和水平。</a:t>
            </a:r>
            <a:endParaRPr lang="zh-CN" altLang="zh-CN" sz="1500" dirty="0" smtClean="0"/>
          </a:p>
        </p:txBody>
      </p:sp>
      <p:sp>
        <p:nvSpPr>
          <p:cNvPr id="13" name="等腰三角形 5"/>
          <p:cNvSpPr/>
          <p:nvPr/>
        </p:nvSpPr>
        <p:spPr>
          <a:xfrm rot="19356855">
            <a:off x="5140026" y="2772616"/>
            <a:ext cx="781196" cy="44168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3746498"/>
              <a:gd name="connsiteY0-26" fmla="*/ 1879600 h 3424350"/>
              <a:gd name="connsiteX1-27" fmla="*/ 3746500 w 3746498"/>
              <a:gd name="connsiteY1-28" fmla="*/ 0 h 3424350"/>
              <a:gd name="connsiteX2-29" fmla="*/ 3732084 w 3746498"/>
              <a:gd name="connsiteY2-30" fmla="*/ 3424348 h 3424350"/>
              <a:gd name="connsiteX3-31" fmla="*/ 0 w 3746498"/>
              <a:gd name="connsiteY3-32" fmla="*/ 1879600 h 3424350"/>
              <a:gd name="connsiteX0-33" fmla="*/ 0 w 3746498"/>
              <a:gd name="connsiteY0-34" fmla="*/ 1879600 h 3424350"/>
              <a:gd name="connsiteX1-35" fmla="*/ 3746500 w 3746498"/>
              <a:gd name="connsiteY1-36" fmla="*/ 0 h 3424350"/>
              <a:gd name="connsiteX2-37" fmla="*/ 3732084 w 3746498"/>
              <a:gd name="connsiteY2-38" fmla="*/ 3424348 h 3424350"/>
              <a:gd name="connsiteX3-39" fmla="*/ 0 w 3746498"/>
              <a:gd name="connsiteY3-40" fmla="*/ 1879600 h 3424350"/>
              <a:gd name="connsiteX0-41" fmla="*/ 0 w 4270503"/>
              <a:gd name="connsiteY0-42" fmla="*/ 1879600 h 2511072"/>
              <a:gd name="connsiteX1-43" fmla="*/ 3746500 w 4270503"/>
              <a:gd name="connsiteY1-44" fmla="*/ 0 h 2511072"/>
              <a:gd name="connsiteX2-45" fmla="*/ 4270432 w 4270503"/>
              <a:gd name="connsiteY2-46" fmla="*/ 2511075 h 2511072"/>
              <a:gd name="connsiteX3-47" fmla="*/ 0 w 4270503"/>
              <a:gd name="connsiteY3-48" fmla="*/ 1879600 h 2511072"/>
              <a:gd name="connsiteX0-49" fmla="*/ 1 w 2283684"/>
              <a:gd name="connsiteY0-50" fmla="*/ 2919045 h 2919038"/>
              <a:gd name="connsiteX1-51" fmla="*/ 1759681 w 2283684"/>
              <a:gd name="connsiteY1-52" fmla="*/ 0 h 2919038"/>
              <a:gd name="connsiteX2-53" fmla="*/ 2283613 w 2283684"/>
              <a:gd name="connsiteY2-54" fmla="*/ 2511075 h 2919038"/>
              <a:gd name="connsiteX3-55" fmla="*/ 1 w 2283684"/>
              <a:gd name="connsiteY3-56" fmla="*/ 2919045 h 2919038"/>
              <a:gd name="connsiteX0-57" fmla="*/ 0 w 2296147"/>
              <a:gd name="connsiteY0-58" fmla="*/ 2137357 h 2511072"/>
              <a:gd name="connsiteX1-59" fmla="*/ 1772144 w 2296147"/>
              <a:gd name="connsiteY1-60" fmla="*/ 0 h 2511072"/>
              <a:gd name="connsiteX2-61" fmla="*/ 2296076 w 2296147"/>
              <a:gd name="connsiteY2-62" fmla="*/ 2511075 h 2511072"/>
              <a:gd name="connsiteX3-63" fmla="*/ 0 w 2296147"/>
              <a:gd name="connsiteY3-64" fmla="*/ 2137357 h 2511072"/>
              <a:gd name="connsiteX0-65" fmla="*/ 0 w 2460786"/>
              <a:gd name="connsiteY0-66" fmla="*/ 2137357 h 2512682"/>
              <a:gd name="connsiteX1-67" fmla="*/ 1772144 w 2460786"/>
              <a:gd name="connsiteY1-68" fmla="*/ 0 h 2512682"/>
              <a:gd name="connsiteX2-69" fmla="*/ 2296076 w 2460786"/>
              <a:gd name="connsiteY2-70" fmla="*/ 2511075 h 2512682"/>
              <a:gd name="connsiteX3-71" fmla="*/ 0 w 2460786"/>
              <a:gd name="connsiteY3-72" fmla="*/ 2137357 h 2512682"/>
              <a:gd name="connsiteX0-73" fmla="*/ 0 w 2296078"/>
              <a:gd name="connsiteY0-74" fmla="*/ 2137357 h 2511072"/>
              <a:gd name="connsiteX1-75" fmla="*/ 1772144 w 2296078"/>
              <a:gd name="connsiteY1-76" fmla="*/ 0 h 2511072"/>
              <a:gd name="connsiteX2-77" fmla="*/ 2296076 w 2296078"/>
              <a:gd name="connsiteY2-78" fmla="*/ 2511075 h 2511072"/>
              <a:gd name="connsiteX3-79" fmla="*/ 0 w 2296078"/>
              <a:gd name="connsiteY3-80" fmla="*/ 2137357 h 2511072"/>
              <a:gd name="connsiteX0-81" fmla="*/ 0 w 2296078"/>
              <a:gd name="connsiteY0-82" fmla="*/ 2137357 h 2511072"/>
              <a:gd name="connsiteX1-83" fmla="*/ 1772144 w 2296078"/>
              <a:gd name="connsiteY1-84" fmla="*/ 0 h 2511072"/>
              <a:gd name="connsiteX2-85" fmla="*/ 2296076 w 2296078"/>
              <a:gd name="connsiteY2-86" fmla="*/ 2511075 h 2511072"/>
              <a:gd name="connsiteX3-87" fmla="*/ 0 w 2296078"/>
              <a:gd name="connsiteY3-88" fmla="*/ 2137357 h 2511072"/>
              <a:gd name="connsiteX0-89" fmla="*/ 0 w 2398508"/>
              <a:gd name="connsiteY0-90" fmla="*/ 2137357 h 2137356"/>
              <a:gd name="connsiteX1-91" fmla="*/ 1772144 w 2398508"/>
              <a:gd name="connsiteY1-92" fmla="*/ 0 h 2137356"/>
              <a:gd name="connsiteX2-93" fmla="*/ 2398507 w 2398508"/>
              <a:gd name="connsiteY2-94" fmla="*/ 1037291 h 2137356"/>
              <a:gd name="connsiteX3-95" fmla="*/ 0 w 2398508"/>
              <a:gd name="connsiteY3-96" fmla="*/ 2137357 h 2137356"/>
              <a:gd name="connsiteX0-97" fmla="*/ 0 w 770411"/>
              <a:gd name="connsiteY0-98" fmla="*/ 3328587 h 3328589"/>
              <a:gd name="connsiteX1-99" fmla="*/ 144047 w 770411"/>
              <a:gd name="connsiteY1-100" fmla="*/ 0 h 3328589"/>
              <a:gd name="connsiteX2-101" fmla="*/ 770410 w 770411"/>
              <a:gd name="connsiteY2-102" fmla="*/ 1037291 h 3328589"/>
              <a:gd name="connsiteX3-103" fmla="*/ 0 w 770411"/>
              <a:gd name="connsiteY3-104" fmla="*/ 3328587 h 3328589"/>
              <a:gd name="connsiteX0-105" fmla="*/ 1 w 1847386"/>
              <a:gd name="connsiteY0-106" fmla="*/ 1808113 h 1808114"/>
              <a:gd name="connsiteX1-107" fmla="*/ 1221022 w 1847386"/>
              <a:gd name="connsiteY1-108" fmla="*/ 0 h 1808114"/>
              <a:gd name="connsiteX2-109" fmla="*/ 1847385 w 1847386"/>
              <a:gd name="connsiteY2-110" fmla="*/ 1037291 h 1808114"/>
              <a:gd name="connsiteX3-111" fmla="*/ 1 w 1847386"/>
              <a:gd name="connsiteY3-112" fmla="*/ 1808113 h 1808114"/>
              <a:gd name="connsiteX0-113" fmla="*/ 0 w 1837261"/>
              <a:gd name="connsiteY0-114" fmla="*/ 2016730 h 2016731"/>
              <a:gd name="connsiteX1-115" fmla="*/ 1210897 w 1837261"/>
              <a:gd name="connsiteY1-116" fmla="*/ 0 h 2016731"/>
              <a:gd name="connsiteX2-117" fmla="*/ 1837260 w 1837261"/>
              <a:gd name="connsiteY2-118" fmla="*/ 1037291 h 2016731"/>
              <a:gd name="connsiteX3-119" fmla="*/ 0 w 1837261"/>
              <a:gd name="connsiteY3-120" fmla="*/ 2016730 h 2016731"/>
              <a:gd name="connsiteX0-121" fmla="*/ 0 w 1930651"/>
              <a:gd name="connsiteY0-122" fmla="*/ 2016730 h 2016731"/>
              <a:gd name="connsiteX1-123" fmla="*/ 1210897 w 1930651"/>
              <a:gd name="connsiteY1-124" fmla="*/ 0 h 2016731"/>
              <a:gd name="connsiteX2-125" fmla="*/ 1930651 w 1930651"/>
              <a:gd name="connsiteY2-126" fmla="*/ 1023405 h 2016731"/>
              <a:gd name="connsiteX3-127" fmla="*/ 0 w 1930651"/>
              <a:gd name="connsiteY3-128" fmla="*/ 2016730 h 2016731"/>
              <a:gd name="connsiteX0-129" fmla="*/ 0 w 1930651"/>
              <a:gd name="connsiteY0-130" fmla="*/ 2016730 h 2016731"/>
              <a:gd name="connsiteX1-131" fmla="*/ 1210897 w 1930651"/>
              <a:gd name="connsiteY1-132" fmla="*/ 0 h 2016731"/>
              <a:gd name="connsiteX2-133" fmla="*/ 1930651 w 1930651"/>
              <a:gd name="connsiteY2-134" fmla="*/ 1023405 h 2016731"/>
              <a:gd name="connsiteX3-135" fmla="*/ 0 w 1930651"/>
              <a:gd name="connsiteY3-136" fmla="*/ 2016730 h 2016731"/>
              <a:gd name="connsiteX0-137" fmla="*/ 0 w 1930651"/>
              <a:gd name="connsiteY0-138" fmla="*/ 2016730 h 2016731"/>
              <a:gd name="connsiteX1-139" fmla="*/ 1210897 w 1930651"/>
              <a:gd name="connsiteY1-140" fmla="*/ 0 h 2016731"/>
              <a:gd name="connsiteX2-141" fmla="*/ 1930651 w 1930651"/>
              <a:gd name="connsiteY2-142" fmla="*/ 1023405 h 2016731"/>
              <a:gd name="connsiteX3-143" fmla="*/ 0 w 1930651"/>
              <a:gd name="connsiteY3-144" fmla="*/ 2016730 h 2016731"/>
            </a:gdLst>
            <a:ahLst/>
            <a:cxnLst>
              <a:cxn ang="0">
                <a:pos x="connsiteX0-1" y="connsiteY0-2"/>
              </a:cxn>
              <a:cxn ang="0">
                <a:pos x="connsiteX1-3" y="connsiteY1-4"/>
              </a:cxn>
              <a:cxn ang="0">
                <a:pos x="connsiteX2-5" y="connsiteY2-6"/>
              </a:cxn>
              <a:cxn ang="0">
                <a:pos x="connsiteX3-7" y="connsiteY3-8"/>
              </a:cxn>
            </a:cxnLst>
            <a:rect l="l" t="t" r="r" b="b"/>
            <a:pathLst>
              <a:path w="1930651" h="2016731">
                <a:moveTo>
                  <a:pt x="0" y="2016730"/>
                </a:moveTo>
                <a:lnTo>
                  <a:pt x="1210897" y="0"/>
                </a:lnTo>
                <a:cubicBezTo>
                  <a:pt x="1723167" y="755635"/>
                  <a:pt x="1567308" y="563928"/>
                  <a:pt x="1930651" y="1023405"/>
                </a:cubicBezTo>
                <a:lnTo>
                  <a:pt x="0" y="2016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1044575" y="1361440"/>
            <a:ext cx="9228455" cy="691515"/>
          </a:xfrm>
          <a:prstGeom prst="rect">
            <a:avLst/>
          </a:prstGeom>
        </p:spPr>
        <p:txBody>
          <a:bodyPr wrap="square">
            <a:spAutoFit/>
          </a:bodyPr>
          <a:lstStyle/>
          <a:p>
            <a:pPr algn="ctr">
              <a:lnSpc>
                <a:spcPct val="150000"/>
              </a:lnSpc>
            </a:pPr>
            <a:r>
              <a:rPr lang="en-US" altLang="zh-CN" sz="2600" dirty="0" smtClean="0">
                <a:effectLst>
                  <a:outerShdw blurRad="38100" dist="38100" dir="2700000" algn="tl">
                    <a:srgbClr val="000000">
                      <a:alpha val="43137"/>
                    </a:srgbClr>
                  </a:outerShdw>
                </a:effectLst>
              </a:rPr>
              <a:t>2020</a:t>
            </a:r>
            <a:r>
              <a:rPr lang="zh-CN" altLang="zh-CN" sz="2600" dirty="0" smtClean="0">
                <a:effectLst>
                  <a:outerShdw blurRad="38100" dist="38100" dir="2700000" algn="tl">
                    <a:srgbClr val="000000">
                      <a:alpha val="43137"/>
                    </a:srgbClr>
                  </a:outerShdw>
                </a:effectLst>
              </a:rPr>
              <a:t>年，</a:t>
            </a:r>
            <a:r>
              <a:rPr lang="zh-CN" altLang="en-US" sz="2600" dirty="0" smtClean="0">
                <a:effectLst>
                  <a:outerShdw blurRad="38100" dist="38100" dir="2700000" algn="tl">
                    <a:srgbClr val="000000">
                      <a:alpha val="43137"/>
                    </a:srgbClr>
                  </a:outerShdw>
                </a:effectLst>
              </a:rPr>
              <a:t>我们</a:t>
            </a:r>
            <a:r>
              <a:rPr lang="zh-CN" altLang="zh-CN" sz="2600" dirty="0" smtClean="0">
                <a:effectLst>
                  <a:outerShdw blurRad="38100" dist="38100" dir="2700000" algn="tl">
                    <a:srgbClr val="000000">
                      <a:alpha val="43137"/>
                    </a:srgbClr>
                  </a:outerShdw>
                </a:effectLst>
              </a:rPr>
              <a:t>将改进不足，重点从以下几个方面改进提升</a:t>
            </a:r>
            <a:endParaRPr lang="en-US" altLang="zh-CN" sz="2600" dirty="0">
              <a:solidFill>
                <a:schemeClr val="bg2">
                  <a:lumMod val="25000"/>
                </a:schemeClr>
              </a:solidFill>
              <a:effectLst>
                <a:outerShdw blurRad="38100" dist="38100" dir="2700000" algn="tl">
                  <a:srgbClr val="000000">
                    <a:alpha val="43137"/>
                  </a:srgbClr>
                </a:outerShdw>
              </a:effectLst>
              <a:cs typeface="+mn-ea"/>
              <a:sym typeface="+mn-lt"/>
            </a:endParaRPr>
          </a:p>
        </p:txBody>
      </p:sp>
    </p:spTree>
  </p:cSld>
  <p:clrMapOvr>
    <a:masterClrMapping/>
  </p:clrMapOvr>
  <p:transition advTm="266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2" presetClass="entr" presetSubtype="4"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2" presetClass="entr" presetSubtype="1" fill="hold" grpId="0" nodeType="withEffect">
                                  <p:stCondLst>
                                    <p:cond delay="75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13"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flipH="1">
            <a:off x="3478530" y="0"/>
            <a:ext cx="1082040" cy="6858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p:nvSpPr>
        <p:spPr>
          <a:xfrm rot="10800000">
            <a:off x="419100" y="1862038"/>
            <a:ext cx="4508500" cy="3657600"/>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Lst>
            <a:ahLst/>
            <a:cxnLst>
              <a:cxn ang="0">
                <a:pos x="connsiteX0-1" y="connsiteY0-2"/>
              </a:cxn>
              <a:cxn ang="0">
                <a:pos x="connsiteX1-3" y="connsiteY1-4"/>
              </a:cxn>
              <a:cxn ang="0">
                <a:pos x="connsiteX2-5" y="connsiteY2-6"/>
              </a:cxn>
              <a:cxn ang="0">
                <a:pos x="connsiteX3-7" y="connsiteY3-8"/>
              </a:cxn>
            </a:cxnLst>
            <a:rect l="l" t="t" r="r" b="b"/>
            <a:pathLst>
              <a:path w="4508500" h="3657600">
                <a:moveTo>
                  <a:pt x="0" y="1879600"/>
                </a:moveTo>
                <a:lnTo>
                  <a:pt x="3746500" y="0"/>
                </a:lnTo>
                <a:lnTo>
                  <a:pt x="4508500" y="3657600"/>
                </a:lnTo>
                <a:lnTo>
                  <a:pt x="0" y="187960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41730" y="3629878"/>
            <a:ext cx="2171700" cy="830997"/>
          </a:xfrm>
          <a:prstGeom prst="rect">
            <a:avLst/>
          </a:prstGeom>
          <a:noFill/>
        </p:spPr>
        <p:txBody>
          <a:bodyPr wrap="square" rtlCol="0">
            <a:spAutoFit/>
          </a:bodyPr>
          <a:lstStyle/>
          <a:p>
            <a:pPr algn="ctr"/>
            <a:r>
              <a:rPr lang="zh-CN" altLang="en-US" sz="4800" dirty="0">
                <a:solidFill>
                  <a:schemeClr val="bg1"/>
                </a:solidFill>
                <a:cs typeface="+mn-ea"/>
                <a:sym typeface="+mn-lt"/>
              </a:rPr>
              <a:t>目  录</a:t>
            </a:r>
            <a:endParaRPr lang="zh-CN" altLang="en-US" sz="4800" dirty="0">
              <a:solidFill>
                <a:schemeClr val="bg1"/>
              </a:solidFill>
              <a:cs typeface="+mn-ea"/>
              <a:sym typeface="+mn-lt"/>
            </a:endParaRPr>
          </a:p>
        </p:txBody>
      </p:sp>
      <p:sp>
        <p:nvSpPr>
          <p:cNvPr id="8" name="文本框 7"/>
          <p:cNvSpPr txBox="1"/>
          <p:nvPr/>
        </p:nvSpPr>
        <p:spPr>
          <a:xfrm>
            <a:off x="1137920" y="3186430"/>
            <a:ext cx="2667000" cy="553998"/>
          </a:xfrm>
          <a:prstGeom prst="rect">
            <a:avLst/>
          </a:prstGeom>
          <a:noFill/>
        </p:spPr>
        <p:txBody>
          <a:bodyPr wrap="square" rtlCol="0">
            <a:spAutoFit/>
          </a:bodyPr>
          <a:lstStyle/>
          <a:p>
            <a:pPr algn="l"/>
            <a:r>
              <a:rPr lang="en-US" altLang="zh-CN" sz="3000" dirty="0">
                <a:solidFill>
                  <a:schemeClr val="bg1"/>
                </a:solidFill>
                <a:cs typeface="+mn-ea"/>
                <a:sym typeface="+mn-lt"/>
              </a:rPr>
              <a:t>CONTENTS</a:t>
            </a:r>
            <a:endParaRPr lang="en-US" altLang="zh-CN" sz="3000" dirty="0">
              <a:solidFill>
                <a:schemeClr val="bg1"/>
              </a:solidFill>
              <a:cs typeface="+mn-ea"/>
              <a:sym typeface="+mn-lt"/>
            </a:endParaRPr>
          </a:p>
        </p:txBody>
      </p:sp>
      <p:cxnSp>
        <p:nvCxnSpPr>
          <p:cNvPr id="11" name="直接连接符 10"/>
          <p:cNvCxnSpPr/>
          <p:nvPr/>
        </p:nvCxnSpPr>
        <p:spPr>
          <a:xfrm flipV="1">
            <a:off x="0" y="0"/>
            <a:ext cx="4419600" cy="326016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3584223"/>
            <a:ext cx="3327400" cy="327377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966696" y="1171865"/>
            <a:ext cx="8444247" cy="4661535"/>
          </a:xfrm>
          <a:prstGeom prst="rect">
            <a:avLst/>
          </a:prstGeom>
          <a:noFill/>
        </p:spPr>
        <p:txBody>
          <a:bodyPr wrap="square" rtlCol="0">
            <a:spAutoFit/>
          </a:bodyPr>
          <a:lstStyle/>
          <a:p>
            <a:r>
              <a:rPr lang="zh-CN" altLang="en-US" sz="3300" dirty="0" smtClean="0">
                <a:solidFill>
                  <a:schemeClr val="bg2">
                    <a:lumMod val="25000"/>
                  </a:schemeClr>
                </a:solidFill>
                <a:effectLst>
                  <a:outerShdw blurRad="38100" dist="38100" dir="2700000" algn="tl">
                    <a:srgbClr val="000000">
                      <a:alpha val="43137"/>
                    </a:srgbClr>
                  </a:outerShdw>
                </a:effectLst>
                <a:latin typeface="仿宋_GB2312" pitchFamily="49" charset="-122"/>
                <a:ea typeface="仿宋_GB2312" pitchFamily="49" charset="-122"/>
                <a:cs typeface="+mn-ea"/>
                <a:sym typeface="+mn-lt"/>
              </a:rPr>
              <a:t>一、总体情况</a:t>
            </a:r>
            <a:endParaRPr lang="zh-CN" altLang="zh-CN" sz="3300" dirty="0" smtClean="0">
              <a:effectLst>
                <a:outerShdw blurRad="38100" dist="38100" dir="2700000" algn="tl">
                  <a:srgbClr val="000000">
                    <a:alpha val="43137"/>
                  </a:srgbClr>
                </a:outerShdw>
              </a:effectLst>
              <a:latin typeface="仿宋_GB2312" pitchFamily="49" charset="-122"/>
              <a:ea typeface="仿宋_GB2312" pitchFamily="49" charset="-122"/>
              <a:sym typeface="+mn-lt"/>
            </a:endParaRPr>
          </a:p>
          <a:p>
            <a:endParaRPr lang="en-US" altLang="zh-CN" sz="3300" dirty="0" smtClean="0">
              <a:solidFill>
                <a:schemeClr val="bg2">
                  <a:lumMod val="25000"/>
                </a:schemeClr>
              </a:solidFill>
              <a:effectLst>
                <a:outerShdw blurRad="38100" dist="38100" dir="2700000" algn="tl">
                  <a:srgbClr val="000000">
                    <a:alpha val="43137"/>
                  </a:srgbClr>
                </a:outerShdw>
              </a:effectLst>
              <a:latin typeface="仿宋_GB2312" pitchFamily="49" charset="-122"/>
              <a:ea typeface="仿宋_GB2312" pitchFamily="49" charset="-122"/>
              <a:cs typeface="+mn-ea"/>
              <a:sym typeface="+mn-lt"/>
            </a:endParaRPr>
          </a:p>
          <a:p>
            <a:r>
              <a:rPr lang="zh-CN" altLang="en-US" sz="3300" dirty="0" smtClean="0">
                <a:solidFill>
                  <a:schemeClr val="bg2">
                    <a:lumMod val="25000"/>
                  </a:schemeClr>
                </a:solidFill>
                <a:effectLst>
                  <a:outerShdw blurRad="38100" dist="38100" dir="2700000" algn="tl">
                    <a:srgbClr val="000000">
                      <a:alpha val="43137"/>
                    </a:srgbClr>
                  </a:outerShdw>
                </a:effectLst>
                <a:latin typeface="仿宋_GB2312" pitchFamily="49" charset="-122"/>
                <a:ea typeface="仿宋_GB2312" pitchFamily="49" charset="-122"/>
                <a:cs typeface="+mn-ea"/>
                <a:sym typeface="+mn-lt"/>
              </a:rPr>
              <a:t>二、</a:t>
            </a:r>
            <a:r>
              <a:rPr lang="zh-CN" altLang="zh-CN" sz="3300" dirty="0" smtClean="0">
                <a:effectLst>
                  <a:outerShdw blurRad="38100" dist="38100" dir="2700000" algn="tl">
                    <a:srgbClr val="000000">
                      <a:alpha val="43137"/>
                    </a:srgbClr>
                  </a:outerShdw>
                </a:effectLst>
                <a:latin typeface="仿宋_GB2312" pitchFamily="49" charset="-122"/>
                <a:ea typeface="仿宋_GB2312" pitchFamily="49" charset="-122"/>
              </a:rPr>
              <a:t>主动公开政府信息情况</a:t>
            </a:r>
            <a:endParaRPr lang="en-US" altLang="zh-CN" sz="3300" dirty="0" smtClean="0">
              <a:effectLst>
                <a:outerShdw blurRad="38100" dist="38100" dir="2700000" algn="tl">
                  <a:srgbClr val="000000">
                    <a:alpha val="43137"/>
                  </a:srgbClr>
                </a:outerShdw>
              </a:effectLst>
              <a:latin typeface="仿宋_GB2312" pitchFamily="49" charset="-122"/>
              <a:ea typeface="仿宋_GB2312" pitchFamily="49" charset="-122"/>
            </a:endParaRPr>
          </a:p>
          <a:p>
            <a:endParaRPr lang="en-US" altLang="zh-CN" sz="3300" dirty="0" smtClean="0">
              <a:effectLst>
                <a:outerShdw blurRad="38100" dist="38100" dir="2700000" algn="tl">
                  <a:srgbClr val="000000">
                    <a:alpha val="43137"/>
                  </a:srgbClr>
                </a:outerShdw>
              </a:effectLst>
              <a:latin typeface="仿宋_GB2312" pitchFamily="49" charset="-122"/>
              <a:ea typeface="仿宋_GB2312" pitchFamily="49" charset="-122"/>
            </a:endParaRPr>
          </a:p>
          <a:p>
            <a:r>
              <a:rPr lang="zh-CN" altLang="en-US" sz="3300" b="1" dirty="0" smtClean="0">
                <a:solidFill>
                  <a:schemeClr val="bg2">
                    <a:lumMod val="25000"/>
                  </a:schemeClr>
                </a:solidFill>
                <a:effectLst>
                  <a:outerShdw blurRad="38100" dist="38100" dir="2700000" algn="tl">
                    <a:srgbClr val="000000">
                      <a:alpha val="43137"/>
                    </a:srgbClr>
                  </a:outerShdw>
                </a:effectLst>
                <a:latin typeface="仿宋_GB2312" pitchFamily="49" charset="-122"/>
                <a:ea typeface="仿宋_GB2312" pitchFamily="49" charset="-122"/>
                <a:cs typeface="+mn-ea"/>
                <a:sym typeface="+mn-lt"/>
              </a:rPr>
              <a:t>三、</a:t>
            </a:r>
            <a:r>
              <a:rPr lang="zh-CN" altLang="zh-CN" sz="3300" dirty="0" smtClean="0">
                <a:effectLst>
                  <a:outerShdw blurRad="38100" dist="38100" dir="2700000" algn="tl">
                    <a:srgbClr val="000000">
                      <a:alpha val="43137"/>
                    </a:srgbClr>
                  </a:outerShdw>
                </a:effectLst>
                <a:latin typeface="仿宋_GB2312" pitchFamily="49" charset="-122"/>
                <a:ea typeface="仿宋_GB2312" pitchFamily="49" charset="-122"/>
              </a:rPr>
              <a:t>收到和处理政府信息公开申请情况</a:t>
            </a:r>
            <a:endParaRPr lang="en-US" altLang="zh-CN" sz="3300" b="1" dirty="0" smtClean="0">
              <a:effectLst>
                <a:outerShdw blurRad="38100" dist="38100" dir="2700000" algn="tl">
                  <a:srgbClr val="000000">
                    <a:alpha val="43137"/>
                  </a:srgbClr>
                </a:outerShdw>
              </a:effectLst>
              <a:latin typeface="仿宋_GB2312" pitchFamily="49" charset="-122"/>
              <a:ea typeface="仿宋_GB2312" pitchFamily="49" charset="-122"/>
            </a:endParaRPr>
          </a:p>
          <a:p>
            <a:endParaRPr lang="en-US" altLang="zh-CN" sz="3300" dirty="0" smtClean="0">
              <a:effectLst>
                <a:outerShdw blurRad="38100" dist="38100" dir="2700000" algn="tl">
                  <a:srgbClr val="000000">
                    <a:alpha val="43137"/>
                  </a:srgbClr>
                </a:outerShdw>
              </a:effectLst>
              <a:latin typeface="仿宋_GB2312" pitchFamily="49" charset="-122"/>
              <a:ea typeface="仿宋_GB2312" pitchFamily="49" charset="-122"/>
            </a:endParaRPr>
          </a:p>
          <a:p>
            <a:r>
              <a:rPr lang="zh-CN" altLang="en-US" sz="3300" dirty="0" smtClean="0">
                <a:solidFill>
                  <a:schemeClr val="bg2">
                    <a:lumMod val="25000"/>
                  </a:schemeClr>
                </a:solidFill>
                <a:effectLst>
                  <a:outerShdw blurRad="38100" dist="38100" dir="2700000" algn="tl">
                    <a:srgbClr val="000000">
                      <a:alpha val="43137"/>
                    </a:srgbClr>
                  </a:outerShdw>
                </a:effectLst>
                <a:latin typeface="仿宋_GB2312" pitchFamily="49" charset="-122"/>
                <a:ea typeface="仿宋_GB2312" pitchFamily="49" charset="-122"/>
                <a:cs typeface="+mn-ea"/>
                <a:sym typeface="+mn-lt"/>
              </a:rPr>
              <a:t>四、</a:t>
            </a:r>
            <a:r>
              <a:rPr lang="zh-CN" altLang="zh-CN" sz="3300" dirty="0" smtClean="0">
                <a:effectLst>
                  <a:outerShdw blurRad="38100" dist="38100" dir="2700000" algn="tl">
                    <a:srgbClr val="000000">
                      <a:alpha val="43137"/>
                    </a:srgbClr>
                  </a:outerShdw>
                </a:effectLst>
                <a:latin typeface="仿宋_GB2312" pitchFamily="49" charset="-122"/>
                <a:ea typeface="仿宋_GB2312" pitchFamily="49" charset="-122"/>
              </a:rPr>
              <a:t>政府信息公开行政复议、行政诉讼情况</a:t>
            </a:r>
            <a:endParaRPr lang="en-US" altLang="zh-CN" sz="3300" dirty="0" smtClean="0">
              <a:effectLst>
                <a:outerShdw blurRad="38100" dist="38100" dir="2700000" algn="tl">
                  <a:srgbClr val="000000">
                    <a:alpha val="43137"/>
                  </a:srgbClr>
                </a:outerShdw>
              </a:effectLst>
              <a:latin typeface="仿宋_GB2312" pitchFamily="49" charset="-122"/>
              <a:ea typeface="仿宋_GB2312" pitchFamily="49" charset="-122"/>
            </a:endParaRPr>
          </a:p>
          <a:p>
            <a:endParaRPr lang="en-US" altLang="zh-CN" sz="3300" dirty="0" smtClean="0">
              <a:effectLst>
                <a:outerShdw blurRad="38100" dist="38100" dir="2700000" algn="tl">
                  <a:srgbClr val="000000">
                    <a:alpha val="43137"/>
                  </a:srgbClr>
                </a:outerShdw>
              </a:effectLst>
              <a:latin typeface="仿宋_GB2312" pitchFamily="49" charset="-122"/>
              <a:ea typeface="仿宋_GB2312" pitchFamily="49" charset="-122"/>
            </a:endParaRPr>
          </a:p>
          <a:p>
            <a:r>
              <a:rPr lang="zh-CN" altLang="zh-CN" sz="3300" dirty="0" smtClean="0">
                <a:effectLst>
                  <a:outerShdw blurRad="38100" dist="38100" dir="2700000" algn="tl">
                    <a:srgbClr val="000000">
                      <a:alpha val="43137"/>
                    </a:srgbClr>
                  </a:outerShdw>
                </a:effectLst>
                <a:latin typeface="仿宋_GB2312" pitchFamily="49" charset="-122"/>
                <a:ea typeface="仿宋_GB2312" pitchFamily="49" charset="-122"/>
              </a:rPr>
              <a:t>五、存在的主要问题及改进情况</a:t>
            </a:r>
            <a:endParaRPr lang="zh-CN" altLang="zh-CN" sz="3300" dirty="0" smtClean="0">
              <a:effectLst>
                <a:outerShdw blurRad="38100" dist="38100" dir="2700000" algn="tl">
                  <a:srgbClr val="000000">
                    <a:alpha val="43137"/>
                  </a:srgbClr>
                </a:outerShdw>
              </a:effectLst>
              <a:latin typeface="仿宋_GB2312" pitchFamily="49" charset="-122"/>
              <a:ea typeface="仿宋_GB2312" pitchFamily="49" charset="-122"/>
            </a:endParaRPr>
          </a:p>
        </p:txBody>
      </p:sp>
    </p:spTree>
  </p:cSld>
  <p:clrMapOvr>
    <a:masterClrMapping/>
  </p:clrMapOvr>
  <p:transition advTm="248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50"/>
                                        <p:tgtEl>
                                          <p:spTgt spid="11"/>
                                        </p:tgtEl>
                                      </p:cBhvr>
                                    </p:animEffect>
                                  </p:childTnLst>
                                </p:cTn>
                              </p:par>
                              <p:par>
                                <p:cTn id="13" presetID="22" presetClass="entr" presetSubtype="1"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250"/>
                                        <p:tgtEl>
                                          <p:spTgt spid="16"/>
                                        </p:tgtEl>
                                      </p:cBhvr>
                                    </p:animEffect>
                                  </p:childTnLst>
                                </p:cTn>
                              </p:par>
                              <p:par>
                                <p:cTn id="16" presetID="22" presetClass="entr" presetSubtype="4" fill="hold" nodeType="withEffect">
                                  <p:stCondLst>
                                    <p:cond delay="75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250"/>
                                        <p:tgtEl>
                                          <p:spTgt spid="14"/>
                                        </p:tgtEl>
                                      </p:cBhvr>
                                    </p:animEffect>
                                  </p:childTnLst>
                                </p:cTn>
                              </p:par>
                              <p:par>
                                <p:cTn id="19" presetID="23" presetClass="entr" presetSubtype="288" fill="hold" grpId="0" nodeType="withEffect">
                                  <p:stCondLst>
                                    <p:cond delay="750"/>
                                  </p:stCondLst>
                                  <p:iterate type="lt">
                                    <p:tmPct val="14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4/3*#ppt_w"/>
                                          </p:val>
                                        </p:tav>
                                        <p:tav tm="100000">
                                          <p:val>
                                            <p:strVal val="#ppt_w"/>
                                          </p:val>
                                        </p:tav>
                                      </p:tavLst>
                                    </p:anim>
                                    <p:anim calcmode="lin" valueType="num">
                                      <p:cBhvr>
                                        <p:cTn id="22" dur="500" fill="hold"/>
                                        <p:tgtEl>
                                          <p:spTgt spid="8"/>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1250"/>
                                  </p:stCondLst>
                                  <p:iterate type="lt">
                                    <p:tmPct val="14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3*#ppt_w"/>
                                          </p:val>
                                        </p:tav>
                                        <p:tav tm="100000">
                                          <p:val>
                                            <p:strVal val="#ppt_w"/>
                                          </p:val>
                                        </p:tav>
                                      </p:tavLst>
                                    </p:anim>
                                    <p:anim calcmode="lin" valueType="num">
                                      <p:cBhvr>
                                        <p:cTn id="26"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1"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2" cstate="screen"/>
          <a:stretch>
            <a:fillRect/>
          </a:stretch>
        </p:blipFill>
        <p:spPr>
          <a:xfrm>
            <a:off x="-566420" y="4998720"/>
            <a:ext cx="13047980" cy="2117090"/>
          </a:xfrm>
          <a:prstGeom prst="rect">
            <a:avLst/>
          </a:prstGeom>
        </p:spPr>
      </p:pic>
      <p:sp>
        <p:nvSpPr>
          <p:cNvPr id="6" name="文本框 5"/>
          <p:cNvSpPr txBox="1"/>
          <p:nvPr/>
        </p:nvSpPr>
        <p:spPr>
          <a:xfrm>
            <a:off x="4735735" y="1374013"/>
            <a:ext cx="2634884" cy="707886"/>
          </a:xfrm>
          <a:prstGeom prst="rect">
            <a:avLst/>
          </a:prstGeom>
          <a:noFill/>
        </p:spPr>
        <p:txBody>
          <a:bodyPr wrap="square" rtlCol="0">
            <a:spAutoFit/>
          </a:bodyPr>
          <a:lstStyle/>
          <a:p>
            <a:pPr algn="ctr"/>
            <a:r>
              <a:rPr lang="zh-CN" altLang="en-US" sz="4000" dirty="0" smtClean="0">
                <a:solidFill>
                  <a:schemeClr val="bg1"/>
                </a:solidFill>
                <a:cs typeface="+mn-ea"/>
                <a:sym typeface="+mn-lt"/>
              </a:rPr>
              <a:t>总体情况</a:t>
            </a:r>
            <a:endParaRPr lang="en-US" altLang="zh-CN" sz="4000" dirty="0">
              <a:solidFill>
                <a:schemeClr val="bg1"/>
              </a:solidFill>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9" name="矩形 28"/>
          <p:cNvSpPr/>
          <p:nvPr/>
        </p:nvSpPr>
        <p:spPr>
          <a:xfrm>
            <a:off x="457200" y="1651225"/>
            <a:ext cx="11277600" cy="2030095"/>
          </a:xfrm>
          <a:prstGeom prst="rect">
            <a:avLst/>
          </a:prstGeom>
        </p:spPr>
        <p:txBody>
          <a:bodyPr wrap="square">
            <a:spAutoFit/>
          </a:bodyPr>
          <a:lstStyle/>
          <a:p>
            <a:r>
              <a:rPr lang="en-US" altLang="zh-CN" sz="2100" dirty="0" smtClean="0"/>
              <a:t>       </a:t>
            </a:r>
            <a:r>
              <a:rPr lang="en-US" altLang="zh-CN" sz="2100" dirty="0" smtClean="0">
                <a:solidFill>
                  <a:schemeClr val="accent1"/>
                </a:solidFill>
              </a:rPr>
              <a:t> </a:t>
            </a:r>
            <a:r>
              <a:rPr altLang="zh-CN" sz="2100" dirty="0" smtClean="0">
                <a:solidFill>
                  <a:schemeClr val="accent1"/>
                </a:solidFill>
              </a:rPr>
              <a:t>根据国务院办公厅政府信息与政务公开办公室《关于政府信息公开工作年度报告有关事项的通知》和汶上县人民政府办公室《关于做好2020年度政府信息公开年度报告编制发布工作的通知》要求，现将2020年汶上县统计局政府信息公开工作年度报告向社会公布。</a:t>
            </a:r>
            <a:endParaRPr altLang="zh-CN" sz="2100" dirty="0" smtClean="0">
              <a:solidFill>
                <a:schemeClr val="accent1"/>
              </a:solidFill>
            </a:endParaRPr>
          </a:p>
          <a:p>
            <a:r>
              <a:rPr altLang="zh-CN" sz="2100" dirty="0" smtClean="0">
                <a:solidFill>
                  <a:schemeClr val="accent1"/>
                </a:solidFill>
              </a:rPr>
              <a:t>       2020年以来，汶上县统计局政务公开工作严格按照《汶上县人民政府办公室关于印发2020年政务公开工作任务分解表的通知》要求，依规实施“双20”制造业企业培育活动，“一企一策”精准扶持，充分保障企业员工和人民群众知情权，依法公开透明。</a:t>
            </a:r>
            <a:endParaRPr altLang="zh-CN" sz="2100" dirty="0" smtClean="0">
              <a:solidFill>
                <a:schemeClr val="accent1"/>
              </a:solidFill>
            </a:endParaRPr>
          </a:p>
        </p:txBody>
      </p:sp>
      <p:grpSp>
        <p:nvGrpSpPr>
          <p:cNvPr id="21" name="组合 19"/>
          <p:cNvGrpSpPr/>
          <p:nvPr/>
        </p:nvGrpSpPr>
        <p:grpSpPr>
          <a:xfrm>
            <a:off x="449580" y="177800"/>
            <a:ext cx="1998980" cy="383540"/>
            <a:chOff x="708" y="280"/>
            <a:chExt cx="3148" cy="604"/>
          </a:xfrm>
        </p:grpSpPr>
        <p:sp>
          <p:nvSpPr>
            <p:cNvPr id="22" name="矩形 21"/>
            <p:cNvSpPr/>
            <p:nvPr/>
          </p:nvSpPr>
          <p:spPr>
            <a:xfrm>
              <a:off x="1379" y="302"/>
              <a:ext cx="2477" cy="582"/>
            </a:xfrm>
            <a:prstGeom prst="rect">
              <a:avLst/>
            </a:prstGeom>
          </p:spPr>
          <p:txBody>
            <a:bodyPr wrap="square">
              <a:spAutoFit/>
            </a:bodyPr>
            <a:lstStyle/>
            <a:p>
              <a:r>
                <a:rPr lang="zh-CN" altLang="en-US" b="1" dirty="0" smtClean="0">
                  <a:gradFill>
                    <a:gsLst>
                      <a:gs pos="0">
                        <a:srgbClr val="E30000"/>
                      </a:gs>
                      <a:gs pos="100000">
                        <a:srgbClr val="760303"/>
                      </a:gs>
                    </a:gsLst>
                    <a:lin ang="5400000" scaled="0"/>
                  </a:gradFill>
                  <a:cs typeface="+mn-ea"/>
                  <a:sym typeface="+mn-lt"/>
                </a:rPr>
                <a:t>总体情况</a:t>
              </a:r>
              <a:endParaRPr lang="zh-CN" altLang="en-US" b="1" dirty="0">
                <a:gradFill>
                  <a:gsLst>
                    <a:gs pos="0">
                      <a:srgbClr val="E30000"/>
                    </a:gs>
                    <a:gs pos="100000">
                      <a:srgbClr val="760303"/>
                    </a:gs>
                  </a:gsLst>
                  <a:lin ang="5400000" scaled="0"/>
                </a:gradFill>
                <a:cs typeface="+mn-ea"/>
                <a:sym typeface="+mn-lt"/>
              </a:endParaRPr>
            </a:p>
          </p:txBody>
        </p:sp>
        <p:sp>
          <p:nvSpPr>
            <p:cNvPr id="23"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Tree>
  </p:cSld>
  <p:clrMapOvr>
    <a:masterClrMapping/>
  </p:clrMapOvr>
  <p:transition advTm="659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strVal val="#ppt_w+.3"/>
                                          </p:val>
                                        </p:tav>
                                        <p:tav tm="100000">
                                          <p:val>
                                            <p:strVal val="#ppt_w"/>
                                          </p:val>
                                        </p:tav>
                                      </p:tavLst>
                                    </p:anim>
                                    <p:anim calcmode="lin" valueType="num">
                                      <p:cBhvr>
                                        <p:cTn id="34" dur="1000" fill="hold"/>
                                        <p:tgtEl>
                                          <p:spTgt spid="26"/>
                                        </p:tgtEl>
                                        <p:attrNameLst>
                                          <p:attrName>ppt_h</p:attrName>
                                        </p:attrNameLst>
                                      </p:cBhvr>
                                      <p:tavLst>
                                        <p:tav tm="0">
                                          <p:val>
                                            <p:strVal val="#ppt_h"/>
                                          </p:val>
                                        </p:tav>
                                        <p:tav tm="100000">
                                          <p:val>
                                            <p:strVal val="#ppt_h"/>
                                          </p:val>
                                        </p:tav>
                                      </p:tavLst>
                                    </p:anim>
                                    <p:animEffect transition="in" filter="fade">
                                      <p:cBhvr>
                                        <p:cTn id="35" dur="1000"/>
                                        <p:tgtEl>
                                          <p:spTgt spid="26"/>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3"/>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1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up)">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1"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2"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endParaRPr lang="en-US" altLang="zh-CN" sz="4000" dirty="0">
              <a:solidFill>
                <a:schemeClr val="bg1"/>
              </a:solidFill>
              <a:cs typeface="+mn-ea"/>
              <a:sym typeface="+mn-lt"/>
            </a:endParaRP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400110"/>
          </a:xfrm>
          <a:prstGeom prst="rect">
            <a:avLst/>
          </a:prstGeom>
          <a:noFill/>
        </p:spPr>
        <p:txBody>
          <a:bodyPr wrap="square" rtlCol="0">
            <a:spAutoFit/>
          </a:bodyPr>
          <a:lstStyle/>
          <a:p>
            <a:pPr algn="dist"/>
            <a:r>
              <a:rPr lang="en-US" altLang="zh-CN" sz="2000" b="1" dirty="0">
                <a:solidFill>
                  <a:schemeClr val="bg1"/>
                </a:solidFill>
                <a:cs typeface="+mn-ea"/>
                <a:sym typeface="+mn-lt"/>
              </a:rPr>
              <a:t>01</a:t>
            </a:r>
            <a:endParaRPr lang="en-US" altLang="zh-CN" sz="2000" b="1" dirty="0">
              <a:solidFill>
                <a:schemeClr val="bg1"/>
              </a:solidFill>
              <a:cs typeface="+mn-ea"/>
              <a:sym typeface="+mn-lt"/>
            </a:endParaRP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3976805" y="3310784"/>
            <a:ext cx="4246880" cy="583565"/>
          </a:xfrm>
          <a:prstGeom prst="rect">
            <a:avLst/>
          </a:prstGeom>
        </p:spPr>
        <p:txBody>
          <a:bodyPr wrap="none">
            <a:spAutoFit/>
          </a:bodyPr>
          <a:lstStyle/>
          <a:p>
            <a:pPr algn="ctr"/>
            <a:r>
              <a:rPr lang="zh-CN" altLang="zh-CN" sz="3200" b="1" dirty="0" smtClean="0">
                <a:solidFill>
                  <a:srgbClr val="FF0000"/>
                </a:solidFill>
                <a:cs typeface="+mn-ea"/>
                <a:sym typeface="+mn-lt"/>
              </a:rPr>
              <a:t>主动公开政府信息情况</a:t>
            </a:r>
            <a:endParaRPr lang="zh-CN" altLang="zh-CN" sz="3200" b="1" dirty="0" smtClean="0">
              <a:solidFill>
                <a:srgbClr val="FF0000"/>
              </a:solidFill>
              <a:cs typeface="+mn-ea"/>
              <a:sym typeface="+mn-lt"/>
            </a:endParaRPr>
          </a:p>
        </p:txBody>
      </p:sp>
      <p:sp>
        <p:nvSpPr>
          <p:cNvPr id="29" name="矩形 28"/>
          <p:cNvSpPr/>
          <p:nvPr/>
        </p:nvSpPr>
        <p:spPr>
          <a:xfrm>
            <a:off x="991673" y="4088381"/>
            <a:ext cx="10122795" cy="3291840"/>
          </a:xfrm>
          <a:prstGeom prst="rect">
            <a:avLst/>
          </a:prstGeom>
        </p:spPr>
        <p:txBody>
          <a:bodyPr wrap="square">
            <a:spAutoFit/>
          </a:bodyPr>
          <a:lstStyle/>
          <a:p>
            <a:pPr>
              <a:lnSpc>
                <a:spcPct val="130000"/>
              </a:lnSpc>
            </a:pPr>
            <a:r>
              <a:rPr lang="en-US" altLang="zh-CN" sz="2000" dirty="0" smtClean="0"/>
              <a:t>       2020年，进一步加强网站建设与管理，通过政府网站的整合，简化功能，提高信息更新频度，及时全面公开各类政府信息，特别是我县GDP、固定资产投资、工业能源、农业、社会科技、服务业、批发零售业等行业统计数据以及全县经济运行情况分析和社会发展重要动态，提高了公众对统计工作与县域经济的关注度。2020年汶上县统计局全年主动公开政府信息数共198条，其中通过政府网站公开60条，占总量的30.3%，包括机构职能1条，部门文件3条，公告公示1条，统计公报1条等。通过微信公众平台公开137条，占总量的69.2%，包括重要工作信息和工作动态、重点工作实施和进展情况等，较去年同期增加15条。主动公开规范性文件数1条，占总量的0.5%，较去年同期增加1条。</a:t>
            </a:r>
            <a:endParaRPr lang="en-US" altLang="zh-CN" sz="2000" dirty="0" smtClean="0"/>
          </a:p>
        </p:txBody>
      </p:sp>
    </p:spTree>
  </p:cSld>
  <p:clrMapOvr>
    <a:masterClrMapping/>
  </p:clrMapOvr>
  <p:transition advTm="645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49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animBg="1"/>
      <p:bldP spid="25" grpId="0" animBg="1"/>
      <p:bldP spid="26" grpId="0" animBg="1"/>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a:t>
            </a:r>
            <a:endParaRPr lang="zh-CN" altLang="en-US"/>
          </a:p>
        </p:txBody>
      </p:sp>
      <p:graphicFrame>
        <p:nvGraphicFramePr>
          <p:cNvPr id="8" name="内容占位符 7"/>
          <p:cNvGraphicFramePr/>
          <p:nvPr>
            <p:ph idx="1"/>
          </p:nvPr>
        </p:nvGraphicFramePr>
        <p:xfrm>
          <a:off x="1415415" y="1252855"/>
          <a:ext cx="10515600" cy="43513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全年主动公开信息数据分析：</a:t>
            </a:r>
            <a:endParaRPr lang="zh-CN" altLang="en-US"/>
          </a:p>
        </p:txBody>
      </p:sp>
      <p:graphicFrame>
        <p:nvGraphicFramePr>
          <p:cNvPr id="6" name="图表 5"/>
          <p:cNvGraphicFramePr/>
          <p:nvPr/>
        </p:nvGraphicFramePr>
        <p:xfrm>
          <a:off x="3810000" y="1881188"/>
          <a:ext cx="4572000" cy="309562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1"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2"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endParaRPr lang="en-US" altLang="zh-CN" sz="4000" dirty="0">
              <a:solidFill>
                <a:schemeClr val="bg1"/>
              </a:solidFill>
              <a:cs typeface="+mn-ea"/>
              <a:sym typeface="+mn-lt"/>
            </a:endParaRP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a:solidFill>
                  <a:schemeClr val="bg1"/>
                </a:solidFill>
                <a:cs typeface="+mn-ea"/>
                <a:sym typeface="+mn-lt"/>
              </a:rPr>
              <a:t>02</a:t>
            </a:r>
            <a:endParaRPr lang="en-US" altLang="zh-CN" sz="2000" b="1" dirty="0">
              <a:solidFill>
                <a:schemeClr val="bg1"/>
              </a:solidFill>
              <a:cs typeface="+mn-ea"/>
              <a:sym typeface="+mn-lt"/>
            </a:endParaRP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3164005" y="3310784"/>
            <a:ext cx="5872480" cy="583565"/>
          </a:xfrm>
          <a:prstGeom prst="rect">
            <a:avLst/>
          </a:prstGeom>
        </p:spPr>
        <p:txBody>
          <a:bodyPr wrap="none">
            <a:spAutoFit/>
          </a:bodyPr>
          <a:lstStyle/>
          <a:p>
            <a:pPr algn="ctr"/>
            <a:r>
              <a:rPr lang="zh-CN" altLang="zh-CN" sz="3200" b="1" dirty="0" smtClean="0">
                <a:solidFill>
                  <a:srgbClr val="FF0000"/>
                </a:solidFill>
                <a:cs typeface="+mn-ea"/>
                <a:sym typeface="+mn-lt"/>
              </a:rPr>
              <a:t>社会监督重点领域信息公开情况</a:t>
            </a:r>
            <a:endParaRPr lang="zh-CN" altLang="zh-CN" sz="3200" b="1" dirty="0" smtClean="0">
              <a:solidFill>
                <a:srgbClr val="FF0000"/>
              </a:solidFill>
              <a:cs typeface="+mn-ea"/>
              <a:sym typeface="+mn-lt"/>
            </a:endParaRPr>
          </a:p>
        </p:txBody>
      </p:sp>
      <p:sp>
        <p:nvSpPr>
          <p:cNvPr id="29" name="矩形 28"/>
          <p:cNvSpPr/>
          <p:nvPr/>
        </p:nvSpPr>
        <p:spPr>
          <a:xfrm>
            <a:off x="991673" y="4088381"/>
            <a:ext cx="10122795" cy="1691640"/>
          </a:xfrm>
          <a:prstGeom prst="rect">
            <a:avLst/>
          </a:prstGeom>
        </p:spPr>
        <p:txBody>
          <a:bodyPr wrap="square">
            <a:spAutoFit/>
          </a:bodyPr>
          <a:lstStyle/>
          <a:p>
            <a:pPr>
              <a:lnSpc>
                <a:spcPct val="130000"/>
              </a:lnSpc>
            </a:pPr>
            <a:r>
              <a:rPr lang="en-US" altLang="zh-CN" sz="2000" dirty="0" smtClean="0"/>
              <a:t>       </a:t>
            </a:r>
            <a:r>
              <a:rPr altLang="zh-CN" sz="2000" dirty="0" smtClean="0"/>
              <a:t>1、建议提案办理结果信息公开。2020年，汶上县统计局未收到政协委员提案。</a:t>
            </a:r>
            <a:endParaRPr altLang="zh-CN" sz="2000" dirty="0" smtClean="0"/>
          </a:p>
          <a:p>
            <a:pPr>
              <a:lnSpc>
                <a:spcPct val="130000"/>
              </a:lnSpc>
            </a:pPr>
            <a:r>
              <a:rPr altLang="zh-CN" sz="2000" dirty="0" smtClean="0"/>
              <a:t>       2、财政预决算信息公开。2020年，按照要求汶上县统计局公开财政预决算信息1条，内容包括收入支出预决算说明，一般公共预算财政拨拨款支出预决算情况说明以及“三公经费”支出预决算说明等。</a:t>
            </a:r>
            <a:endParaRPr altLang="zh-CN" sz="2000" dirty="0" smtClean="0"/>
          </a:p>
        </p:txBody>
      </p:sp>
    </p:spTree>
  </p:cSld>
  <p:clrMapOvr>
    <a:masterClrMapping/>
  </p:clrMapOvr>
  <p:transition advTm="645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53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10" grpId="0" bldLvl="0" animBg="1"/>
      <p:bldP spid="25" grpId="0" bldLvl="0" animBg="1"/>
      <p:bldP spid="26" grpId="0" bldLvl="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1"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2" cstate="screen"/>
          <a:stretch>
            <a:fillRect/>
          </a:stretch>
        </p:blipFill>
        <p:spPr>
          <a:xfrm>
            <a:off x="-471170"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endParaRPr lang="en-US" altLang="zh-CN" sz="4000" dirty="0">
              <a:solidFill>
                <a:schemeClr val="bg1"/>
              </a:solidFill>
              <a:cs typeface="+mn-ea"/>
              <a:sym typeface="+mn-lt"/>
            </a:endParaRP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03</a:t>
            </a:r>
            <a:endParaRPr lang="en-US" altLang="zh-CN" sz="2000" b="1" dirty="0">
              <a:solidFill>
                <a:schemeClr val="bg1"/>
              </a:solidFill>
              <a:cs typeface="+mn-ea"/>
              <a:sym typeface="+mn-lt"/>
            </a:endParaRP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3776782" y="3503189"/>
            <a:ext cx="5466080" cy="583565"/>
          </a:xfrm>
          <a:prstGeom prst="rect">
            <a:avLst/>
          </a:prstGeom>
        </p:spPr>
        <p:txBody>
          <a:bodyPr wrap="none">
            <a:spAutoFit/>
          </a:bodyPr>
          <a:lstStyle/>
          <a:p>
            <a:pPr algn="ctr"/>
            <a:r>
              <a:rPr lang="zh-CN" altLang="zh-CN" sz="3200" dirty="0" smtClean="0"/>
              <a:t>政府信息公开申请及办理情况</a:t>
            </a:r>
            <a:r>
              <a:rPr lang="en-US" altLang="zh-CN" sz="3200" dirty="0" smtClean="0"/>
              <a:t>  </a:t>
            </a:r>
            <a:endParaRPr lang="zh-CN" altLang="en-US" sz="3200" b="1" dirty="0" smtClean="0">
              <a:solidFill>
                <a:schemeClr val="bg2">
                  <a:lumMod val="25000"/>
                </a:schemeClr>
              </a:solidFill>
              <a:cs typeface="+mn-ea"/>
              <a:sym typeface="+mn-lt"/>
            </a:endParaRPr>
          </a:p>
        </p:txBody>
      </p:sp>
      <p:sp>
        <p:nvSpPr>
          <p:cNvPr id="29" name="矩形 28"/>
          <p:cNvSpPr/>
          <p:nvPr/>
        </p:nvSpPr>
        <p:spPr>
          <a:xfrm>
            <a:off x="991673" y="4088381"/>
            <a:ext cx="10122795" cy="1291590"/>
          </a:xfrm>
          <a:prstGeom prst="rect">
            <a:avLst/>
          </a:prstGeom>
        </p:spPr>
        <p:txBody>
          <a:bodyPr wrap="square">
            <a:spAutoFit/>
          </a:bodyPr>
          <a:lstStyle/>
          <a:p>
            <a:pPr>
              <a:lnSpc>
                <a:spcPct val="130000"/>
              </a:lnSpc>
            </a:pPr>
            <a:r>
              <a:rPr lang="en-US" altLang="zh-CN" sz="2000" dirty="0" smtClean="0">
                <a:solidFill>
                  <a:schemeClr val="accent1"/>
                </a:solidFill>
                <a:effectLst>
                  <a:outerShdw blurRad="38100" dist="25400" dir="5400000" algn="ctr" rotWithShape="0">
                    <a:srgbClr val="6E747A">
                      <a:alpha val="43000"/>
                    </a:srgbClr>
                  </a:outerShdw>
                </a:effectLst>
              </a:rPr>
              <a:t>         </a:t>
            </a:r>
            <a:r>
              <a:rPr sz="2000" dirty="0" smtClean="0">
                <a:solidFill>
                  <a:schemeClr val="accent1"/>
                </a:solidFill>
                <a:effectLst>
                  <a:outerShdw blurRad="38100" dist="25400" dir="5400000" algn="ctr" rotWithShape="0">
                    <a:srgbClr val="6E747A">
                      <a:alpha val="43000"/>
                    </a:srgbClr>
                  </a:outerShdw>
                </a:effectLst>
              </a:rPr>
              <a:t>2020年，汶上县统计局收到政府信息公开申请2条，均已答复。截至目前，所收到的申请已在规定时限内办复完毕，并作出了书面答复。如果对答复不服的同时还向申请人提供了行政复议和行政诉讼两种救济方式。</a:t>
            </a:r>
            <a:endParaRPr sz="2000" dirty="0" smtClean="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advTm="645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54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animBg="1"/>
      <p:bldP spid="25" grpId="0" animBg="1"/>
      <p:bldP spid="26"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1"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2"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endParaRPr lang="en-US" altLang="zh-CN" sz="4000" dirty="0">
              <a:solidFill>
                <a:schemeClr val="bg1"/>
              </a:solidFill>
              <a:cs typeface="+mn-ea"/>
              <a:sym typeface="+mn-lt"/>
            </a:endParaRP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398780"/>
          </a:xfrm>
          <a:prstGeom prst="rect">
            <a:avLst/>
          </a:prstGeom>
          <a:noFill/>
        </p:spPr>
        <p:txBody>
          <a:bodyPr wrap="square" rtlCol="0">
            <a:spAutoFit/>
          </a:bodyPr>
          <a:lstStyle/>
          <a:p>
            <a:pPr algn="dist"/>
            <a:r>
              <a:rPr lang="en-US" altLang="zh-CN" sz="2000" b="1" dirty="0" smtClean="0">
                <a:solidFill>
                  <a:schemeClr val="bg1"/>
                </a:solidFill>
                <a:cs typeface="+mn-ea"/>
                <a:sym typeface="+mn-lt"/>
              </a:rPr>
              <a:t>04</a:t>
            </a:r>
            <a:endParaRPr lang="en-US" altLang="zh-CN" sz="2000" b="1" dirty="0">
              <a:solidFill>
                <a:schemeClr val="bg1"/>
              </a:solidFill>
              <a:cs typeface="+mn-ea"/>
              <a:sym typeface="+mn-lt"/>
            </a:endParaRP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3570407" y="3310784"/>
            <a:ext cx="5059680" cy="583565"/>
          </a:xfrm>
          <a:prstGeom prst="rect">
            <a:avLst/>
          </a:prstGeom>
        </p:spPr>
        <p:txBody>
          <a:bodyPr wrap="none">
            <a:spAutoFit/>
          </a:bodyPr>
          <a:lstStyle/>
          <a:p>
            <a:pPr algn="ctr"/>
            <a:r>
              <a:rPr altLang="zh-CN" sz="3200" dirty="0" smtClean="0"/>
              <a:t>其他公开事项信息公开情况</a:t>
            </a:r>
            <a:endParaRPr altLang="zh-CN" sz="3200" dirty="0" smtClean="0"/>
          </a:p>
        </p:txBody>
      </p:sp>
      <p:sp>
        <p:nvSpPr>
          <p:cNvPr id="29" name="矩形 28"/>
          <p:cNvSpPr/>
          <p:nvPr/>
        </p:nvSpPr>
        <p:spPr>
          <a:xfrm>
            <a:off x="991673" y="4088381"/>
            <a:ext cx="10122795" cy="2491740"/>
          </a:xfrm>
          <a:prstGeom prst="rect">
            <a:avLst/>
          </a:prstGeom>
        </p:spPr>
        <p:txBody>
          <a:bodyPr wrap="square">
            <a:spAutoFit/>
          </a:bodyPr>
          <a:lstStyle/>
          <a:p>
            <a:pPr>
              <a:lnSpc>
                <a:spcPct val="130000"/>
              </a:lnSpc>
            </a:pPr>
            <a:r>
              <a:rPr lang="en-US" altLang="zh-CN" sz="2000" dirty="0" smtClean="0">
                <a:solidFill>
                  <a:schemeClr val="accent1"/>
                </a:solidFill>
                <a:effectLst>
                  <a:outerShdw blurRad="38100" dist="25400" dir="5400000" algn="ctr" rotWithShape="0">
                    <a:srgbClr val="6E747A">
                      <a:alpha val="43000"/>
                    </a:srgbClr>
                  </a:outerShdw>
                </a:effectLst>
              </a:rPr>
              <a:t>     </a:t>
            </a:r>
            <a:r>
              <a:rPr lang="zh-CN" altLang="zh-CN" sz="2000" dirty="0" smtClean="0">
                <a:solidFill>
                  <a:schemeClr val="accent1"/>
                </a:solidFill>
                <a:effectLst>
                  <a:outerShdw blurRad="38100" dist="25400" dir="5400000" algn="ctr" rotWithShape="0">
                    <a:srgbClr val="6E747A">
                      <a:alpha val="43000"/>
                    </a:srgbClr>
                  </a:outerShdw>
                </a:effectLst>
              </a:rPr>
              <a:t>1、平台建设情况。一是在县政府办公室政务公开办的协助下，按标准在政务公开栏及时更新上传公开信息，包括了政务公开、组织机构、公告公示、法规文件等栏目。二是用好政务新媒体传播平台，把微信公众号作为政务新媒体传播的主要阵地，积极主动定期推送统计信息等内容。2020年，在汶上县统计局微信公众号公布主要动态信息137余条。</a:t>
            </a:r>
            <a:endParaRPr lang="zh-CN" altLang="zh-CN" sz="2000" dirty="0" smtClean="0">
              <a:solidFill>
                <a:schemeClr val="accent1"/>
              </a:solidFill>
              <a:effectLst>
                <a:outerShdw blurRad="38100" dist="25400" dir="5400000" algn="ctr" rotWithShape="0">
                  <a:srgbClr val="6E747A">
                    <a:alpha val="43000"/>
                  </a:srgbClr>
                </a:outerShdw>
              </a:effectLst>
            </a:endParaRPr>
          </a:p>
          <a:p>
            <a:pPr>
              <a:lnSpc>
                <a:spcPct val="130000"/>
              </a:lnSpc>
            </a:pPr>
            <a:r>
              <a:rPr lang="zh-CN" altLang="zh-CN" sz="2000" dirty="0" smtClean="0">
                <a:solidFill>
                  <a:schemeClr val="accent1"/>
                </a:solidFill>
                <a:effectLst>
                  <a:outerShdw blurRad="38100" dist="25400" dir="5400000" algn="ctr" rotWithShape="0">
                    <a:srgbClr val="6E747A">
                      <a:alpha val="43000"/>
                    </a:srgbClr>
                  </a:outerShdw>
                </a:effectLst>
              </a:rPr>
              <a:t>       2、机构建设情况。当单位或单位成员有变动时，及时把信息上传至政府网站进行更新。</a:t>
            </a:r>
            <a:endParaRPr lang="zh-CN" altLang="zh-CN" sz="2000" dirty="0" smtClean="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advTm="645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5099"/>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10" grpId="0" bldLvl="0" animBg="1"/>
      <p:bldP spid="25" grpId="0" bldLvl="0" animBg="1"/>
      <p:bldP spid="26" grpId="0" bldLvl="0" animBg="1"/>
      <p:bldP spid="28" grpId="0"/>
      <p:bldP spid="29"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s22cay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彩色折纸">
    <a:dk1>
      <a:sysClr val="windowText" lastClr="000000"/>
    </a:dk1>
    <a:lt1>
      <a:sysClr val="window" lastClr="FFFFFF"/>
    </a:lt1>
    <a:dk2>
      <a:srgbClr val="44546A"/>
    </a:dk2>
    <a:lt2>
      <a:srgbClr val="E7E6E6"/>
    </a:lt2>
    <a:accent1>
      <a:srgbClr val="0080D9"/>
    </a:accent1>
    <a:accent2>
      <a:srgbClr val="03D1AC"/>
    </a:accent2>
    <a:accent3>
      <a:srgbClr val="FDC167"/>
    </a:accent3>
    <a:accent4>
      <a:srgbClr val="F66956"/>
    </a:accent4>
    <a:accent5>
      <a:srgbClr val="C644EA"/>
    </a:accent5>
    <a:accent6>
      <a:srgbClr val="955CF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1995</Words>
  <Application>WPS 演示</Application>
  <PresentationFormat>自定义</PresentationFormat>
  <Paragraphs>87</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Calibri</vt:lpstr>
      <vt:lpstr>仿宋_GB2312</vt:lpstr>
      <vt:lpstr>仿宋</vt:lpstr>
      <vt:lpstr>微软雅黑</vt:lpstr>
      <vt:lpstr>Arial Unicode MS</vt:lpstr>
      <vt:lpstr>第一PPT，www.1ppt.com</vt:lpstr>
      <vt:lpstr>PowerPoint 演示文稿</vt:lpstr>
      <vt:lpstr>PowerPoint 演示文稿</vt:lpstr>
      <vt:lpstr>PowerPoint 演示文稿</vt:lpstr>
      <vt:lpstr>PowerPoint 演示文稿</vt:lpstr>
      <vt:lpstr>：</vt:lpstr>
      <vt:lpstr>全年主动公开信息数据分析：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党员培训</dc:title>
  <dc:creator>第一PPT</dc:creator>
  <cp:keywords>www.1ppt.com</cp:keywords>
  <dc:description>www.1ppt.com</dc:description>
  <cp:lastModifiedBy>小米饭</cp:lastModifiedBy>
  <cp:revision>70</cp:revision>
  <dcterms:created xsi:type="dcterms:W3CDTF">2017-05-23T03:54:00Z</dcterms:created>
  <dcterms:modified xsi:type="dcterms:W3CDTF">2021-05-25T09:47:47Z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