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36" r:id="rId5"/>
    <p:sldId id="292" r:id="rId6"/>
    <p:sldId id="258" r:id="rId7"/>
    <p:sldId id="352" r:id="rId8"/>
    <p:sldId id="322" r:id="rId9"/>
    <p:sldId id="284" r:id="rId10"/>
    <p:sldId id="364" r:id="rId11"/>
    <p:sldId id="365" r:id="rId12"/>
    <p:sldId id="363" r:id="rId13"/>
    <p:sldId id="366" r:id="rId14"/>
    <p:sldId id="369" r:id="rId15"/>
    <p:sldId id="285" r:id="rId16"/>
    <p:sldId id="335" r:id="rId17"/>
    <p:sldId id="259" r:id="rId18"/>
    <p:sldId id="260" r:id="rId19"/>
    <p:sldId id="261" r:id="rId20"/>
    <p:sldId id="291" r:id="rId21"/>
    <p:sldId id="295" r:id="rId22"/>
    <p:sldId id="362" r:id="rId2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12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3D0D7-5458-4526-B9A8-38BBB0FC0978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B47A0BA1-3779-4887-907C-4EEFE3BB54DC}" type="pres">
      <dgm:prSet presAssocID="{9AC3D0D7-5458-4526-B9A8-38BBB0FC09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3E95380-9DE1-43B5-9CDF-73EFA7A43272}" type="presOf" srcId="{9AC3D0D7-5458-4526-B9A8-38BBB0FC0978}" destId="{B47A0BA1-3779-4887-907C-4EEFE3BB54D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10069F-5FB0-4075-A2A7-07247A957850}" type="doc">
      <dgm:prSet loTypeId="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BB8D8A8E-6810-46FF-BE9E-B4CAC0D7DAA0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>
              <a:solidFill>
                <a:srgbClr val="FF0000"/>
              </a:solidFill>
              <a:sym typeface="+mn-lt"/>
            </a:rPr>
            <a:t>2</a:t>
          </a:r>
          <a:r>
            <a:rPr sz="2800">
              <a:solidFill>
                <a:srgbClr val="FF0000"/>
              </a:solidFill>
              <a:sym typeface="+mn-lt"/>
            </a:rPr>
            <a:t>0</a:t>
          </a:r>
          <a:r>
            <a:rPr lang="en-US" altLang="zh-CN" sz="2800" b="1" dirty="0" smtClean="0">
              <a:solidFill>
                <a:srgbClr val="FF0000"/>
              </a:solidFill>
              <a:cs typeface="+mn-ea"/>
              <a:sym typeface="+mn-lt"/>
            </a:rPr>
            <a:t>19</a:t>
          </a:r>
          <a:r>
            <a:rPr lang="zh-CN" altLang="en-US" sz="2800" b="1" dirty="0" smtClean="0">
              <a:solidFill>
                <a:srgbClr val="FF0000"/>
              </a:solidFill>
              <a:cs typeface="+mn-ea"/>
              <a:sym typeface="+mn-lt"/>
            </a:rPr>
            <a:t>年</a:t>
          </a:r>
          <a:r>
            <a:rPr sz="2800">
              <a:solidFill>
                <a:srgbClr val="FF0000"/>
              </a:solidFill>
              <a:sym typeface="+mn-lt"/>
            </a:rPr>
            <a:t>存</a:t>
          </a:r>
          <a:r>
            <a:rPr lang="zh-CN" altLang="en-US" sz="2800" b="1" dirty="0" smtClean="0">
              <a:solidFill>
                <a:srgbClr val="FF0000"/>
              </a:solidFill>
              <a:cs typeface="+mn-ea"/>
              <a:sym typeface="+mn-lt"/>
            </a:rPr>
            <a:t>在的问题和改进措施</a:t>
          </a:r>
          <a:r>
            <a:rPr lang="zh-CN" altLang="en-US" sz="2800" b="1" dirty="0" smtClean="0">
              <a:solidFill>
                <a:srgbClr val="FF0000"/>
              </a:solidFill>
              <a:cs typeface="+mn-ea"/>
              <a:sym typeface="+mn-lt"/>
            </a:rPr>
            <a:t/>
          </a:r>
          <a:endParaRPr lang="zh-CN" altLang="en-US" sz="2800" b="1" dirty="0" smtClean="0">
            <a:solidFill>
              <a:srgbClr val="FF0000"/>
            </a:solidFill>
            <a:cs typeface="+mn-ea"/>
            <a:sym typeface="+mn-lt"/>
          </a:endParaRPr>
        </a:p>
      </dgm:t>
    </dgm:pt>
    <dgm:pt modelId="{497C3E62-EEB1-43A3-BFE7-99CE07B35316}" cxnId="{F8C9F405-BF55-4C2A-BB95-DDE8333F5C1C}" type="parTrans">
      <dgm:prSet/>
      <dgm:spPr/>
      <dgm:t>
        <a:bodyPr/>
        <a:lstStyle/>
        <a:p>
          <a:endParaRPr lang="zh-CN" altLang="en-US"/>
        </a:p>
      </dgm:t>
    </dgm:pt>
    <dgm:pt modelId="{041C338A-A436-479A-B52D-9941DE14A8FF}" cxnId="{F8C9F405-BF55-4C2A-BB95-DDE8333F5C1C}" type="sibTrans">
      <dgm:prSet/>
      <dgm:spPr/>
      <dgm:t>
        <a:bodyPr/>
        <a:lstStyle/>
        <a:p>
          <a:endParaRPr lang="zh-CN" altLang="en-US"/>
        </a:p>
      </dgm:t>
    </dgm:pt>
    <dgm:pt modelId="{C1F6EFCE-7920-4A70-8D27-3A9D749FA2BD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 dirty="0" smtClean="0"/>
            <a:t>        </a:t>
          </a:r>
          <a:r>
            <a:rPr lang="zh-CN" dirty="0" smtClean="0"/>
            <a:t>针对2019年提到的政府信息公开能力有待加强，信息公开人员需要进一步进行业务培训；信息公开的全面性、及时性还需进一步提升；信息公开制度建设还需进一步健全完善等问题，2020年汶上县商务局认真研究，积极整改，重点从以下几个方面改进提升：一是进一步加强公开平台建设。加强门户网站建设和管理，不断优化网站栏目，并完善相关功能，强化办事服务功能，及时更新网站信息，加强网络信息安全，提高管理水平；二是进一步扩大公开范围，充实公开内容。在确保不泄密的情况下，最大限度公开政府信息，特别是群众关注的民生问题，以群众需求为导向，努力打造成让群众知情、请群众参与、受群众监督、为群众服务的平台；三是完善信息公开工作机构。确保信息公开工作人员构成、公开信息的收集与发布力度相对稳定，提高群众对统计工作的满意度。</a:t>
          </a:r>
          <a:r>
            <a:rPr lang="zh-CN" dirty="0" smtClean="0"/>
            <a:t/>
          </a:r>
          <a:endParaRPr lang="zh-CN" dirty="0" smtClean="0"/>
        </a:p>
      </dgm:t>
    </dgm:pt>
    <dgm:pt modelId="{A921C7E8-DB6E-4BA6-B29D-69C0C7BBACE3}" cxnId="{56E9D680-8321-4C2B-A59A-7E9F459FF036}" type="parTrans">
      <dgm:prSet/>
      <dgm:spPr/>
      <dgm:t>
        <a:bodyPr/>
        <a:lstStyle/>
        <a:p>
          <a:endParaRPr lang="zh-CN" altLang="en-US"/>
        </a:p>
      </dgm:t>
    </dgm:pt>
    <dgm:pt modelId="{39108328-D452-4087-8904-7F99A043E97A}" cxnId="{56E9D680-8321-4C2B-A59A-7E9F459FF036}" type="sibTrans">
      <dgm:prSet/>
      <dgm:spPr/>
      <dgm:t>
        <a:bodyPr/>
        <a:lstStyle/>
        <a:p>
          <a:endParaRPr lang="zh-CN" altLang="en-US"/>
        </a:p>
      </dgm:t>
    </dgm:pt>
    <dgm:pt modelId="{949854D3-8B96-46E2-9F7F-A034384D00C4}" type="pres">
      <dgm:prSet presAssocID="{6210069F-5FB0-4075-A2A7-07247A9578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6F1254D-52C5-4DC1-8951-E7FC4B8B57AC}" type="pres">
      <dgm:prSet presAssocID="{BB8D8A8E-6810-46FF-BE9E-B4CAC0D7DAA0}" presName="composite" presStyleCnt="0"/>
      <dgm:spPr/>
    </dgm:pt>
    <dgm:pt modelId="{46AB1056-9DC3-4059-B1DE-3837C4E0821A}" type="pres">
      <dgm:prSet presAssocID="{BB8D8A8E-6810-46FF-BE9E-B4CAC0D7DAA0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4D4302-C29A-4B4E-9EFA-A6A920A8DE21}" type="pres">
      <dgm:prSet presAssocID="{BB8D8A8E-6810-46FF-BE9E-B4CAC0D7DAA0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8C9F405-BF55-4C2A-BB95-DDE8333F5C1C}" srcId="{6210069F-5FB0-4075-A2A7-07247A957850}" destId="{BB8D8A8E-6810-46FF-BE9E-B4CAC0D7DAA0}" srcOrd="0" destOrd="0" parTransId="{497C3E62-EEB1-43A3-BFE7-99CE07B35316}" sibTransId="{041C338A-A436-479A-B52D-9941DE14A8FF}"/>
    <dgm:cxn modelId="{56E9D680-8321-4C2B-A59A-7E9F459FF036}" srcId="{BB8D8A8E-6810-46FF-BE9E-B4CAC0D7DAA0}" destId="{C1F6EFCE-7920-4A70-8D27-3A9D749FA2BD}" srcOrd="0" destOrd="0" parTransId="{A921C7E8-DB6E-4BA6-B29D-69C0C7BBACE3}" sibTransId="{39108328-D452-4087-8904-7F99A043E97A}"/>
    <dgm:cxn modelId="{841E4CBD-1077-46B7-B85A-AB2B248492E5}" type="presOf" srcId="{6210069F-5FB0-4075-A2A7-07247A957850}" destId="{949854D3-8B96-46E2-9F7F-A034384D00C4}" srcOrd="0" destOrd="0" presId="urn:microsoft.com/office/officeart/2005/8/layout/chevron2"/>
    <dgm:cxn modelId="{29E8B794-B67C-4E3A-B5D9-15A582B9C9DC}" type="presParOf" srcId="{949854D3-8B96-46E2-9F7F-A034384D00C4}" destId="{16F1254D-52C5-4DC1-8951-E7FC4B8B57AC}" srcOrd="0" destOrd="0" presId="urn:microsoft.com/office/officeart/2005/8/layout/chevron2"/>
    <dgm:cxn modelId="{F4019E5A-0783-46DF-BB16-D83713FA487A}" type="presParOf" srcId="{16F1254D-52C5-4DC1-8951-E7FC4B8B57AC}" destId="{46AB1056-9DC3-4059-B1DE-3837C4E0821A}" srcOrd="0" destOrd="0" presId="urn:microsoft.com/office/officeart/2005/8/layout/chevron2"/>
    <dgm:cxn modelId="{97035838-C360-4D42-8B6D-E5E3054CABC4}" type="presOf" srcId="{BB8D8A8E-6810-46FF-BE9E-B4CAC0D7DAA0}" destId="{46AB1056-9DC3-4059-B1DE-3837C4E0821A}" srcOrd="0" destOrd="0" presId="urn:microsoft.com/office/officeart/2005/8/layout/chevron2"/>
    <dgm:cxn modelId="{9B97EA7A-932F-4437-AC53-416520E6C4AF}" type="presParOf" srcId="{16F1254D-52C5-4DC1-8951-E7FC4B8B57AC}" destId="{AC4D4302-C29A-4B4E-9EFA-A6A920A8DE21}" srcOrd="1" destOrd="0" presId="urn:microsoft.com/office/officeart/2005/8/layout/chevron2"/>
    <dgm:cxn modelId="{4C4FA1D3-B774-4FEE-B83E-B0CDF4BF4C1C}" type="presOf" srcId="{C1F6EFCE-7920-4A70-8D27-3A9D749FA2BD}" destId="{AC4D4302-C29A-4B4E-9EFA-A6A920A8DE21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E5B4AB-284B-4B95-9D77-38D781A04744}">
      <dsp:nvSpPr>
        <dsp:cNvPr id="0" name=""/>
        <dsp:cNvSpPr/>
      </dsp:nvSpPr>
      <dsp:spPr>
        <a:xfrm>
          <a:off x="2274770" y="0"/>
          <a:ext cx="3652356" cy="18161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本年新收政府信息公开数量</a:t>
          </a:r>
          <a:endParaRPr lang="en-US" altLang="zh-CN" sz="250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自然人：</a:t>
          </a:r>
          <a:r>
            <a:rPr lang="en-US" altLang="zh-CN" sz="2500" kern="1200" dirty="0" smtClean="0"/>
            <a:t>2</a:t>
          </a:r>
          <a:r>
            <a:rPr lang="zh-CN" altLang="en-US" sz="2500" kern="1200" dirty="0" smtClean="0"/>
            <a:t>人</a:t>
          </a:r>
          <a:endParaRPr lang="en-US" altLang="zh-CN" sz="250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法人或其他组织：</a:t>
          </a:r>
          <a:r>
            <a:rPr lang="en-US" altLang="zh-CN" sz="2500" kern="1200" dirty="0" smtClean="0"/>
            <a:t>0</a:t>
          </a:r>
          <a:r>
            <a:rPr lang="zh-CN" altLang="en-US" sz="2500" kern="1200" dirty="0" smtClean="0"/>
            <a:t>人</a:t>
          </a:r>
          <a:endParaRPr lang="zh-CN" altLang="en-US" sz="2500" kern="1200" dirty="0"/>
        </a:p>
      </dsp:txBody>
      <dsp:txXfrm>
        <a:off x="2274770" y="0"/>
        <a:ext cx="3652356" cy="1816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AB1056-9DC3-4059-B1DE-3837C4E0821A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一</a:t>
          </a:r>
          <a:endParaRPr lang="zh-CN" altLang="en-US" sz="3500" kern="1200" dirty="0"/>
        </a:p>
      </dsp:txBody>
      <dsp:txXfrm rot="5400000">
        <a:off x="-289718" y="292805"/>
        <a:ext cx="1931458" cy="1352020"/>
      </dsp:txXfrm>
    </dsp:sp>
    <dsp:sp modelId="{AC4D4302-C29A-4B4E-9EFA-A6A920A8DE21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000" kern="1200" dirty="0" smtClean="0"/>
            <a:t>政</a:t>
          </a:r>
          <a:r>
            <a:rPr lang="zh-CN" altLang="zh-CN" sz="3000" kern="1200" dirty="0" smtClean="0"/>
            <a:t>府信息公开能力有待加强，还需对信息公开人员进一步进行业务培训</a:t>
          </a:r>
          <a:endParaRPr lang="zh-CN" altLang="en-US" sz="3000" kern="1200" dirty="0"/>
        </a:p>
      </dsp:txBody>
      <dsp:txXfrm rot="5400000">
        <a:off x="4112286" y="-2757179"/>
        <a:ext cx="1255447" cy="6775979"/>
      </dsp:txXfrm>
    </dsp:sp>
    <dsp:sp modelId="{853FF542-E0F6-4FAD-9890-0139ED8FB47A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二</a:t>
          </a:r>
          <a:endParaRPr lang="zh-CN" altLang="en-US" sz="3500" kern="1200" dirty="0"/>
        </a:p>
      </dsp:txBody>
      <dsp:txXfrm rot="5400000">
        <a:off x="-289718" y="2033323"/>
        <a:ext cx="1931458" cy="1352020"/>
      </dsp:txXfrm>
    </dsp:sp>
    <dsp:sp modelId="{75C75879-43C9-4AAD-AD6A-251679BC9882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3000" kern="1200" dirty="0" smtClean="0"/>
            <a:t>信息公开的全面性、及时性还需进一步提升</a:t>
          </a:r>
          <a:endParaRPr lang="zh-CN" altLang="en-US" sz="3000" kern="1200" dirty="0"/>
        </a:p>
      </dsp:txBody>
      <dsp:txXfrm rot="5400000">
        <a:off x="4112286" y="-1016661"/>
        <a:ext cx="1255447" cy="6775979"/>
      </dsp:txXfrm>
    </dsp:sp>
    <dsp:sp modelId="{3B6BD835-3429-4B11-870B-FC07ECBF72A6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三</a:t>
          </a:r>
          <a:endParaRPr lang="zh-CN" altLang="en-US" sz="3500" kern="1200" dirty="0"/>
        </a:p>
      </dsp:txBody>
      <dsp:txXfrm rot="5400000">
        <a:off x="-289718" y="3773840"/>
        <a:ext cx="1931458" cy="1352020"/>
      </dsp:txXfrm>
    </dsp:sp>
    <dsp:sp modelId="{E4375C8B-EDC9-4AE5-B414-AD04A8378B79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3000" kern="1200" dirty="0" smtClean="0"/>
            <a:t>信息公开制度建设还需进一步健全完善</a:t>
          </a:r>
          <a:endParaRPr lang="zh-CN" altLang="en-US" sz="3000" kern="1200" dirty="0"/>
        </a:p>
      </dsp:txBody>
      <dsp:txXfrm rot="5400000">
        <a:off x="4112286" y="723856"/>
        <a:ext cx="1255447" cy="6775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B6FF6-0075-41D3-96BD-C2CE89DD0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BF231-C795-45F4-95F9-FCB1B62C18A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962042" y="558203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microsoft.com/office/2007/relationships/diagramDrawing" Target="../diagrams/drawin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3" Type="http://schemas.openxmlformats.org/officeDocument/2006/relationships/diagramData" Target="../diagrams/data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337304" y="2172970"/>
            <a:ext cx="7498080" cy="25069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en-US" altLang="zh-CN" sz="54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2020</a:t>
            </a:r>
            <a:r>
              <a:rPr lang="zh-CN" altLang="en-US" sz="54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年度</a:t>
            </a:r>
            <a:endParaRPr lang="en-US" altLang="zh-CN" sz="5400" b="1" dirty="0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dist"/>
            <a:r>
              <a:rPr lang="zh-CN" altLang="en-US" sz="55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effectLst>
                  <a:outerShdw blurRad="38100" sx="102000" sy="102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汶上县商务局</a:t>
            </a:r>
            <a:endParaRPr lang="en-US" altLang="zh-CN" sz="5500" b="1" dirty="0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effectLst>
                <a:outerShdw blurRad="38100" sx="102000" sy="102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dist"/>
            <a:r>
              <a:rPr lang="zh-CN" altLang="en-US" sz="48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政府信息公开工作年度报告</a:t>
            </a:r>
            <a:endParaRPr lang="zh-CN" altLang="zh-CN" sz="48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ransition advTm="3744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10800000">
            <a:off x="2174645" y="-5"/>
            <a:ext cx="7841672" cy="3283529"/>
          </a:xfrm>
          <a:prstGeom prst="triangl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5735" y="1374013"/>
            <a:ext cx="2634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en-US" altLang="zh-CN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78332" y="2513346"/>
            <a:ext cx="6090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776782" y="3503189"/>
            <a:ext cx="5466080" cy="583565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zh-CN" sz="3200" dirty="0" smtClean="0"/>
              <a:t>政府信息公开申请及办理情况</a:t>
            </a:r>
            <a:r>
              <a:rPr lang="en-US" altLang="zh-CN" sz="3200" dirty="0" smtClean="0"/>
              <a:t>  </a:t>
            </a:r>
            <a:endParaRPr lang="zh-CN" altLang="en-US" sz="3200" b="1" dirty="0" smtClean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91673" y="4306821"/>
            <a:ext cx="10122795" cy="8915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</a:t>
            </a:r>
            <a:r>
              <a:rPr lang="en-US" altLang="zh-CN"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2020年，我局接到政府信息公开申请1个。由于申请事项不在我局管理权限，无相关信息，在答复申请人的信息中已说明情况，并指导了相关获取信息的途径。</a:t>
            </a:r>
            <a:endParaRPr sz="20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9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10800000">
            <a:off x="2174645" y="-5"/>
            <a:ext cx="7841672" cy="3283529"/>
          </a:xfrm>
          <a:prstGeom prst="triangl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5735" y="1374013"/>
            <a:ext cx="2634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en-US" altLang="zh-CN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78332" y="2513346"/>
            <a:ext cx="6090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06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460552" y="3503189"/>
            <a:ext cx="6098540" cy="583565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zh-CN" sz="3200" dirty="0" smtClean="0"/>
              <a:t>政府信息公开的收费及减免情况</a:t>
            </a:r>
            <a:r>
              <a:rPr lang="en-US" altLang="zh-CN" sz="3200" dirty="0" smtClean="0"/>
              <a:t>  </a:t>
            </a:r>
            <a:endParaRPr lang="zh-CN" altLang="en-US" sz="3200" b="1" dirty="0" smtClean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91673" y="4306821"/>
            <a:ext cx="10122795" cy="49149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2020年，我局没有行政许可项目，不存在收费及减免情况。</a:t>
            </a:r>
            <a:endParaRPr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9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10800000">
            <a:off x="2174645" y="-5"/>
            <a:ext cx="7841672" cy="3283529"/>
          </a:xfrm>
          <a:prstGeom prst="triangl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5735" y="1374013"/>
            <a:ext cx="2634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en-US" altLang="zh-CN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78332" y="2513346"/>
            <a:ext cx="6090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07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31752" y="3503189"/>
            <a:ext cx="9756140" cy="583565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zh-CN" sz="3200" dirty="0" smtClean="0"/>
              <a:t>因政府信息公开申请提起行政复议、行政诉讼的情况</a:t>
            </a:r>
            <a:r>
              <a:rPr lang="en-US" altLang="zh-CN" sz="3200" dirty="0" smtClean="0"/>
              <a:t>  </a:t>
            </a:r>
            <a:endParaRPr lang="zh-CN" altLang="en-US" sz="3200" b="1" dirty="0" smtClean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91673" y="4306821"/>
            <a:ext cx="10122795" cy="49149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2020年，我局未发生被申请行政复议、行政诉讼和行政申诉的案例。</a:t>
            </a:r>
            <a:endParaRPr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9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5a629f69f4afdf344dbeaecc10cead7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2037715" y="4998720"/>
            <a:ext cx="10589895" cy="2117090"/>
          </a:xfrm>
          <a:prstGeom prst="rect">
            <a:avLst/>
          </a:prstGeom>
        </p:spPr>
      </p:pic>
      <p:pic>
        <p:nvPicPr>
          <p:cNvPr id="7" name="图片 6" descr="5a629f69f4afdf344dbeaecc10cead7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51815" y="4998720"/>
            <a:ext cx="13047980" cy="2117090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 rot="10800000">
            <a:off x="2161310" y="-5"/>
            <a:ext cx="7841672" cy="3283529"/>
          </a:xfrm>
          <a:prstGeom prst="triangl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5735" y="1374013"/>
            <a:ext cx="2634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en-US" altLang="zh-CN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375448" y="2011934"/>
            <a:ext cx="139930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778332" y="2513346"/>
            <a:ext cx="6090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08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6033057" y="2870642"/>
            <a:ext cx="112687" cy="1140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37807" y="0"/>
            <a:ext cx="8130873" cy="3420932"/>
            <a:chOff x="2037807" y="0"/>
            <a:chExt cx="8130873" cy="3420932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2037807" y="1"/>
              <a:ext cx="4056400" cy="3420931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094207" y="0"/>
              <a:ext cx="4074473" cy="3420932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872110" y="0"/>
            <a:ext cx="8434419" cy="3563377"/>
            <a:chOff x="1872110" y="0"/>
            <a:chExt cx="8434419" cy="3563377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872110" y="0"/>
              <a:ext cx="4222097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094207" y="0"/>
              <a:ext cx="4212322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等腰三角形 5"/>
          <p:cNvSpPr/>
          <p:nvPr/>
        </p:nvSpPr>
        <p:spPr>
          <a:xfrm rot="10800000">
            <a:off x="10100828" y="3968033"/>
            <a:ext cx="1959263" cy="4719783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59263" h="471978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等腰三角形 5"/>
          <p:cNvSpPr/>
          <p:nvPr/>
        </p:nvSpPr>
        <p:spPr>
          <a:xfrm rot="10800000">
            <a:off x="227422" y="1131022"/>
            <a:ext cx="3356758" cy="4095668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56758" h="4095668">
                <a:moveTo>
                  <a:pt x="2776353" y="4095668"/>
                </a:moveTo>
                <a:lnTo>
                  <a:pt x="3356758" y="1971304"/>
                </a:lnTo>
                <a:lnTo>
                  <a:pt x="0" y="0"/>
                </a:lnTo>
                <a:lnTo>
                  <a:pt x="2776353" y="4095668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等腰三角形 5"/>
          <p:cNvSpPr/>
          <p:nvPr/>
        </p:nvSpPr>
        <p:spPr>
          <a:xfrm rot="10800000">
            <a:off x="3841727" y="4355375"/>
            <a:ext cx="1113475" cy="1062182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  <a:gd name="connsiteX0-89" fmla="*/ 0 w 1113475"/>
              <a:gd name="connsiteY0-90" fmla="*/ 2124364 h 2426525"/>
              <a:gd name="connsiteX1-91" fmla="*/ 580405 w 1113475"/>
              <a:gd name="connsiteY1-92" fmla="*/ 0 h 2426525"/>
              <a:gd name="connsiteX2-93" fmla="*/ 1113475 w 1113475"/>
              <a:gd name="connsiteY2-94" fmla="*/ 2426525 h 2426525"/>
              <a:gd name="connsiteX3-95" fmla="*/ 0 w 1113475"/>
              <a:gd name="connsiteY3-96" fmla="*/ 2124364 h 2426525"/>
              <a:gd name="connsiteX0-97" fmla="*/ 0 w 1113475"/>
              <a:gd name="connsiteY0-98" fmla="*/ 760021 h 1062182"/>
              <a:gd name="connsiteX1-99" fmla="*/ 28862 w 1113475"/>
              <a:gd name="connsiteY1-100" fmla="*/ 0 h 1062182"/>
              <a:gd name="connsiteX2-101" fmla="*/ 1113475 w 1113475"/>
              <a:gd name="connsiteY2-102" fmla="*/ 1062182 h 1062182"/>
              <a:gd name="connsiteX3-103" fmla="*/ 0 w 1113475"/>
              <a:gd name="connsiteY3-104" fmla="*/ 760021 h 10621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3475" h="1062182">
                <a:moveTo>
                  <a:pt x="0" y="760021"/>
                </a:moveTo>
                <a:lnTo>
                  <a:pt x="28862" y="0"/>
                </a:lnTo>
                <a:lnTo>
                  <a:pt x="1113475" y="1062182"/>
                </a:lnTo>
                <a:lnTo>
                  <a:pt x="0" y="760021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023235" y="2870200"/>
            <a:ext cx="649986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200" b="1" dirty="0" smtClean="0"/>
              <a:t>保密审查及监督检查情况</a:t>
            </a:r>
            <a:endParaRPr lang="zh-CN" altLang="zh-CN" sz="3200" b="1" dirty="0" smtClean="0"/>
          </a:p>
        </p:txBody>
      </p:sp>
      <p:sp>
        <p:nvSpPr>
          <p:cNvPr id="29" name="矩形 28"/>
          <p:cNvSpPr/>
          <p:nvPr/>
        </p:nvSpPr>
        <p:spPr>
          <a:xfrm>
            <a:off x="828675" y="3421380"/>
            <a:ext cx="10285730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 smtClean="0"/>
              <a:t>       </a:t>
            </a:r>
            <a:r>
              <a:rPr lang="en-US" altLang="zh-CN" sz="2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altLang="zh-CN" sz="2000" dirty="0" smtClean="0"/>
              <a:t>县商务局对拟发信息进行严格保密安全审核，在确认所提交内容为可公开内容后，再由信息公开小组专职人员对信息进行公开，形成了及时对拟定公开材料进行事前保密审查、事后监督检查，确保所有公开信息准确无误、符合要求的工作机制。</a:t>
            </a:r>
            <a:endParaRPr altLang="zh-CN" sz="2000" dirty="0" smtClean="0"/>
          </a:p>
        </p:txBody>
      </p:sp>
    </p:spTree>
  </p:cSld>
  <p:clrMapOvr>
    <a:masterClrMapping/>
  </p:clrMapOvr>
  <p:transition advTm="645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 animBg="1"/>
      <p:bldP spid="25" grpId="0" animBg="1"/>
      <p:bldP spid="26" grpId="0" animBg="1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5a629f69f4afdf344dbeaecc10cead7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2037715" y="4998720"/>
            <a:ext cx="10589895" cy="2117090"/>
          </a:xfrm>
          <a:prstGeom prst="rect">
            <a:avLst/>
          </a:prstGeom>
        </p:spPr>
      </p:pic>
      <p:pic>
        <p:nvPicPr>
          <p:cNvPr id="7" name="图片 6" descr="5a629f69f4afdf344dbeaecc10cead7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51815" y="4998720"/>
            <a:ext cx="13047980" cy="2117090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 rot="10800000">
            <a:off x="2161310" y="-5"/>
            <a:ext cx="7841672" cy="3283529"/>
          </a:xfrm>
          <a:prstGeom prst="triangl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5735" y="1374013"/>
            <a:ext cx="2634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en-US" altLang="zh-CN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375448" y="2011934"/>
            <a:ext cx="139930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778332" y="2513346"/>
            <a:ext cx="6090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09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6033057" y="2870642"/>
            <a:ext cx="112687" cy="1140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37807" y="0"/>
            <a:ext cx="8130873" cy="3420932"/>
            <a:chOff x="2037807" y="0"/>
            <a:chExt cx="8130873" cy="3420932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2037807" y="1"/>
              <a:ext cx="4056400" cy="3420931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094207" y="0"/>
              <a:ext cx="4074473" cy="3420932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872110" y="0"/>
            <a:ext cx="8434419" cy="3563377"/>
            <a:chOff x="1872110" y="0"/>
            <a:chExt cx="8434419" cy="3563377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872110" y="0"/>
              <a:ext cx="4222097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094207" y="0"/>
              <a:ext cx="4212322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等腰三角形 5"/>
          <p:cNvSpPr/>
          <p:nvPr/>
        </p:nvSpPr>
        <p:spPr>
          <a:xfrm rot="10800000">
            <a:off x="10100828" y="3968033"/>
            <a:ext cx="1959263" cy="4719783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59263" h="471978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等腰三角形 5"/>
          <p:cNvSpPr/>
          <p:nvPr/>
        </p:nvSpPr>
        <p:spPr>
          <a:xfrm rot="10800000">
            <a:off x="227422" y="1131022"/>
            <a:ext cx="3356758" cy="4095668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56758" h="4095668">
                <a:moveTo>
                  <a:pt x="2776353" y="4095668"/>
                </a:moveTo>
                <a:lnTo>
                  <a:pt x="3356758" y="1971304"/>
                </a:lnTo>
                <a:lnTo>
                  <a:pt x="0" y="0"/>
                </a:lnTo>
                <a:lnTo>
                  <a:pt x="2776353" y="4095668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等腰三角形 5"/>
          <p:cNvSpPr/>
          <p:nvPr/>
        </p:nvSpPr>
        <p:spPr>
          <a:xfrm rot="10800000">
            <a:off x="3841727" y="4355375"/>
            <a:ext cx="1113475" cy="1062182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  <a:gd name="connsiteX0-89" fmla="*/ 0 w 1113475"/>
              <a:gd name="connsiteY0-90" fmla="*/ 2124364 h 2426525"/>
              <a:gd name="connsiteX1-91" fmla="*/ 580405 w 1113475"/>
              <a:gd name="connsiteY1-92" fmla="*/ 0 h 2426525"/>
              <a:gd name="connsiteX2-93" fmla="*/ 1113475 w 1113475"/>
              <a:gd name="connsiteY2-94" fmla="*/ 2426525 h 2426525"/>
              <a:gd name="connsiteX3-95" fmla="*/ 0 w 1113475"/>
              <a:gd name="connsiteY3-96" fmla="*/ 2124364 h 2426525"/>
              <a:gd name="connsiteX0-97" fmla="*/ 0 w 1113475"/>
              <a:gd name="connsiteY0-98" fmla="*/ 760021 h 1062182"/>
              <a:gd name="connsiteX1-99" fmla="*/ 28862 w 1113475"/>
              <a:gd name="connsiteY1-100" fmla="*/ 0 h 1062182"/>
              <a:gd name="connsiteX2-101" fmla="*/ 1113475 w 1113475"/>
              <a:gd name="connsiteY2-102" fmla="*/ 1062182 h 1062182"/>
              <a:gd name="connsiteX3-103" fmla="*/ 0 w 1113475"/>
              <a:gd name="connsiteY3-104" fmla="*/ 760021 h 10621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3475" h="1062182">
                <a:moveTo>
                  <a:pt x="0" y="760021"/>
                </a:moveTo>
                <a:lnTo>
                  <a:pt x="28862" y="0"/>
                </a:lnTo>
                <a:lnTo>
                  <a:pt x="1113475" y="1062182"/>
                </a:lnTo>
                <a:lnTo>
                  <a:pt x="0" y="760021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570407" y="3310784"/>
            <a:ext cx="50596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sz="3200" dirty="0" smtClean="0"/>
              <a:t>其他公开事项信息公开情况</a:t>
            </a:r>
            <a:endParaRPr altLang="zh-CN" sz="3200" dirty="0" smtClean="0"/>
          </a:p>
        </p:txBody>
      </p:sp>
      <p:sp>
        <p:nvSpPr>
          <p:cNvPr id="29" name="矩形 28"/>
          <p:cNvSpPr/>
          <p:nvPr/>
        </p:nvSpPr>
        <p:spPr>
          <a:xfrm>
            <a:off x="991673" y="4088381"/>
            <a:ext cx="10122795" cy="2491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平台建设情况。一是在县政府办公室政务公开办的协助下，按标准在政务公开栏及时更新上传公开信息，包括了政务公开、组织机构、公告公示、法规文件等栏目。二是用好政务新媒体传播平台，把微信公众号作为政务新媒体传播的主要阵地，设置了汶上商务，招商引资、便民服务等栏目，积极主动定期推送统计信息等内容。2020年，在汶上县商务局微信公众号公布主要动态信息</a:t>
            </a:r>
            <a:r>
              <a:rPr lang="en-US" altLang="zh-CN"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83</a:t>
            </a:r>
            <a:r>
              <a:rPr lang="zh-CN" altLang="zh-CN"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余条。</a:t>
            </a:r>
            <a:endParaRPr lang="zh-CN" altLang="zh-CN" sz="20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30000"/>
              </a:lnSpc>
            </a:pPr>
            <a:r>
              <a:rPr lang="zh-CN" altLang="zh-CN"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endParaRPr lang="zh-CN" altLang="zh-CN" sz="20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Tm="645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99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9" grpId="0"/>
      <p:bldP spid="10" grpId="0" bldLvl="0" animBg="1"/>
      <p:bldP spid="25" grpId="0" bldLvl="0" animBg="1"/>
      <p:bldP spid="26" grpId="0" bldLvl="0" animBg="1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57250" y="4946650"/>
            <a:ext cx="381635" cy="391795"/>
            <a:chOff x="1453" y="1855"/>
            <a:chExt cx="474" cy="473"/>
          </a:xfrm>
          <a:solidFill>
            <a:schemeClr val="bg1"/>
          </a:solidFill>
        </p:grpSpPr>
        <p:sp>
          <p:nvSpPr>
            <p:cNvPr id="352" name="Freeform 5"/>
            <p:cNvSpPr/>
            <p:nvPr/>
          </p:nvSpPr>
          <p:spPr bwMode="auto">
            <a:xfrm>
              <a:off x="1453" y="1855"/>
              <a:ext cx="474" cy="473"/>
            </a:xfrm>
            <a:custGeom>
              <a:avLst/>
              <a:gdLst>
                <a:gd name="T0" fmla="*/ 101 w 117"/>
                <a:gd name="T1" fmla="*/ 42 h 117"/>
                <a:gd name="T2" fmla="*/ 101 w 117"/>
                <a:gd name="T3" fmla="*/ 5 h 117"/>
                <a:gd name="T4" fmla="*/ 80 w 117"/>
                <a:gd name="T5" fmla="*/ 5 h 117"/>
                <a:gd name="T6" fmla="*/ 80 w 117"/>
                <a:gd name="T7" fmla="*/ 21 h 117"/>
                <a:gd name="T8" fmla="*/ 58 w 117"/>
                <a:gd name="T9" fmla="*/ 0 h 117"/>
                <a:gd name="T10" fmla="*/ 0 w 117"/>
                <a:gd name="T11" fmla="*/ 58 h 117"/>
                <a:gd name="T12" fmla="*/ 10 w 117"/>
                <a:gd name="T13" fmla="*/ 58 h 117"/>
                <a:gd name="T14" fmla="*/ 10 w 117"/>
                <a:gd name="T15" fmla="*/ 117 h 117"/>
                <a:gd name="T16" fmla="*/ 42 w 117"/>
                <a:gd name="T17" fmla="*/ 117 h 117"/>
                <a:gd name="T18" fmla="*/ 42 w 117"/>
                <a:gd name="T19" fmla="*/ 69 h 117"/>
                <a:gd name="T20" fmla="*/ 74 w 117"/>
                <a:gd name="T21" fmla="*/ 69 h 117"/>
                <a:gd name="T22" fmla="*/ 74 w 117"/>
                <a:gd name="T23" fmla="*/ 117 h 117"/>
                <a:gd name="T24" fmla="*/ 106 w 117"/>
                <a:gd name="T25" fmla="*/ 117 h 117"/>
                <a:gd name="T26" fmla="*/ 106 w 117"/>
                <a:gd name="T27" fmla="*/ 58 h 117"/>
                <a:gd name="T28" fmla="*/ 117 w 117"/>
                <a:gd name="T29" fmla="*/ 58 h 117"/>
                <a:gd name="T30" fmla="*/ 101 w 117"/>
                <a:gd name="T31" fmla="*/ 4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17">
                  <a:moveTo>
                    <a:pt x="101" y="42"/>
                  </a:moveTo>
                  <a:lnTo>
                    <a:pt x="101" y="5"/>
                  </a:lnTo>
                  <a:lnTo>
                    <a:pt x="80" y="5"/>
                  </a:lnTo>
                  <a:lnTo>
                    <a:pt x="80" y="21"/>
                  </a:lnTo>
                  <a:lnTo>
                    <a:pt x="58" y="0"/>
                  </a:lnTo>
                  <a:lnTo>
                    <a:pt x="0" y="58"/>
                  </a:lnTo>
                  <a:lnTo>
                    <a:pt x="10" y="58"/>
                  </a:lnTo>
                  <a:lnTo>
                    <a:pt x="10" y="117"/>
                  </a:lnTo>
                  <a:lnTo>
                    <a:pt x="42" y="117"/>
                  </a:lnTo>
                  <a:lnTo>
                    <a:pt x="42" y="69"/>
                  </a:lnTo>
                  <a:lnTo>
                    <a:pt x="74" y="69"/>
                  </a:lnTo>
                  <a:lnTo>
                    <a:pt x="74" y="117"/>
                  </a:lnTo>
                  <a:lnTo>
                    <a:pt x="106" y="117"/>
                  </a:lnTo>
                  <a:lnTo>
                    <a:pt x="106" y="58"/>
                  </a:lnTo>
                  <a:lnTo>
                    <a:pt x="117" y="58"/>
                  </a:lnTo>
                  <a:lnTo>
                    <a:pt x="10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3" name="Rectangle 6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4" name="Rectangle 7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5" name="Rectangle 8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6" name="Rectangle 9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32905" y="4874260"/>
            <a:ext cx="496570" cy="535305"/>
            <a:chOff x="10555" y="1818"/>
            <a:chExt cx="558" cy="603"/>
          </a:xfrm>
          <a:solidFill>
            <a:schemeClr val="bg1"/>
          </a:solidFill>
        </p:grpSpPr>
        <p:sp>
          <p:nvSpPr>
            <p:cNvPr id="376" name="Freeform 29"/>
            <p:cNvSpPr>
              <a:spLocks noEditPoints="1"/>
            </p:cNvSpPr>
            <p:nvPr/>
          </p:nvSpPr>
          <p:spPr bwMode="auto">
            <a:xfrm>
              <a:off x="10555" y="1818"/>
              <a:ext cx="429" cy="429"/>
            </a:xfrm>
            <a:custGeom>
              <a:avLst/>
              <a:gdLst>
                <a:gd name="T0" fmla="*/ 114 w 120"/>
                <a:gd name="T1" fmla="*/ 70 h 120"/>
                <a:gd name="T2" fmla="*/ 120 w 120"/>
                <a:gd name="T3" fmla="*/ 64 h 120"/>
                <a:gd name="T4" fmla="*/ 120 w 120"/>
                <a:gd name="T5" fmla="*/ 56 h 120"/>
                <a:gd name="T6" fmla="*/ 114 w 120"/>
                <a:gd name="T7" fmla="*/ 50 h 120"/>
                <a:gd name="T8" fmla="*/ 110 w 120"/>
                <a:gd name="T9" fmla="*/ 50 h 120"/>
                <a:gd name="T10" fmla="*/ 102 w 120"/>
                <a:gd name="T11" fmla="*/ 45 h 120"/>
                <a:gd name="T12" fmla="*/ 102 w 120"/>
                <a:gd name="T13" fmla="*/ 32 h 120"/>
                <a:gd name="T14" fmla="*/ 105 w 120"/>
                <a:gd name="T15" fmla="*/ 29 h 120"/>
                <a:gd name="T16" fmla="*/ 105 w 120"/>
                <a:gd name="T17" fmla="*/ 20 h 120"/>
                <a:gd name="T18" fmla="*/ 100 w 120"/>
                <a:gd name="T19" fmla="*/ 15 h 120"/>
                <a:gd name="T20" fmla="*/ 91 w 120"/>
                <a:gd name="T21" fmla="*/ 15 h 120"/>
                <a:gd name="T22" fmla="*/ 88 w 120"/>
                <a:gd name="T23" fmla="*/ 18 h 120"/>
                <a:gd name="T24" fmla="*/ 79 w 120"/>
                <a:gd name="T25" fmla="*/ 20 h 120"/>
                <a:gd name="T26" fmla="*/ 70 w 120"/>
                <a:gd name="T27" fmla="*/ 10 h 120"/>
                <a:gd name="T28" fmla="*/ 70 w 120"/>
                <a:gd name="T29" fmla="*/ 6 h 120"/>
                <a:gd name="T30" fmla="*/ 64 w 120"/>
                <a:gd name="T31" fmla="*/ 0 h 120"/>
                <a:gd name="T32" fmla="*/ 56 w 120"/>
                <a:gd name="T33" fmla="*/ 0 h 120"/>
                <a:gd name="T34" fmla="*/ 50 w 120"/>
                <a:gd name="T35" fmla="*/ 6 h 120"/>
                <a:gd name="T36" fmla="*/ 50 w 120"/>
                <a:gd name="T37" fmla="*/ 10 h 120"/>
                <a:gd name="T38" fmla="*/ 45 w 120"/>
                <a:gd name="T39" fmla="*/ 18 h 120"/>
                <a:gd name="T40" fmla="*/ 32 w 120"/>
                <a:gd name="T41" fmla="*/ 18 h 120"/>
                <a:gd name="T42" fmla="*/ 29 w 120"/>
                <a:gd name="T43" fmla="*/ 15 h 120"/>
                <a:gd name="T44" fmla="*/ 20 w 120"/>
                <a:gd name="T45" fmla="*/ 15 h 120"/>
                <a:gd name="T46" fmla="*/ 15 w 120"/>
                <a:gd name="T47" fmla="*/ 20 h 120"/>
                <a:gd name="T48" fmla="*/ 15 w 120"/>
                <a:gd name="T49" fmla="*/ 29 h 120"/>
                <a:gd name="T50" fmla="*/ 18 w 120"/>
                <a:gd name="T51" fmla="*/ 32 h 120"/>
                <a:gd name="T52" fmla="*/ 20 w 120"/>
                <a:gd name="T53" fmla="*/ 41 h 120"/>
                <a:gd name="T54" fmla="*/ 10 w 120"/>
                <a:gd name="T55" fmla="*/ 50 h 120"/>
                <a:gd name="T56" fmla="*/ 6 w 120"/>
                <a:gd name="T57" fmla="*/ 50 h 120"/>
                <a:gd name="T58" fmla="*/ 0 w 120"/>
                <a:gd name="T59" fmla="*/ 56 h 120"/>
                <a:gd name="T60" fmla="*/ 0 w 120"/>
                <a:gd name="T61" fmla="*/ 64 h 120"/>
                <a:gd name="T62" fmla="*/ 6 w 120"/>
                <a:gd name="T63" fmla="*/ 70 h 120"/>
                <a:gd name="T64" fmla="*/ 10 w 120"/>
                <a:gd name="T65" fmla="*/ 70 h 120"/>
                <a:gd name="T66" fmla="*/ 18 w 120"/>
                <a:gd name="T67" fmla="*/ 75 h 120"/>
                <a:gd name="T68" fmla="*/ 18 w 120"/>
                <a:gd name="T69" fmla="*/ 88 h 120"/>
                <a:gd name="T70" fmla="*/ 15 w 120"/>
                <a:gd name="T71" fmla="*/ 91 h 120"/>
                <a:gd name="T72" fmla="*/ 15 w 120"/>
                <a:gd name="T73" fmla="*/ 100 h 120"/>
                <a:gd name="T74" fmla="*/ 20 w 120"/>
                <a:gd name="T75" fmla="*/ 105 h 120"/>
                <a:gd name="T76" fmla="*/ 29 w 120"/>
                <a:gd name="T77" fmla="*/ 105 h 120"/>
                <a:gd name="T78" fmla="*/ 32 w 120"/>
                <a:gd name="T79" fmla="*/ 102 h 120"/>
                <a:gd name="T80" fmla="*/ 41 w 120"/>
                <a:gd name="T81" fmla="*/ 100 h 120"/>
                <a:gd name="T82" fmla="*/ 50 w 120"/>
                <a:gd name="T83" fmla="*/ 110 h 120"/>
                <a:gd name="T84" fmla="*/ 50 w 120"/>
                <a:gd name="T85" fmla="*/ 114 h 120"/>
                <a:gd name="T86" fmla="*/ 56 w 120"/>
                <a:gd name="T87" fmla="*/ 120 h 120"/>
                <a:gd name="T88" fmla="*/ 64 w 120"/>
                <a:gd name="T89" fmla="*/ 120 h 120"/>
                <a:gd name="T90" fmla="*/ 70 w 120"/>
                <a:gd name="T91" fmla="*/ 114 h 120"/>
                <a:gd name="T92" fmla="*/ 70 w 120"/>
                <a:gd name="T93" fmla="*/ 110 h 120"/>
                <a:gd name="T94" fmla="*/ 75 w 120"/>
                <a:gd name="T95" fmla="*/ 102 h 120"/>
                <a:gd name="T96" fmla="*/ 88 w 120"/>
                <a:gd name="T97" fmla="*/ 102 h 120"/>
                <a:gd name="T98" fmla="*/ 91 w 120"/>
                <a:gd name="T99" fmla="*/ 105 h 120"/>
                <a:gd name="T100" fmla="*/ 100 w 120"/>
                <a:gd name="T101" fmla="*/ 105 h 120"/>
                <a:gd name="T102" fmla="*/ 105 w 120"/>
                <a:gd name="T103" fmla="*/ 100 h 120"/>
                <a:gd name="T104" fmla="*/ 105 w 120"/>
                <a:gd name="T105" fmla="*/ 91 h 120"/>
                <a:gd name="T106" fmla="*/ 102 w 120"/>
                <a:gd name="T107" fmla="*/ 88 h 120"/>
                <a:gd name="T108" fmla="*/ 100 w 120"/>
                <a:gd name="T109" fmla="*/ 79 h 120"/>
                <a:gd name="T110" fmla="*/ 110 w 120"/>
                <a:gd name="T111" fmla="*/ 70 h 120"/>
                <a:gd name="T112" fmla="*/ 114 w 120"/>
                <a:gd name="T113" fmla="*/ 70 h 120"/>
                <a:gd name="T114" fmla="*/ 60 w 120"/>
                <a:gd name="T115" fmla="*/ 86 h 120"/>
                <a:gd name="T116" fmla="*/ 34 w 120"/>
                <a:gd name="T117" fmla="*/ 60 h 120"/>
                <a:gd name="T118" fmla="*/ 60 w 120"/>
                <a:gd name="T119" fmla="*/ 34 h 120"/>
                <a:gd name="T120" fmla="*/ 86 w 120"/>
                <a:gd name="T121" fmla="*/ 60 h 120"/>
                <a:gd name="T122" fmla="*/ 60 w 120"/>
                <a:gd name="T123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0" h="120">
                  <a:moveTo>
                    <a:pt x="114" y="70"/>
                  </a:moveTo>
                  <a:cubicBezTo>
                    <a:pt x="117" y="70"/>
                    <a:pt x="120" y="67"/>
                    <a:pt x="120" y="64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3"/>
                    <a:pt x="117" y="50"/>
                    <a:pt x="114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7" y="50"/>
                    <a:pt x="103" y="48"/>
                    <a:pt x="102" y="45"/>
                  </a:cubicBezTo>
                  <a:cubicBezTo>
                    <a:pt x="101" y="42"/>
                    <a:pt x="100" y="34"/>
                    <a:pt x="102" y="32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8" y="27"/>
                    <a:pt x="108" y="23"/>
                    <a:pt x="105" y="20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97" y="12"/>
                    <a:pt x="93" y="12"/>
                    <a:pt x="91" y="15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6" y="20"/>
                    <a:pt x="82" y="21"/>
                    <a:pt x="79" y="20"/>
                  </a:cubicBezTo>
                  <a:cubicBezTo>
                    <a:pt x="77" y="18"/>
                    <a:pt x="70" y="13"/>
                    <a:pt x="70" y="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3" y="0"/>
                    <a:pt x="50" y="3"/>
                    <a:pt x="50" y="6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3"/>
                    <a:pt x="48" y="17"/>
                    <a:pt x="45" y="18"/>
                  </a:cubicBezTo>
                  <a:cubicBezTo>
                    <a:pt x="42" y="19"/>
                    <a:pt x="34" y="20"/>
                    <a:pt x="32" y="18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7" y="12"/>
                    <a:pt x="23" y="12"/>
                    <a:pt x="20" y="1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2" y="23"/>
                    <a:pt x="12" y="27"/>
                    <a:pt x="15" y="29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0" y="34"/>
                    <a:pt x="21" y="38"/>
                    <a:pt x="20" y="41"/>
                  </a:cubicBezTo>
                  <a:cubicBezTo>
                    <a:pt x="18" y="43"/>
                    <a:pt x="13" y="50"/>
                    <a:pt x="1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50"/>
                    <a:pt x="0" y="53"/>
                    <a:pt x="0" y="5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3" y="70"/>
                    <a:pt x="6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3" y="70"/>
                    <a:pt x="17" y="72"/>
                    <a:pt x="18" y="75"/>
                  </a:cubicBezTo>
                  <a:cubicBezTo>
                    <a:pt x="19" y="78"/>
                    <a:pt x="20" y="86"/>
                    <a:pt x="18" y="88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2" y="93"/>
                    <a:pt x="12" y="97"/>
                    <a:pt x="15" y="100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3" y="108"/>
                    <a:pt x="27" y="108"/>
                    <a:pt x="29" y="105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100"/>
                    <a:pt x="38" y="99"/>
                    <a:pt x="41" y="100"/>
                  </a:cubicBezTo>
                  <a:cubicBezTo>
                    <a:pt x="43" y="102"/>
                    <a:pt x="50" y="107"/>
                    <a:pt x="50" y="110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7"/>
                    <a:pt x="53" y="120"/>
                    <a:pt x="56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7" y="120"/>
                    <a:pt x="70" y="117"/>
                    <a:pt x="70" y="114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7"/>
                    <a:pt x="72" y="103"/>
                    <a:pt x="75" y="102"/>
                  </a:cubicBezTo>
                  <a:cubicBezTo>
                    <a:pt x="78" y="101"/>
                    <a:pt x="86" y="100"/>
                    <a:pt x="88" y="102"/>
                  </a:cubicBezTo>
                  <a:cubicBezTo>
                    <a:pt x="91" y="105"/>
                    <a:pt x="91" y="105"/>
                    <a:pt x="91" y="105"/>
                  </a:cubicBezTo>
                  <a:cubicBezTo>
                    <a:pt x="93" y="108"/>
                    <a:pt x="97" y="108"/>
                    <a:pt x="100" y="105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8" y="97"/>
                    <a:pt x="108" y="93"/>
                    <a:pt x="105" y="91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0" y="86"/>
                    <a:pt x="99" y="82"/>
                    <a:pt x="100" y="79"/>
                  </a:cubicBezTo>
                  <a:cubicBezTo>
                    <a:pt x="102" y="77"/>
                    <a:pt x="107" y="70"/>
                    <a:pt x="110" y="70"/>
                  </a:cubicBezTo>
                  <a:lnTo>
                    <a:pt x="114" y="70"/>
                  </a:lnTo>
                  <a:close/>
                  <a:moveTo>
                    <a:pt x="60" y="86"/>
                  </a:moveTo>
                  <a:cubicBezTo>
                    <a:pt x="46" y="86"/>
                    <a:pt x="34" y="74"/>
                    <a:pt x="34" y="60"/>
                  </a:cubicBezTo>
                  <a:cubicBezTo>
                    <a:pt x="34" y="46"/>
                    <a:pt x="46" y="34"/>
                    <a:pt x="60" y="34"/>
                  </a:cubicBezTo>
                  <a:cubicBezTo>
                    <a:pt x="74" y="34"/>
                    <a:pt x="86" y="46"/>
                    <a:pt x="86" y="60"/>
                  </a:cubicBezTo>
                  <a:cubicBezTo>
                    <a:pt x="86" y="74"/>
                    <a:pt x="74" y="86"/>
                    <a:pt x="60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7" name="Freeform 30"/>
            <p:cNvSpPr>
              <a:spLocks noEditPoints="1"/>
            </p:cNvSpPr>
            <p:nvPr/>
          </p:nvSpPr>
          <p:spPr bwMode="auto">
            <a:xfrm>
              <a:off x="10899" y="2203"/>
              <a:ext cx="214" cy="219"/>
            </a:xfrm>
            <a:custGeom>
              <a:avLst/>
              <a:gdLst>
                <a:gd name="T0" fmla="*/ 57 w 60"/>
                <a:gd name="T1" fmla="*/ 35 h 60"/>
                <a:gd name="T2" fmla="*/ 60 w 60"/>
                <a:gd name="T3" fmla="*/ 32 h 60"/>
                <a:gd name="T4" fmla="*/ 60 w 60"/>
                <a:gd name="T5" fmla="*/ 28 h 60"/>
                <a:gd name="T6" fmla="*/ 57 w 60"/>
                <a:gd name="T7" fmla="*/ 25 h 60"/>
                <a:gd name="T8" fmla="*/ 55 w 60"/>
                <a:gd name="T9" fmla="*/ 25 h 60"/>
                <a:gd name="T10" fmla="*/ 51 w 60"/>
                <a:gd name="T11" fmla="*/ 23 h 60"/>
                <a:gd name="T12" fmla="*/ 51 w 60"/>
                <a:gd name="T13" fmla="*/ 16 h 60"/>
                <a:gd name="T14" fmla="*/ 53 w 60"/>
                <a:gd name="T15" fmla="*/ 14 h 60"/>
                <a:gd name="T16" fmla="*/ 53 w 60"/>
                <a:gd name="T17" fmla="*/ 10 h 60"/>
                <a:gd name="T18" fmla="*/ 50 w 60"/>
                <a:gd name="T19" fmla="*/ 7 h 60"/>
                <a:gd name="T20" fmla="*/ 46 w 60"/>
                <a:gd name="T21" fmla="*/ 7 h 60"/>
                <a:gd name="T22" fmla="*/ 44 w 60"/>
                <a:gd name="T23" fmla="*/ 9 h 60"/>
                <a:gd name="T24" fmla="*/ 40 w 60"/>
                <a:gd name="T25" fmla="*/ 10 h 60"/>
                <a:gd name="T26" fmla="*/ 35 w 60"/>
                <a:gd name="T27" fmla="*/ 5 h 60"/>
                <a:gd name="T28" fmla="*/ 35 w 60"/>
                <a:gd name="T29" fmla="*/ 3 h 60"/>
                <a:gd name="T30" fmla="*/ 32 w 60"/>
                <a:gd name="T31" fmla="*/ 0 h 60"/>
                <a:gd name="T32" fmla="*/ 28 w 60"/>
                <a:gd name="T33" fmla="*/ 0 h 60"/>
                <a:gd name="T34" fmla="*/ 25 w 60"/>
                <a:gd name="T35" fmla="*/ 3 h 60"/>
                <a:gd name="T36" fmla="*/ 25 w 60"/>
                <a:gd name="T37" fmla="*/ 5 h 60"/>
                <a:gd name="T38" fmla="*/ 23 w 60"/>
                <a:gd name="T39" fmla="*/ 9 h 60"/>
                <a:gd name="T40" fmla="*/ 16 w 60"/>
                <a:gd name="T41" fmla="*/ 9 h 60"/>
                <a:gd name="T42" fmla="*/ 14 w 60"/>
                <a:gd name="T43" fmla="*/ 7 h 60"/>
                <a:gd name="T44" fmla="*/ 10 w 60"/>
                <a:gd name="T45" fmla="*/ 7 h 60"/>
                <a:gd name="T46" fmla="*/ 7 w 60"/>
                <a:gd name="T47" fmla="*/ 10 h 60"/>
                <a:gd name="T48" fmla="*/ 7 w 60"/>
                <a:gd name="T49" fmla="*/ 14 h 60"/>
                <a:gd name="T50" fmla="*/ 9 w 60"/>
                <a:gd name="T51" fmla="*/ 16 h 60"/>
                <a:gd name="T52" fmla="*/ 10 w 60"/>
                <a:gd name="T53" fmla="*/ 20 h 60"/>
                <a:gd name="T54" fmla="*/ 5 w 60"/>
                <a:gd name="T55" fmla="*/ 25 h 60"/>
                <a:gd name="T56" fmla="*/ 3 w 60"/>
                <a:gd name="T57" fmla="*/ 25 h 60"/>
                <a:gd name="T58" fmla="*/ 0 w 60"/>
                <a:gd name="T59" fmla="*/ 28 h 60"/>
                <a:gd name="T60" fmla="*/ 0 w 60"/>
                <a:gd name="T61" fmla="*/ 32 h 60"/>
                <a:gd name="T62" fmla="*/ 3 w 60"/>
                <a:gd name="T63" fmla="*/ 35 h 60"/>
                <a:gd name="T64" fmla="*/ 5 w 60"/>
                <a:gd name="T65" fmla="*/ 35 h 60"/>
                <a:gd name="T66" fmla="*/ 9 w 60"/>
                <a:gd name="T67" fmla="*/ 37 h 60"/>
                <a:gd name="T68" fmla="*/ 9 w 60"/>
                <a:gd name="T69" fmla="*/ 44 h 60"/>
                <a:gd name="T70" fmla="*/ 7 w 60"/>
                <a:gd name="T71" fmla="*/ 46 h 60"/>
                <a:gd name="T72" fmla="*/ 7 w 60"/>
                <a:gd name="T73" fmla="*/ 50 h 60"/>
                <a:gd name="T74" fmla="*/ 10 w 60"/>
                <a:gd name="T75" fmla="*/ 53 h 60"/>
                <a:gd name="T76" fmla="*/ 14 w 60"/>
                <a:gd name="T77" fmla="*/ 53 h 60"/>
                <a:gd name="T78" fmla="*/ 16 w 60"/>
                <a:gd name="T79" fmla="*/ 51 h 60"/>
                <a:gd name="T80" fmla="*/ 20 w 60"/>
                <a:gd name="T81" fmla="*/ 50 h 60"/>
                <a:gd name="T82" fmla="*/ 25 w 60"/>
                <a:gd name="T83" fmla="*/ 55 h 60"/>
                <a:gd name="T84" fmla="*/ 25 w 60"/>
                <a:gd name="T85" fmla="*/ 57 h 60"/>
                <a:gd name="T86" fmla="*/ 28 w 60"/>
                <a:gd name="T87" fmla="*/ 60 h 60"/>
                <a:gd name="T88" fmla="*/ 32 w 60"/>
                <a:gd name="T89" fmla="*/ 60 h 60"/>
                <a:gd name="T90" fmla="*/ 35 w 60"/>
                <a:gd name="T91" fmla="*/ 57 h 60"/>
                <a:gd name="T92" fmla="*/ 35 w 60"/>
                <a:gd name="T93" fmla="*/ 55 h 60"/>
                <a:gd name="T94" fmla="*/ 37 w 60"/>
                <a:gd name="T95" fmla="*/ 51 h 60"/>
                <a:gd name="T96" fmla="*/ 44 w 60"/>
                <a:gd name="T97" fmla="*/ 51 h 60"/>
                <a:gd name="T98" fmla="*/ 46 w 60"/>
                <a:gd name="T99" fmla="*/ 53 h 60"/>
                <a:gd name="T100" fmla="*/ 50 w 60"/>
                <a:gd name="T101" fmla="*/ 53 h 60"/>
                <a:gd name="T102" fmla="*/ 53 w 60"/>
                <a:gd name="T103" fmla="*/ 50 h 60"/>
                <a:gd name="T104" fmla="*/ 53 w 60"/>
                <a:gd name="T105" fmla="*/ 46 h 60"/>
                <a:gd name="T106" fmla="*/ 51 w 60"/>
                <a:gd name="T107" fmla="*/ 44 h 60"/>
                <a:gd name="T108" fmla="*/ 50 w 60"/>
                <a:gd name="T109" fmla="*/ 40 h 60"/>
                <a:gd name="T110" fmla="*/ 55 w 60"/>
                <a:gd name="T111" fmla="*/ 35 h 60"/>
                <a:gd name="T112" fmla="*/ 57 w 60"/>
                <a:gd name="T113" fmla="*/ 35 h 60"/>
                <a:gd name="T114" fmla="*/ 40 w 60"/>
                <a:gd name="T115" fmla="*/ 30 h 60"/>
                <a:gd name="T116" fmla="*/ 30 w 60"/>
                <a:gd name="T117" fmla="*/ 40 h 60"/>
                <a:gd name="T118" fmla="*/ 20 w 60"/>
                <a:gd name="T119" fmla="*/ 30 h 60"/>
                <a:gd name="T120" fmla="*/ 30 w 60"/>
                <a:gd name="T121" fmla="*/ 20 h 60"/>
                <a:gd name="T122" fmla="*/ 40 w 60"/>
                <a:gd name="T123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" h="60">
                  <a:moveTo>
                    <a:pt x="57" y="35"/>
                  </a:moveTo>
                  <a:cubicBezTo>
                    <a:pt x="59" y="35"/>
                    <a:pt x="60" y="34"/>
                    <a:pt x="60" y="32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6"/>
                    <a:pt x="59" y="25"/>
                    <a:pt x="57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3" y="25"/>
                    <a:pt x="52" y="24"/>
                    <a:pt x="51" y="23"/>
                  </a:cubicBezTo>
                  <a:cubicBezTo>
                    <a:pt x="51" y="21"/>
                    <a:pt x="50" y="17"/>
                    <a:pt x="51" y="16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3"/>
                    <a:pt x="54" y="11"/>
                    <a:pt x="53" y="1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6"/>
                    <a:pt x="47" y="6"/>
                    <a:pt x="46" y="7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10"/>
                    <a:pt x="41" y="10"/>
                    <a:pt x="40" y="10"/>
                  </a:cubicBezTo>
                  <a:cubicBezTo>
                    <a:pt x="39" y="9"/>
                    <a:pt x="35" y="7"/>
                    <a:pt x="35" y="5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5" y="1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7"/>
                    <a:pt x="24" y="8"/>
                    <a:pt x="23" y="9"/>
                  </a:cubicBezTo>
                  <a:cubicBezTo>
                    <a:pt x="21" y="9"/>
                    <a:pt x="17" y="10"/>
                    <a:pt x="16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3"/>
                    <a:pt x="7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9" y="21"/>
                    <a:pt x="7" y="25"/>
                    <a:pt x="5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5"/>
                    <a:pt x="0" y="26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5"/>
                    <a:pt x="3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7" y="35"/>
                    <a:pt x="8" y="36"/>
                    <a:pt x="9" y="37"/>
                  </a:cubicBezTo>
                  <a:cubicBezTo>
                    <a:pt x="9" y="39"/>
                    <a:pt x="10" y="43"/>
                    <a:pt x="9" y="44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7"/>
                    <a:pt x="6" y="49"/>
                    <a:pt x="7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4"/>
                    <a:pt x="13" y="54"/>
                    <a:pt x="14" y="5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0"/>
                    <a:pt x="19" y="50"/>
                    <a:pt x="20" y="50"/>
                  </a:cubicBezTo>
                  <a:cubicBezTo>
                    <a:pt x="21" y="51"/>
                    <a:pt x="25" y="53"/>
                    <a:pt x="25" y="55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9"/>
                    <a:pt x="26" y="60"/>
                    <a:pt x="2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4" y="60"/>
                    <a:pt x="35" y="59"/>
                    <a:pt x="35" y="57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3"/>
                    <a:pt x="36" y="52"/>
                    <a:pt x="37" y="51"/>
                  </a:cubicBezTo>
                  <a:cubicBezTo>
                    <a:pt x="39" y="51"/>
                    <a:pt x="43" y="50"/>
                    <a:pt x="44" y="51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4"/>
                    <a:pt x="49" y="54"/>
                    <a:pt x="50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9"/>
                    <a:pt x="54" y="47"/>
                    <a:pt x="53" y="46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0" y="43"/>
                    <a:pt x="50" y="41"/>
                    <a:pt x="50" y="40"/>
                  </a:cubicBezTo>
                  <a:cubicBezTo>
                    <a:pt x="51" y="39"/>
                    <a:pt x="53" y="35"/>
                    <a:pt x="55" y="35"/>
                  </a:cubicBezTo>
                  <a:lnTo>
                    <a:pt x="57" y="35"/>
                  </a:lnTo>
                  <a:close/>
                  <a:moveTo>
                    <a:pt x="40" y="30"/>
                  </a:moveTo>
                  <a:cubicBezTo>
                    <a:pt x="40" y="36"/>
                    <a:pt x="36" y="40"/>
                    <a:pt x="30" y="40"/>
                  </a:cubicBezTo>
                  <a:cubicBezTo>
                    <a:pt x="24" y="40"/>
                    <a:pt x="20" y="36"/>
                    <a:pt x="20" y="30"/>
                  </a:cubicBezTo>
                  <a:cubicBezTo>
                    <a:pt x="20" y="24"/>
                    <a:pt x="24" y="20"/>
                    <a:pt x="30" y="20"/>
                  </a:cubicBezTo>
                  <a:cubicBezTo>
                    <a:pt x="36" y="20"/>
                    <a:pt x="40" y="24"/>
                    <a:pt x="4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51538" y="14166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28" name="组合 19"/>
          <p:cNvGrpSpPr/>
          <p:nvPr/>
        </p:nvGrpSpPr>
        <p:grpSpPr>
          <a:xfrm>
            <a:off x="449580" y="177800"/>
            <a:ext cx="3027716" cy="383540"/>
            <a:chOff x="708" y="280"/>
            <a:chExt cx="4246" cy="604"/>
          </a:xfrm>
        </p:grpSpPr>
        <p:sp>
          <p:nvSpPr>
            <p:cNvPr id="29" name="矩形 28"/>
            <p:cNvSpPr/>
            <p:nvPr/>
          </p:nvSpPr>
          <p:spPr>
            <a:xfrm>
              <a:off x="1003" y="302"/>
              <a:ext cx="3951" cy="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主动公开政府信息情况</a:t>
              </a:r>
              <a:endPara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30" name="Freeform 125"/>
            <p:cNvSpPr/>
            <p:nvPr/>
          </p:nvSpPr>
          <p:spPr bwMode="auto">
            <a:xfrm>
              <a:off x="708" y="280"/>
              <a:ext cx="587" cy="566"/>
            </a:xfrm>
            <a:custGeom>
              <a:avLst/>
              <a:gdLst>
                <a:gd name="T0" fmla="*/ 25 w 57"/>
                <a:gd name="T1" fmla="*/ 4 h 55"/>
                <a:gd name="T2" fmla="*/ 31 w 57"/>
                <a:gd name="T3" fmla="*/ 4 h 55"/>
                <a:gd name="T4" fmla="*/ 35 w 57"/>
                <a:gd name="T5" fmla="*/ 11 h 55"/>
                <a:gd name="T6" fmla="*/ 45 w 57"/>
                <a:gd name="T7" fmla="*/ 18 h 55"/>
                <a:gd name="T8" fmla="*/ 52 w 57"/>
                <a:gd name="T9" fmla="*/ 19 h 55"/>
                <a:gd name="T10" fmla="*/ 54 w 57"/>
                <a:gd name="T11" fmla="*/ 25 h 55"/>
                <a:gd name="T12" fmla="*/ 49 w 57"/>
                <a:gd name="T13" fmla="*/ 30 h 55"/>
                <a:gd name="T14" fmla="*/ 45 w 57"/>
                <a:gd name="T15" fmla="*/ 42 h 55"/>
                <a:gd name="T16" fmla="*/ 46 w 57"/>
                <a:gd name="T17" fmla="*/ 50 h 55"/>
                <a:gd name="T18" fmla="*/ 41 w 57"/>
                <a:gd name="T19" fmla="*/ 53 h 55"/>
                <a:gd name="T20" fmla="*/ 35 w 57"/>
                <a:gd name="T21" fmla="*/ 50 h 55"/>
                <a:gd name="T22" fmla="*/ 22 w 57"/>
                <a:gd name="T23" fmla="*/ 50 h 55"/>
                <a:gd name="T24" fmla="*/ 15 w 57"/>
                <a:gd name="T25" fmla="*/ 53 h 55"/>
                <a:gd name="T26" fmla="*/ 10 w 57"/>
                <a:gd name="T27" fmla="*/ 50 h 55"/>
                <a:gd name="T28" fmla="*/ 12 w 57"/>
                <a:gd name="T29" fmla="*/ 42 h 55"/>
                <a:gd name="T30" fmla="*/ 8 w 57"/>
                <a:gd name="T31" fmla="*/ 30 h 55"/>
                <a:gd name="T32" fmla="*/ 2 w 57"/>
                <a:gd name="T33" fmla="*/ 25 h 55"/>
                <a:gd name="T34" fmla="*/ 4 w 57"/>
                <a:gd name="T35" fmla="*/ 19 h 55"/>
                <a:gd name="T36" fmla="*/ 12 w 57"/>
                <a:gd name="T37" fmla="*/ 18 h 55"/>
                <a:gd name="T38" fmla="*/ 22 w 57"/>
                <a:gd name="T39" fmla="*/ 11 h 55"/>
                <a:gd name="T40" fmla="*/ 25 w 57"/>
                <a:gd name="T41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55">
                  <a:moveTo>
                    <a:pt x="25" y="4"/>
                  </a:moveTo>
                  <a:cubicBezTo>
                    <a:pt x="27" y="0"/>
                    <a:pt x="30" y="0"/>
                    <a:pt x="31" y="4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14"/>
                    <a:pt x="41" y="18"/>
                    <a:pt x="4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6" y="20"/>
                    <a:pt x="57" y="22"/>
                    <a:pt x="54" y="25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6" y="33"/>
                    <a:pt x="44" y="38"/>
                    <a:pt x="45" y="4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54"/>
                    <a:pt x="45" y="55"/>
                    <a:pt x="41" y="53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8"/>
                    <a:pt x="26" y="48"/>
                    <a:pt x="22" y="50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2" y="55"/>
                    <a:pt x="10" y="54"/>
                    <a:pt x="10" y="50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38"/>
                    <a:pt x="11" y="33"/>
                    <a:pt x="8" y="3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2"/>
                    <a:pt x="0" y="20"/>
                    <a:pt x="4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6" y="18"/>
                    <a:pt x="20" y="14"/>
                    <a:pt x="22" y="11"/>
                  </a:cubicBezTo>
                  <a:lnTo>
                    <a:pt x="25" y="4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3987165" y="1039495"/>
          <a:ext cx="4097020" cy="5091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2690"/>
                <a:gridCol w="1111885"/>
                <a:gridCol w="824230"/>
                <a:gridCol w="958215"/>
              </a:tblGrid>
              <a:tr h="32512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第二十条第（一）项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283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本年新制作数量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本年新公开数量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对外公开总数量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规章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规范性文件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第二十条第（五）项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上一年项目数量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本年增/减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处理决定数量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行政许可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其他对外管理服务事项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435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第二十条第（六）项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844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上一年项目数量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本年增/减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处理决定数量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4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行政处罚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5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行政强制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第二十条第（八）项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536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上一年项目数量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本年增/减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行政事业性收费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第二十条第（九）项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41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采购项目数量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采购总金额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政府集中采购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43800元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825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图示 22"/>
          <p:cNvGraphicFramePr/>
          <p:nvPr/>
        </p:nvGraphicFramePr>
        <p:xfrm>
          <a:off x="2032000" y="719667"/>
          <a:ext cx="8128000" cy="1817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26" name="组合 19"/>
          <p:cNvGrpSpPr/>
          <p:nvPr/>
        </p:nvGrpSpPr>
        <p:grpSpPr>
          <a:xfrm>
            <a:off x="475338" y="177800"/>
            <a:ext cx="4165600" cy="383540"/>
            <a:chOff x="708" y="280"/>
            <a:chExt cx="6560" cy="604"/>
          </a:xfrm>
        </p:grpSpPr>
        <p:sp>
          <p:nvSpPr>
            <p:cNvPr id="27" name="矩形 26"/>
            <p:cNvSpPr/>
            <p:nvPr/>
          </p:nvSpPr>
          <p:spPr>
            <a:xfrm>
              <a:off x="1487" y="302"/>
              <a:ext cx="5781" cy="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收到和处理政府信息公开申请情况</a:t>
              </a:r>
              <a:endPara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8" name="Freeform 125"/>
            <p:cNvSpPr/>
            <p:nvPr/>
          </p:nvSpPr>
          <p:spPr bwMode="auto">
            <a:xfrm>
              <a:off x="708" y="280"/>
              <a:ext cx="587" cy="566"/>
            </a:xfrm>
            <a:custGeom>
              <a:avLst/>
              <a:gdLst>
                <a:gd name="T0" fmla="*/ 25 w 57"/>
                <a:gd name="T1" fmla="*/ 4 h 55"/>
                <a:gd name="T2" fmla="*/ 31 w 57"/>
                <a:gd name="T3" fmla="*/ 4 h 55"/>
                <a:gd name="T4" fmla="*/ 35 w 57"/>
                <a:gd name="T5" fmla="*/ 11 h 55"/>
                <a:gd name="T6" fmla="*/ 45 w 57"/>
                <a:gd name="T7" fmla="*/ 18 h 55"/>
                <a:gd name="T8" fmla="*/ 52 w 57"/>
                <a:gd name="T9" fmla="*/ 19 h 55"/>
                <a:gd name="T10" fmla="*/ 54 w 57"/>
                <a:gd name="T11" fmla="*/ 25 h 55"/>
                <a:gd name="T12" fmla="*/ 49 w 57"/>
                <a:gd name="T13" fmla="*/ 30 h 55"/>
                <a:gd name="T14" fmla="*/ 45 w 57"/>
                <a:gd name="T15" fmla="*/ 42 h 55"/>
                <a:gd name="T16" fmla="*/ 46 w 57"/>
                <a:gd name="T17" fmla="*/ 50 h 55"/>
                <a:gd name="T18" fmla="*/ 41 w 57"/>
                <a:gd name="T19" fmla="*/ 53 h 55"/>
                <a:gd name="T20" fmla="*/ 35 w 57"/>
                <a:gd name="T21" fmla="*/ 50 h 55"/>
                <a:gd name="T22" fmla="*/ 22 w 57"/>
                <a:gd name="T23" fmla="*/ 50 h 55"/>
                <a:gd name="T24" fmla="*/ 15 w 57"/>
                <a:gd name="T25" fmla="*/ 53 h 55"/>
                <a:gd name="T26" fmla="*/ 10 w 57"/>
                <a:gd name="T27" fmla="*/ 50 h 55"/>
                <a:gd name="T28" fmla="*/ 12 w 57"/>
                <a:gd name="T29" fmla="*/ 42 h 55"/>
                <a:gd name="T30" fmla="*/ 8 w 57"/>
                <a:gd name="T31" fmla="*/ 30 h 55"/>
                <a:gd name="T32" fmla="*/ 2 w 57"/>
                <a:gd name="T33" fmla="*/ 25 h 55"/>
                <a:gd name="T34" fmla="*/ 4 w 57"/>
                <a:gd name="T35" fmla="*/ 19 h 55"/>
                <a:gd name="T36" fmla="*/ 12 w 57"/>
                <a:gd name="T37" fmla="*/ 18 h 55"/>
                <a:gd name="T38" fmla="*/ 22 w 57"/>
                <a:gd name="T39" fmla="*/ 11 h 55"/>
                <a:gd name="T40" fmla="*/ 25 w 57"/>
                <a:gd name="T41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55">
                  <a:moveTo>
                    <a:pt x="25" y="4"/>
                  </a:moveTo>
                  <a:cubicBezTo>
                    <a:pt x="27" y="0"/>
                    <a:pt x="30" y="0"/>
                    <a:pt x="31" y="4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14"/>
                    <a:pt x="41" y="18"/>
                    <a:pt x="4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6" y="20"/>
                    <a:pt x="57" y="22"/>
                    <a:pt x="54" y="25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6" y="33"/>
                    <a:pt x="44" y="38"/>
                    <a:pt x="45" y="4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54"/>
                    <a:pt x="45" y="55"/>
                    <a:pt x="41" y="53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8"/>
                    <a:pt x="26" y="48"/>
                    <a:pt x="22" y="50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2" y="55"/>
                    <a:pt x="10" y="54"/>
                    <a:pt x="10" y="50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38"/>
                    <a:pt x="11" y="33"/>
                    <a:pt x="8" y="3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2"/>
                    <a:pt x="0" y="20"/>
                    <a:pt x="4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6" y="18"/>
                    <a:pt x="20" y="14"/>
                    <a:pt x="22" y="11"/>
                  </a:cubicBezTo>
                  <a:lnTo>
                    <a:pt x="25" y="4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graphicFrame>
        <p:nvGraphicFramePr>
          <p:cNvPr id="2" name="表格 1"/>
          <p:cNvGraphicFramePr/>
          <p:nvPr>
            <p:custDataLst>
              <p:tags r:id="rId6"/>
            </p:custDataLst>
          </p:nvPr>
        </p:nvGraphicFramePr>
        <p:xfrm>
          <a:off x="3220085" y="719455"/>
          <a:ext cx="5461000" cy="5726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8475"/>
                <a:gridCol w="682625"/>
                <a:gridCol w="1544955"/>
                <a:gridCol w="369570"/>
                <a:gridCol w="333375"/>
                <a:gridCol w="353060"/>
                <a:gridCol w="409575"/>
                <a:gridCol w="574675"/>
                <a:gridCol w="360680"/>
                <a:gridCol w="334010"/>
              </a:tblGrid>
              <a:tr h="0">
                <a:tc rowSpan="3"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（本列数据的勾稽关系为：第一项加第二项之和，等于第三项加第四项之和）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申请人情况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</a:tcPr>
                </a:tc>
                <a:tc vMerge="1" hMerge="1">
                  <a:tcPr/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自然人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法人或其他组织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0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商业企业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科研机构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社会公益组织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法律服务机构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一、本年新收政府信息公开申请数量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二、上年结转政府信息公开申请数量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0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三、本年度办理结果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（一）予以公开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0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（二）部分公开（区分处理的，只计这一情形，不计其他情形）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（三）不予公开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1.属于国家秘密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93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2.其他法律行政法规禁止公开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93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3.危及“三安全一稳定”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31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4.保护第三方合法权益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56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5.属于三类内部事务信息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66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6.属于四类过程性信息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7.属于行政执法案卷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5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8.属于行政查询事项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29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（四）无法提供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1.本机关不掌握相关政府信息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93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2.没有现成信息需要另行制作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1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3.补正后申请内容仍不明确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94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（五）不予处理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1.信访举报投诉类申请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2.重复申请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29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3.要求提供公开出版物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93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4.无正当理由大量反复申请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5.要求行政机关确认或重新出具已获取信息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（六）其他处理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（七）总计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四、结转下年度继续办理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91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19"/>
          <p:cNvGrpSpPr/>
          <p:nvPr/>
        </p:nvGrpSpPr>
        <p:grpSpPr>
          <a:xfrm>
            <a:off x="475338" y="177800"/>
            <a:ext cx="4514215" cy="383540"/>
            <a:chOff x="708" y="280"/>
            <a:chExt cx="7109" cy="604"/>
          </a:xfrm>
        </p:grpSpPr>
        <p:sp>
          <p:nvSpPr>
            <p:cNvPr id="31" name="矩形 30"/>
            <p:cNvSpPr/>
            <p:nvPr/>
          </p:nvSpPr>
          <p:spPr>
            <a:xfrm>
              <a:off x="1304" y="302"/>
              <a:ext cx="6513" cy="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政府信息公开行政复议、行政诉讼情况</a:t>
              </a:r>
              <a:endPara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32" name="Freeform 125"/>
            <p:cNvSpPr/>
            <p:nvPr/>
          </p:nvSpPr>
          <p:spPr bwMode="auto">
            <a:xfrm>
              <a:off x="708" y="280"/>
              <a:ext cx="587" cy="566"/>
            </a:xfrm>
            <a:custGeom>
              <a:avLst/>
              <a:gdLst>
                <a:gd name="T0" fmla="*/ 25 w 57"/>
                <a:gd name="T1" fmla="*/ 4 h 55"/>
                <a:gd name="T2" fmla="*/ 31 w 57"/>
                <a:gd name="T3" fmla="*/ 4 h 55"/>
                <a:gd name="T4" fmla="*/ 35 w 57"/>
                <a:gd name="T5" fmla="*/ 11 h 55"/>
                <a:gd name="T6" fmla="*/ 45 w 57"/>
                <a:gd name="T7" fmla="*/ 18 h 55"/>
                <a:gd name="T8" fmla="*/ 52 w 57"/>
                <a:gd name="T9" fmla="*/ 19 h 55"/>
                <a:gd name="T10" fmla="*/ 54 w 57"/>
                <a:gd name="T11" fmla="*/ 25 h 55"/>
                <a:gd name="T12" fmla="*/ 49 w 57"/>
                <a:gd name="T13" fmla="*/ 30 h 55"/>
                <a:gd name="T14" fmla="*/ 45 w 57"/>
                <a:gd name="T15" fmla="*/ 42 h 55"/>
                <a:gd name="T16" fmla="*/ 46 w 57"/>
                <a:gd name="T17" fmla="*/ 50 h 55"/>
                <a:gd name="T18" fmla="*/ 41 w 57"/>
                <a:gd name="T19" fmla="*/ 53 h 55"/>
                <a:gd name="T20" fmla="*/ 35 w 57"/>
                <a:gd name="T21" fmla="*/ 50 h 55"/>
                <a:gd name="T22" fmla="*/ 22 w 57"/>
                <a:gd name="T23" fmla="*/ 50 h 55"/>
                <a:gd name="T24" fmla="*/ 15 w 57"/>
                <a:gd name="T25" fmla="*/ 53 h 55"/>
                <a:gd name="T26" fmla="*/ 10 w 57"/>
                <a:gd name="T27" fmla="*/ 50 h 55"/>
                <a:gd name="T28" fmla="*/ 12 w 57"/>
                <a:gd name="T29" fmla="*/ 42 h 55"/>
                <a:gd name="T30" fmla="*/ 8 w 57"/>
                <a:gd name="T31" fmla="*/ 30 h 55"/>
                <a:gd name="T32" fmla="*/ 2 w 57"/>
                <a:gd name="T33" fmla="*/ 25 h 55"/>
                <a:gd name="T34" fmla="*/ 4 w 57"/>
                <a:gd name="T35" fmla="*/ 19 h 55"/>
                <a:gd name="T36" fmla="*/ 12 w 57"/>
                <a:gd name="T37" fmla="*/ 18 h 55"/>
                <a:gd name="T38" fmla="*/ 22 w 57"/>
                <a:gd name="T39" fmla="*/ 11 h 55"/>
                <a:gd name="T40" fmla="*/ 25 w 57"/>
                <a:gd name="T41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55">
                  <a:moveTo>
                    <a:pt x="25" y="4"/>
                  </a:moveTo>
                  <a:cubicBezTo>
                    <a:pt x="27" y="0"/>
                    <a:pt x="30" y="0"/>
                    <a:pt x="31" y="4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14"/>
                    <a:pt x="41" y="18"/>
                    <a:pt x="4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6" y="20"/>
                    <a:pt x="57" y="22"/>
                    <a:pt x="54" y="25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6" y="33"/>
                    <a:pt x="44" y="38"/>
                    <a:pt x="45" y="4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54"/>
                    <a:pt x="45" y="55"/>
                    <a:pt x="41" y="53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8"/>
                    <a:pt x="26" y="48"/>
                    <a:pt x="22" y="50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2" y="55"/>
                    <a:pt x="10" y="54"/>
                    <a:pt x="10" y="50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38"/>
                    <a:pt x="11" y="33"/>
                    <a:pt x="8" y="3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2"/>
                    <a:pt x="0" y="20"/>
                    <a:pt x="4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6" y="18"/>
                    <a:pt x="20" y="14"/>
                    <a:pt x="22" y="11"/>
                  </a:cubicBezTo>
                  <a:lnTo>
                    <a:pt x="25" y="4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352675" y="1829435"/>
          <a:ext cx="7159625" cy="2033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3075"/>
                <a:gridCol w="473710"/>
                <a:gridCol w="473075"/>
                <a:gridCol w="473710"/>
                <a:gridCol w="532130"/>
                <a:gridCol w="438150"/>
                <a:gridCol w="473075"/>
                <a:gridCol w="473710"/>
                <a:gridCol w="473075"/>
                <a:gridCol w="485140"/>
                <a:gridCol w="473710"/>
                <a:gridCol w="473075"/>
                <a:gridCol w="473710"/>
                <a:gridCol w="473075"/>
                <a:gridCol w="497205"/>
              </a:tblGrid>
              <a:tr h="29019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行政复议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行政诉讼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9083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结果维持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结果纠正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其他结果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尚未审结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未经复议直接起诉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复议后起诉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1620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结果维持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结果纠正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其他结果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尚未审结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结果维持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结果纠正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其他结果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尚未审结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1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 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0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 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0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0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0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0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 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 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0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 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 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 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73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5a629f69f4afdf344dbeaecc10cead7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2037715" y="4998720"/>
            <a:ext cx="10589895" cy="2117090"/>
          </a:xfrm>
          <a:prstGeom prst="rect">
            <a:avLst/>
          </a:prstGeom>
        </p:spPr>
      </p:pic>
      <p:pic>
        <p:nvPicPr>
          <p:cNvPr id="7" name="图片 6" descr="5a629f69f4afdf344dbeaecc10cead7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51815" y="4998720"/>
            <a:ext cx="13047980" cy="211709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872110" y="0"/>
            <a:ext cx="8434419" cy="3563377"/>
            <a:chOff x="1872110" y="0"/>
            <a:chExt cx="8434419" cy="3563377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872110" y="0"/>
              <a:ext cx="4222097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094207" y="0"/>
              <a:ext cx="4212322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等腰三角形 5"/>
          <p:cNvSpPr/>
          <p:nvPr/>
        </p:nvSpPr>
        <p:spPr>
          <a:xfrm rot="10800000">
            <a:off x="10100828" y="3968033"/>
            <a:ext cx="1959263" cy="4719783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59263" h="471978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等腰三角形 5"/>
          <p:cNvSpPr/>
          <p:nvPr/>
        </p:nvSpPr>
        <p:spPr>
          <a:xfrm rot="10800000">
            <a:off x="227422" y="1131022"/>
            <a:ext cx="3356758" cy="4095668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56758" h="4095668">
                <a:moveTo>
                  <a:pt x="2776353" y="4095668"/>
                </a:moveTo>
                <a:lnTo>
                  <a:pt x="3356758" y="1971304"/>
                </a:lnTo>
                <a:lnTo>
                  <a:pt x="0" y="0"/>
                </a:lnTo>
                <a:lnTo>
                  <a:pt x="2776353" y="4095668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16" name="图示 15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Freeform 125"/>
          <p:cNvSpPr/>
          <p:nvPr/>
        </p:nvSpPr>
        <p:spPr bwMode="auto">
          <a:xfrm>
            <a:off x="449580" y="177800"/>
            <a:ext cx="372745" cy="359410"/>
          </a:xfrm>
          <a:custGeom>
            <a:avLst/>
            <a:gdLst>
              <a:gd name="T0" fmla="*/ 25 w 57"/>
              <a:gd name="T1" fmla="*/ 4 h 55"/>
              <a:gd name="T2" fmla="*/ 31 w 57"/>
              <a:gd name="T3" fmla="*/ 4 h 55"/>
              <a:gd name="T4" fmla="*/ 35 w 57"/>
              <a:gd name="T5" fmla="*/ 11 h 55"/>
              <a:gd name="T6" fmla="*/ 45 w 57"/>
              <a:gd name="T7" fmla="*/ 18 h 55"/>
              <a:gd name="T8" fmla="*/ 52 w 57"/>
              <a:gd name="T9" fmla="*/ 19 h 55"/>
              <a:gd name="T10" fmla="*/ 54 w 57"/>
              <a:gd name="T11" fmla="*/ 25 h 55"/>
              <a:gd name="T12" fmla="*/ 49 w 57"/>
              <a:gd name="T13" fmla="*/ 30 h 55"/>
              <a:gd name="T14" fmla="*/ 45 w 57"/>
              <a:gd name="T15" fmla="*/ 42 h 55"/>
              <a:gd name="T16" fmla="*/ 46 w 57"/>
              <a:gd name="T17" fmla="*/ 50 h 55"/>
              <a:gd name="T18" fmla="*/ 41 w 57"/>
              <a:gd name="T19" fmla="*/ 53 h 55"/>
              <a:gd name="T20" fmla="*/ 35 w 57"/>
              <a:gd name="T21" fmla="*/ 50 h 55"/>
              <a:gd name="T22" fmla="*/ 22 w 57"/>
              <a:gd name="T23" fmla="*/ 50 h 55"/>
              <a:gd name="T24" fmla="*/ 15 w 57"/>
              <a:gd name="T25" fmla="*/ 53 h 55"/>
              <a:gd name="T26" fmla="*/ 10 w 57"/>
              <a:gd name="T27" fmla="*/ 50 h 55"/>
              <a:gd name="T28" fmla="*/ 12 w 57"/>
              <a:gd name="T29" fmla="*/ 42 h 55"/>
              <a:gd name="T30" fmla="*/ 8 w 57"/>
              <a:gd name="T31" fmla="*/ 30 h 55"/>
              <a:gd name="T32" fmla="*/ 2 w 57"/>
              <a:gd name="T33" fmla="*/ 25 h 55"/>
              <a:gd name="T34" fmla="*/ 4 w 57"/>
              <a:gd name="T35" fmla="*/ 19 h 55"/>
              <a:gd name="T36" fmla="*/ 12 w 57"/>
              <a:gd name="T37" fmla="*/ 18 h 55"/>
              <a:gd name="T38" fmla="*/ 22 w 57"/>
              <a:gd name="T39" fmla="*/ 11 h 55"/>
              <a:gd name="T40" fmla="*/ 25 w 57"/>
              <a:gd name="T41" fmla="*/ 4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" h="55">
                <a:moveTo>
                  <a:pt x="25" y="4"/>
                </a:moveTo>
                <a:cubicBezTo>
                  <a:pt x="27" y="0"/>
                  <a:pt x="30" y="0"/>
                  <a:pt x="31" y="4"/>
                </a:cubicBezTo>
                <a:cubicBezTo>
                  <a:pt x="35" y="11"/>
                  <a:pt x="35" y="11"/>
                  <a:pt x="35" y="11"/>
                </a:cubicBezTo>
                <a:cubicBezTo>
                  <a:pt x="37" y="14"/>
                  <a:pt x="41" y="18"/>
                  <a:pt x="45" y="18"/>
                </a:cubicBezTo>
                <a:cubicBezTo>
                  <a:pt x="52" y="19"/>
                  <a:pt x="52" y="19"/>
                  <a:pt x="52" y="19"/>
                </a:cubicBezTo>
                <a:cubicBezTo>
                  <a:pt x="56" y="20"/>
                  <a:pt x="57" y="22"/>
                  <a:pt x="54" y="25"/>
                </a:cubicBezTo>
                <a:cubicBezTo>
                  <a:pt x="49" y="30"/>
                  <a:pt x="49" y="30"/>
                  <a:pt x="49" y="30"/>
                </a:cubicBezTo>
                <a:cubicBezTo>
                  <a:pt x="46" y="33"/>
                  <a:pt x="44" y="38"/>
                  <a:pt x="45" y="42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54"/>
                  <a:pt x="45" y="55"/>
                  <a:pt x="41" y="53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8"/>
                  <a:pt x="26" y="48"/>
                  <a:pt x="22" y="50"/>
                </a:cubicBezTo>
                <a:cubicBezTo>
                  <a:pt x="15" y="53"/>
                  <a:pt x="15" y="53"/>
                  <a:pt x="15" y="53"/>
                </a:cubicBezTo>
                <a:cubicBezTo>
                  <a:pt x="12" y="55"/>
                  <a:pt x="10" y="54"/>
                  <a:pt x="10" y="50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38"/>
                  <a:pt x="11" y="33"/>
                  <a:pt x="8" y="30"/>
                </a:cubicBezTo>
                <a:cubicBezTo>
                  <a:pt x="2" y="25"/>
                  <a:pt x="2" y="25"/>
                  <a:pt x="2" y="25"/>
                </a:cubicBezTo>
                <a:cubicBezTo>
                  <a:pt x="0" y="22"/>
                  <a:pt x="0" y="20"/>
                  <a:pt x="4" y="19"/>
                </a:cubicBezTo>
                <a:cubicBezTo>
                  <a:pt x="12" y="18"/>
                  <a:pt x="12" y="18"/>
                  <a:pt x="12" y="18"/>
                </a:cubicBezTo>
                <a:cubicBezTo>
                  <a:pt x="16" y="18"/>
                  <a:pt x="20" y="14"/>
                  <a:pt x="22" y="11"/>
                </a:cubicBezTo>
                <a:lnTo>
                  <a:pt x="25" y="4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ransition advTm="659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 125"/>
          <p:cNvSpPr/>
          <p:nvPr/>
        </p:nvSpPr>
        <p:spPr bwMode="auto">
          <a:xfrm>
            <a:off x="449580" y="177800"/>
            <a:ext cx="372745" cy="359410"/>
          </a:xfrm>
          <a:custGeom>
            <a:avLst/>
            <a:gdLst>
              <a:gd name="T0" fmla="*/ 25 w 57"/>
              <a:gd name="T1" fmla="*/ 4 h 55"/>
              <a:gd name="T2" fmla="*/ 31 w 57"/>
              <a:gd name="T3" fmla="*/ 4 h 55"/>
              <a:gd name="T4" fmla="*/ 35 w 57"/>
              <a:gd name="T5" fmla="*/ 11 h 55"/>
              <a:gd name="T6" fmla="*/ 45 w 57"/>
              <a:gd name="T7" fmla="*/ 18 h 55"/>
              <a:gd name="T8" fmla="*/ 52 w 57"/>
              <a:gd name="T9" fmla="*/ 19 h 55"/>
              <a:gd name="T10" fmla="*/ 54 w 57"/>
              <a:gd name="T11" fmla="*/ 25 h 55"/>
              <a:gd name="T12" fmla="*/ 49 w 57"/>
              <a:gd name="T13" fmla="*/ 30 h 55"/>
              <a:gd name="T14" fmla="*/ 45 w 57"/>
              <a:gd name="T15" fmla="*/ 42 h 55"/>
              <a:gd name="T16" fmla="*/ 46 w 57"/>
              <a:gd name="T17" fmla="*/ 50 h 55"/>
              <a:gd name="T18" fmla="*/ 41 w 57"/>
              <a:gd name="T19" fmla="*/ 53 h 55"/>
              <a:gd name="T20" fmla="*/ 35 w 57"/>
              <a:gd name="T21" fmla="*/ 50 h 55"/>
              <a:gd name="T22" fmla="*/ 22 w 57"/>
              <a:gd name="T23" fmla="*/ 50 h 55"/>
              <a:gd name="T24" fmla="*/ 15 w 57"/>
              <a:gd name="T25" fmla="*/ 53 h 55"/>
              <a:gd name="T26" fmla="*/ 10 w 57"/>
              <a:gd name="T27" fmla="*/ 50 h 55"/>
              <a:gd name="T28" fmla="*/ 12 w 57"/>
              <a:gd name="T29" fmla="*/ 42 h 55"/>
              <a:gd name="T30" fmla="*/ 8 w 57"/>
              <a:gd name="T31" fmla="*/ 30 h 55"/>
              <a:gd name="T32" fmla="*/ 2 w 57"/>
              <a:gd name="T33" fmla="*/ 25 h 55"/>
              <a:gd name="T34" fmla="*/ 4 w 57"/>
              <a:gd name="T35" fmla="*/ 19 h 55"/>
              <a:gd name="T36" fmla="*/ 12 w 57"/>
              <a:gd name="T37" fmla="*/ 18 h 55"/>
              <a:gd name="T38" fmla="*/ 22 w 57"/>
              <a:gd name="T39" fmla="*/ 11 h 55"/>
              <a:gd name="T40" fmla="*/ 25 w 57"/>
              <a:gd name="T41" fmla="*/ 4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" h="55">
                <a:moveTo>
                  <a:pt x="25" y="4"/>
                </a:moveTo>
                <a:cubicBezTo>
                  <a:pt x="27" y="0"/>
                  <a:pt x="30" y="0"/>
                  <a:pt x="31" y="4"/>
                </a:cubicBezTo>
                <a:cubicBezTo>
                  <a:pt x="35" y="11"/>
                  <a:pt x="35" y="11"/>
                  <a:pt x="35" y="11"/>
                </a:cubicBezTo>
                <a:cubicBezTo>
                  <a:pt x="37" y="14"/>
                  <a:pt x="41" y="18"/>
                  <a:pt x="45" y="18"/>
                </a:cubicBezTo>
                <a:cubicBezTo>
                  <a:pt x="52" y="19"/>
                  <a:pt x="52" y="19"/>
                  <a:pt x="52" y="19"/>
                </a:cubicBezTo>
                <a:cubicBezTo>
                  <a:pt x="56" y="20"/>
                  <a:pt x="57" y="22"/>
                  <a:pt x="54" y="25"/>
                </a:cubicBezTo>
                <a:cubicBezTo>
                  <a:pt x="49" y="30"/>
                  <a:pt x="49" y="30"/>
                  <a:pt x="49" y="30"/>
                </a:cubicBezTo>
                <a:cubicBezTo>
                  <a:pt x="46" y="33"/>
                  <a:pt x="44" y="38"/>
                  <a:pt x="45" y="42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54"/>
                  <a:pt x="45" y="55"/>
                  <a:pt x="41" y="53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8"/>
                  <a:pt x="26" y="48"/>
                  <a:pt x="22" y="50"/>
                </a:cubicBezTo>
                <a:cubicBezTo>
                  <a:pt x="15" y="53"/>
                  <a:pt x="15" y="53"/>
                  <a:pt x="15" y="53"/>
                </a:cubicBezTo>
                <a:cubicBezTo>
                  <a:pt x="12" y="55"/>
                  <a:pt x="10" y="54"/>
                  <a:pt x="10" y="50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38"/>
                  <a:pt x="11" y="33"/>
                  <a:pt x="8" y="30"/>
                </a:cubicBezTo>
                <a:cubicBezTo>
                  <a:pt x="2" y="25"/>
                  <a:pt x="2" y="25"/>
                  <a:pt x="2" y="25"/>
                </a:cubicBezTo>
                <a:cubicBezTo>
                  <a:pt x="0" y="22"/>
                  <a:pt x="0" y="20"/>
                  <a:pt x="4" y="19"/>
                </a:cubicBezTo>
                <a:cubicBezTo>
                  <a:pt x="12" y="18"/>
                  <a:pt x="12" y="18"/>
                  <a:pt x="12" y="18"/>
                </a:cubicBezTo>
                <a:cubicBezTo>
                  <a:pt x="16" y="18"/>
                  <a:pt x="20" y="14"/>
                  <a:pt x="22" y="11"/>
                </a:cubicBezTo>
                <a:lnTo>
                  <a:pt x="25" y="4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69911" y="2193333"/>
            <a:ext cx="2081464" cy="3926162"/>
          </a:xfrm>
          <a:custGeom>
            <a:avLst/>
            <a:gdLst>
              <a:gd name="connsiteX0" fmla="*/ 0 w 2081464"/>
              <a:gd name="connsiteY0" fmla="*/ 0 h 3336614"/>
              <a:gd name="connsiteX1" fmla="*/ 2081464 w 2081464"/>
              <a:gd name="connsiteY1" fmla="*/ 0 h 3336614"/>
              <a:gd name="connsiteX2" fmla="*/ 2081464 w 2081464"/>
              <a:gd name="connsiteY2" fmla="*/ 3336614 h 3336614"/>
              <a:gd name="connsiteX3" fmla="*/ 0 w 2081464"/>
              <a:gd name="connsiteY3" fmla="*/ 3336614 h 3336614"/>
              <a:gd name="connsiteX4" fmla="*/ 0 w 2081464"/>
              <a:gd name="connsiteY4" fmla="*/ 0 h 3336614"/>
              <a:gd name="connsiteX0-1" fmla="*/ 0 w 2081464"/>
              <a:gd name="connsiteY0-2" fmla="*/ 0 h 3926162"/>
              <a:gd name="connsiteX1-3" fmla="*/ 2081464 w 2081464"/>
              <a:gd name="connsiteY1-4" fmla="*/ 589548 h 3926162"/>
              <a:gd name="connsiteX2-5" fmla="*/ 2081464 w 2081464"/>
              <a:gd name="connsiteY2-6" fmla="*/ 3926162 h 3926162"/>
              <a:gd name="connsiteX3-7" fmla="*/ 0 w 2081464"/>
              <a:gd name="connsiteY3-8" fmla="*/ 3926162 h 3926162"/>
              <a:gd name="connsiteX4-9" fmla="*/ 0 w 2081464"/>
              <a:gd name="connsiteY4-10" fmla="*/ 0 h 39261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81464" h="3926162">
                <a:moveTo>
                  <a:pt x="0" y="0"/>
                </a:moveTo>
                <a:lnTo>
                  <a:pt x="2081464" y="589548"/>
                </a:lnTo>
                <a:lnTo>
                  <a:pt x="2081464" y="3926162"/>
                </a:lnTo>
                <a:lnTo>
                  <a:pt x="0" y="3926162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8960" y="2193290"/>
            <a:ext cx="10481310" cy="470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dirty="0" smtClean="0"/>
              <a:t>    </a:t>
            </a:r>
            <a:r>
              <a:rPr lang="en-US" altLang="zh-CN"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altLang="zh-CN"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尽管我局在政府信息公开的工作上取得了一定的成绩，也取得了良好的社会效果，但仍然存在着一些不足，例如：主动公开的政府信息与公众的需求还存在一些距离；公开形式不够丰富，公众参与度不高，便民性有待进一步提高；政府信息公开工作是一项长期的日常性工作，长效工作机制建设需要进一步完善。</a:t>
            </a:r>
            <a:endParaRPr altLang="zh-CN" sz="20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altLang="zh-CN"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为切实整改自查发现的问题，进一步深化政府信息公开工作，我局采取以下改进措施：一是按照《条例》规定，加强对公众关注度高的政府信息的梳理，进一步充实公开内容；二是进一步完善政府信息分类工作，完善网站布局，方便公众获取政府信息；三是积极落实信息公开工作制度，确保政府信息公开工作制度化、规范化推进。当前工作取得一定成效，获得了服务对象的一致好评。</a:t>
            </a:r>
            <a:endParaRPr altLang="zh-CN" sz="20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altLang="zh-CN" sz="20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等腰三角形 5"/>
          <p:cNvSpPr/>
          <p:nvPr/>
        </p:nvSpPr>
        <p:spPr>
          <a:xfrm rot="19356855">
            <a:off x="5140026" y="2772616"/>
            <a:ext cx="781196" cy="441688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3746498"/>
              <a:gd name="connsiteY0-26" fmla="*/ 1879600 h 3424350"/>
              <a:gd name="connsiteX1-27" fmla="*/ 3746500 w 3746498"/>
              <a:gd name="connsiteY1-28" fmla="*/ 0 h 3424350"/>
              <a:gd name="connsiteX2-29" fmla="*/ 3732084 w 3746498"/>
              <a:gd name="connsiteY2-30" fmla="*/ 3424348 h 3424350"/>
              <a:gd name="connsiteX3-31" fmla="*/ 0 w 3746498"/>
              <a:gd name="connsiteY3-32" fmla="*/ 1879600 h 3424350"/>
              <a:gd name="connsiteX0-33" fmla="*/ 0 w 3746498"/>
              <a:gd name="connsiteY0-34" fmla="*/ 1879600 h 3424350"/>
              <a:gd name="connsiteX1-35" fmla="*/ 3746500 w 3746498"/>
              <a:gd name="connsiteY1-36" fmla="*/ 0 h 3424350"/>
              <a:gd name="connsiteX2-37" fmla="*/ 3732084 w 3746498"/>
              <a:gd name="connsiteY2-38" fmla="*/ 3424348 h 3424350"/>
              <a:gd name="connsiteX3-39" fmla="*/ 0 w 3746498"/>
              <a:gd name="connsiteY3-40" fmla="*/ 1879600 h 3424350"/>
              <a:gd name="connsiteX0-41" fmla="*/ 0 w 4270503"/>
              <a:gd name="connsiteY0-42" fmla="*/ 1879600 h 2511072"/>
              <a:gd name="connsiteX1-43" fmla="*/ 3746500 w 4270503"/>
              <a:gd name="connsiteY1-44" fmla="*/ 0 h 2511072"/>
              <a:gd name="connsiteX2-45" fmla="*/ 4270432 w 4270503"/>
              <a:gd name="connsiteY2-46" fmla="*/ 2511075 h 2511072"/>
              <a:gd name="connsiteX3-47" fmla="*/ 0 w 4270503"/>
              <a:gd name="connsiteY3-48" fmla="*/ 1879600 h 2511072"/>
              <a:gd name="connsiteX0-49" fmla="*/ 1 w 2283684"/>
              <a:gd name="connsiteY0-50" fmla="*/ 2919045 h 2919038"/>
              <a:gd name="connsiteX1-51" fmla="*/ 1759681 w 2283684"/>
              <a:gd name="connsiteY1-52" fmla="*/ 0 h 2919038"/>
              <a:gd name="connsiteX2-53" fmla="*/ 2283613 w 2283684"/>
              <a:gd name="connsiteY2-54" fmla="*/ 2511075 h 2919038"/>
              <a:gd name="connsiteX3-55" fmla="*/ 1 w 2283684"/>
              <a:gd name="connsiteY3-56" fmla="*/ 2919045 h 2919038"/>
              <a:gd name="connsiteX0-57" fmla="*/ 0 w 2296147"/>
              <a:gd name="connsiteY0-58" fmla="*/ 2137357 h 2511072"/>
              <a:gd name="connsiteX1-59" fmla="*/ 1772144 w 2296147"/>
              <a:gd name="connsiteY1-60" fmla="*/ 0 h 2511072"/>
              <a:gd name="connsiteX2-61" fmla="*/ 2296076 w 2296147"/>
              <a:gd name="connsiteY2-62" fmla="*/ 2511075 h 2511072"/>
              <a:gd name="connsiteX3-63" fmla="*/ 0 w 2296147"/>
              <a:gd name="connsiteY3-64" fmla="*/ 2137357 h 2511072"/>
              <a:gd name="connsiteX0-65" fmla="*/ 0 w 2460786"/>
              <a:gd name="connsiteY0-66" fmla="*/ 2137357 h 2512682"/>
              <a:gd name="connsiteX1-67" fmla="*/ 1772144 w 2460786"/>
              <a:gd name="connsiteY1-68" fmla="*/ 0 h 2512682"/>
              <a:gd name="connsiteX2-69" fmla="*/ 2296076 w 2460786"/>
              <a:gd name="connsiteY2-70" fmla="*/ 2511075 h 2512682"/>
              <a:gd name="connsiteX3-71" fmla="*/ 0 w 2460786"/>
              <a:gd name="connsiteY3-72" fmla="*/ 2137357 h 2512682"/>
              <a:gd name="connsiteX0-73" fmla="*/ 0 w 2296078"/>
              <a:gd name="connsiteY0-74" fmla="*/ 2137357 h 2511072"/>
              <a:gd name="connsiteX1-75" fmla="*/ 1772144 w 2296078"/>
              <a:gd name="connsiteY1-76" fmla="*/ 0 h 2511072"/>
              <a:gd name="connsiteX2-77" fmla="*/ 2296076 w 2296078"/>
              <a:gd name="connsiteY2-78" fmla="*/ 2511075 h 2511072"/>
              <a:gd name="connsiteX3-79" fmla="*/ 0 w 2296078"/>
              <a:gd name="connsiteY3-80" fmla="*/ 2137357 h 2511072"/>
              <a:gd name="connsiteX0-81" fmla="*/ 0 w 2296078"/>
              <a:gd name="connsiteY0-82" fmla="*/ 2137357 h 2511072"/>
              <a:gd name="connsiteX1-83" fmla="*/ 1772144 w 2296078"/>
              <a:gd name="connsiteY1-84" fmla="*/ 0 h 2511072"/>
              <a:gd name="connsiteX2-85" fmla="*/ 2296076 w 2296078"/>
              <a:gd name="connsiteY2-86" fmla="*/ 2511075 h 2511072"/>
              <a:gd name="connsiteX3-87" fmla="*/ 0 w 2296078"/>
              <a:gd name="connsiteY3-88" fmla="*/ 2137357 h 2511072"/>
              <a:gd name="connsiteX0-89" fmla="*/ 0 w 2398508"/>
              <a:gd name="connsiteY0-90" fmla="*/ 2137357 h 2137356"/>
              <a:gd name="connsiteX1-91" fmla="*/ 1772144 w 2398508"/>
              <a:gd name="connsiteY1-92" fmla="*/ 0 h 2137356"/>
              <a:gd name="connsiteX2-93" fmla="*/ 2398507 w 2398508"/>
              <a:gd name="connsiteY2-94" fmla="*/ 1037291 h 2137356"/>
              <a:gd name="connsiteX3-95" fmla="*/ 0 w 2398508"/>
              <a:gd name="connsiteY3-96" fmla="*/ 2137357 h 2137356"/>
              <a:gd name="connsiteX0-97" fmla="*/ 0 w 770411"/>
              <a:gd name="connsiteY0-98" fmla="*/ 3328587 h 3328589"/>
              <a:gd name="connsiteX1-99" fmla="*/ 144047 w 770411"/>
              <a:gd name="connsiteY1-100" fmla="*/ 0 h 3328589"/>
              <a:gd name="connsiteX2-101" fmla="*/ 770410 w 770411"/>
              <a:gd name="connsiteY2-102" fmla="*/ 1037291 h 3328589"/>
              <a:gd name="connsiteX3-103" fmla="*/ 0 w 770411"/>
              <a:gd name="connsiteY3-104" fmla="*/ 3328587 h 3328589"/>
              <a:gd name="connsiteX0-105" fmla="*/ 1 w 1847386"/>
              <a:gd name="connsiteY0-106" fmla="*/ 1808113 h 1808114"/>
              <a:gd name="connsiteX1-107" fmla="*/ 1221022 w 1847386"/>
              <a:gd name="connsiteY1-108" fmla="*/ 0 h 1808114"/>
              <a:gd name="connsiteX2-109" fmla="*/ 1847385 w 1847386"/>
              <a:gd name="connsiteY2-110" fmla="*/ 1037291 h 1808114"/>
              <a:gd name="connsiteX3-111" fmla="*/ 1 w 1847386"/>
              <a:gd name="connsiteY3-112" fmla="*/ 1808113 h 1808114"/>
              <a:gd name="connsiteX0-113" fmla="*/ 0 w 1837261"/>
              <a:gd name="connsiteY0-114" fmla="*/ 2016730 h 2016731"/>
              <a:gd name="connsiteX1-115" fmla="*/ 1210897 w 1837261"/>
              <a:gd name="connsiteY1-116" fmla="*/ 0 h 2016731"/>
              <a:gd name="connsiteX2-117" fmla="*/ 1837260 w 1837261"/>
              <a:gd name="connsiteY2-118" fmla="*/ 1037291 h 2016731"/>
              <a:gd name="connsiteX3-119" fmla="*/ 0 w 1837261"/>
              <a:gd name="connsiteY3-120" fmla="*/ 2016730 h 2016731"/>
              <a:gd name="connsiteX0-121" fmla="*/ 0 w 1930651"/>
              <a:gd name="connsiteY0-122" fmla="*/ 2016730 h 2016731"/>
              <a:gd name="connsiteX1-123" fmla="*/ 1210897 w 1930651"/>
              <a:gd name="connsiteY1-124" fmla="*/ 0 h 2016731"/>
              <a:gd name="connsiteX2-125" fmla="*/ 1930651 w 1930651"/>
              <a:gd name="connsiteY2-126" fmla="*/ 1023405 h 2016731"/>
              <a:gd name="connsiteX3-127" fmla="*/ 0 w 1930651"/>
              <a:gd name="connsiteY3-128" fmla="*/ 2016730 h 2016731"/>
              <a:gd name="connsiteX0-129" fmla="*/ 0 w 1930651"/>
              <a:gd name="connsiteY0-130" fmla="*/ 2016730 h 2016731"/>
              <a:gd name="connsiteX1-131" fmla="*/ 1210897 w 1930651"/>
              <a:gd name="connsiteY1-132" fmla="*/ 0 h 2016731"/>
              <a:gd name="connsiteX2-133" fmla="*/ 1930651 w 1930651"/>
              <a:gd name="connsiteY2-134" fmla="*/ 1023405 h 2016731"/>
              <a:gd name="connsiteX3-135" fmla="*/ 0 w 1930651"/>
              <a:gd name="connsiteY3-136" fmla="*/ 2016730 h 2016731"/>
              <a:gd name="connsiteX0-137" fmla="*/ 0 w 1930651"/>
              <a:gd name="connsiteY0-138" fmla="*/ 2016730 h 2016731"/>
              <a:gd name="connsiteX1-139" fmla="*/ 1210897 w 1930651"/>
              <a:gd name="connsiteY1-140" fmla="*/ 0 h 2016731"/>
              <a:gd name="connsiteX2-141" fmla="*/ 1930651 w 1930651"/>
              <a:gd name="connsiteY2-142" fmla="*/ 1023405 h 2016731"/>
              <a:gd name="connsiteX3-143" fmla="*/ 0 w 1930651"/>
              <a:gd name="connsiteY3-144" fmla="*/ 2016730 h 20167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30651" h="2016731">
                <a:moveTo>
                  <a:pt x="0" y="2016730"/>
                </a:moveTo>
                <a:lnTo>
                  <a:pt x="1210897" y="0"/>
                </a:lnTo>
                <a:cubicBezTo>
                  <a:pt x="1723167" y="755635"/>
                  <a:pt x="1567308" y="563928"/>
                  <a:pt x="1930651" y="1023405"/>
                </a:cubicBezTo>
                <a:lnTo>
                  <a:pt x="0" y="2016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4575" y="1361440"/>
            <a:ext cx="9228455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zh-CN" altLang="zh-CN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年，</a:t>
            </a:r>
            <a:r>
              <a:rPr lang="zh-CN" alt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</a:t>
            </a:r>
            <a:r>
              <a:rPr lang="zh-CN" altLang="zh-CN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将改进不足，重点从以下几个方面改进提升</a:t>
            </a:r>
            <a:endParaRPr lang="en-US" altLang="zh-CN" sz="2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ransition advTm="2668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/>
      <p:bldP spid="13" grpId="0" bldLvl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 flipH="1">
            <a:off x="3478530" y="0"/>
            <a:ext cx="1082040" cy="68580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 rot="10800000">
            <a:off x="419100" y="1862038"/>
            <a:ext cx="4508500" cy="3657600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508500" h="3657600">
                <a:moveTo>
                  <a:pt x="0" y="1879600"/>
                </a:moveTo>
                <a:lnTo>
                  <a:pt x="3746500" y="0"/>
                </a:lnTo>
                <a:lnTo>
                  <a:pt x="4508500" y="3657600"/>
                </a:lnTo>
                <a:lnTo>
                  <a:pt x="0" y="187960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41730" y="3629878"/>
            <a:ext cx="217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目  录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7920" y="3186430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US" altLang="zh-CN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0" y="0"/>
            <a:ext cx="4419600" cy="326016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3584223"/>
            <a:ext cx="3327400" cy="327377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966696" y="1171865"/>
            <a:ext cx="8444247" cy="421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一、概述</a:t>
            </a:r>
            <a:endParaRPr lang="zh-CN" altLang="en-US" sz="33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  <a:p>
            <a:r>
              <a:rPr lang="zh-CN" altLang="en-US" sz="3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二、</a:t>
            </a:r>
            <a:r>
              <a:rPr lang="zh-CN" altLang="zh-CN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主动公开政府信息情况</a:t>
            </a:r>
            <a:endParaRPr lang="en-US" altLang="zh-CN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endParaRPr lang="en-US" altLang="zh-CN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三、</a:t>
            </a:r>
            <a:r>
              <a:rPr lang="zh-CN" altLang="zh-CN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收到和处理政府信息公开申请情况</a:t>
            </a:r>
            <a:endParaRPr lang="en-US" altLang="zh-CN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endParaRPr lang="en-US" altLang="zh-CN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四、</a:t>
            </a:r>
            <a:r>
              <a:rPr lang="zh-CN" altLang="zh-CN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政府信息公开行政复议、行政诉讼情况</a:t>
            </a:r>
            <a:endParaRPr lang="en-US" altLang="zh-CN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endParaRPr lang="en-US" altLang="zh-CN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zh-CN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五、存在的主要问题及改进情况</a:t>
            </a:r>
            <a:endParaRPr lang="zh-CN" altLang="zh-CN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zh-CN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zh-CN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六、需要说明的事项</a:t>
            </a:r>
            <a:endParaRPr lang="zh-CN" altLang="zh-CN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advTm="2481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28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288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algn="l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zh-CN" sz="2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本报告统计时间跨度自2020年1月1日至2020年12月31日止。如有疑问，请与汶上县商务局办公室联系（电话：7212706；电子邮箱： swjzsj@ji.shandong.cn）。</a:t>
            </a:r>
            <a:endParaRPr lang="zh-CN" altLang="zh-CN" sz="20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6" name="组合 19"/>
          <p:cNvGrpSpPr/>
          <p:nvPr/>
        </p:nvGrpSpPr>
        <p:grpSpPr>
          <a:xfrm>
            <a:off x="837923" y="954405"/>
            <a:ext cx="2267585" cy="368300"/>
            <a:chOff x="708" y="280"/>
            <a:chExt cx="3571" cy="580"/>
          </a:xfrm>
        </p:grpSpPr>
        <p:sp>
          <p:nvSpPr>
            <p:cNvPr id="27" name="矩形 26"/>
            <p:cNvSpPr/>
            <p:nvPr/>
          </p:nvSpPr>
          <p:spPr>
            <a:xfrm>
              <a:off x="1471" y="280"/>
              <a:ext cx="2808" cy="58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zh-CN" altLang="en-US" b="1" dirty="0" smtClean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需要说明的事项</a:t>
              </a:r>
              <a:endParaRPr lang="zh-CN" altLang="en-US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8" name="Freeform 125"/>
            <p:cNvSpPr/>
            <p:nvPr/>
          </p:nvSpPr>
          <p:spPr bwMode="auto">
            <a:xfrm>
              <a:off x="708" y="280"/>
              <a:ext cx="587" cy="566"/>
            </a:xfrm>
            <a:custGeom>
              <a:avLst/>
              <a:gdLst>
                <a:gd name="T0" fmla="*/ 25 w 57"/>
                <a:gd name="T1" fmla="*/ 4 h 55"/>
                <a:gd name="T2" fmla="*/ 31 w 57"/>
                <a:gd name="T3" fmla="*/ 4 h 55"/>
                <a:gd name="T4" fmla="*/ 35 w 57"/>
                <a:gd name="T5" fmla="*/ 11 h 55"/>
                <a:gd name="T6" fmla="*/ 45 w 57"/>
                <a:gd name="T7" fmla="*/ 18 h 55"/>
                <a:gd name="T8" fmla="*/ 52 w 57"/>
                <a:gd name="T9" fmla="*/ 19 h 55"/>
                <a:gd name="T10" fmla="*/ 54 w 57"/>
                <a:gd name="T11" fmla="*/ 25 h 55"/>
                <a:gd name="T12" fmla="*/ 49 w 57"/>
                <a:gd name="T13" fmla="*/ 30 h 55"/>
                <a:gd name="T14" fmla="*/ 45 w 57"/>
                <a:gd name="T15" fmla="*/ 42 h 55"/>
                <a:gd name="T16" fmla="*/ 46 w 57"/>
                <a:gd name="T17" fmla="*/ 50 h 55"/>
                <a:gd name="T18" fmla="*/ 41 w 57"/>
                <a:gd name="T19" fmla="*/ 53 h 55"/>
                <a:gd name="T20" fmla="*/ 35 w 57"/>
                <a:gd name="T21" fmla="*/ 50 h 55"/>
                <a:gd name="T22" fmla="*/ 22 w 57"/>
                <a:gd name="T23" fmla="*/ 50 h 55"/>
                <a:gd name="T24" fmla="*/ 15 w 57"/>
                <a:gd name="T25" fmla="*/ 53 h 55"/>
                <a:gd name="T26" fmla="*/ 10 w 57"/>
                <a:gd name="T27" fmla="*/ 50 h 55"/>
                <a:gd name="T28" fmla="*/ 12 w 57"/>
                <a:gd name="T29" fmla="*/ 42 h 55"/>
                <a:gd name="T30" fmla="*/ 8 w 57"/>
                <a:gd name="T31" fmla="*/ 30 h 55"/>
                <a:gd name="T32" fmla="*/ 2 w 57"/>
                <a:gd name="T33" fmla="*/ 25 h 55"/>
                <a:gd name="T34" fmla="*/ 4 w 57"/>
                <a:gd name="T35" fmla="*/ 19 h 55"/>
                <a:gd name="T36" fmla="*/ 12 w 57"/>
                <a:gd name="T37" fmla="*/ 18 h 55"/>
                <a:gd name="T38" fmla="*/ 22 w 57"/>
                <a:gd name="T39" fmla="*/ 11 h 55"/>
                <a:gd name="T40" fmla="*/ 25 w 57"/>
                <a:gd name="T41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55">
                  <a:moveTo>
                    <a:pt x="25" y="4"/>
                  </a:moveTo>
                  <a:cubicBezTo>
                    <a:pt x="27" y="0"/>
                    <a:pt x="30" y="0"/>
                    <a:pt x="31" y="4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14"/>
                    <a:pt x="41" y="18"/>
                    <a:pt x="4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6" y="20"/>
                    <a:pt x="57" y="22"/>
                    <a:pt x="54" y="25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6" y="33"/>
                    <a:pt x="44" y="38"/>
                    <a:pt x="45" y="4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54"/>
                    <a:pt x="45" y="55"/>
                    <a:pt x="41" y="53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8"/>
                    <a:pt x="26" y="48"/>
                    <a:pt x="22" y="50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2" y="55"/>
                    <a:pt x="10" y="54"/>
                    <a:pt x="10" y="50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38"/>
                    <a:pt x="11" y="33"/>
                    <a:pt x="8" y="3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2"/>
                    <a:pt x="0" y="20"/>
                    <a:pt x="4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6" y="18"/>
                    <a:pt x="20" y="14"/>
                    <a:pt x="22" y="11"/>
                  </a:cubicBezTo>
                  <a:lnTo>
                    <a:pt x="25" y="4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endParaRPr lang="zh-CN" altLang="en-US" sz="1015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5a629f69f4afdf344dbeaecc10cead7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2037715" y="4998720"/>
            <a:ext cx="10589895" cy="2117090"/>
          </a:xfrm>
          <a:prstGeom prst="rect">
            <a:avLst/>
          </a:prstGeom>
        </p:spPr>
      </p:pic>
      <p:pic>
        <p:nvPicPr>
          <p:cNvPr id="7" name="图片 6" descr="5a629f69f4afdf344dbeaecc10cead7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66420" y="4998720"/>
            <a:ext cx="13047980" cy="21170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78280" y="944118"/>
            <a:ext cx="2634884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buClrTx/>
              <a:buSzTx/>
              <a:buFontTx/>
            </a:pPr>
            <a:r>
              <a:rPr lang="zh-CN" altLang="zh-CN" sz="3200" b="1" dirty="0" smtClean="0">
                <a:solidFill>
                  <a:srgbClr val="FF0000"/>
                </a:solidFill>
                <a:cs typeface="+mn-ea"/>
                <a:sym typeface="+mn-lt"/>
              </a:rPr>
              <a:t>概述</a:t>
            </a:r>
            <a:endParaRPr lang="zh-CN" altLang="zh-CN" sz="3200" b="1" dirty="0" smtClean="0">
              <a:solidFill>
                <a:srgbClr val="FF0000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37807" y="0"/>
            <a:ext cx="8130873" cy="3420932"/>
            <a:chOff x="2037807" y="0"/>
            <a:chExt cx="8130873" cy="3420932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2037807" y="1"/>
              <a:ext cx="4056400" cy="3420931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094207" y="0"/>
              <a:ext cx="4074473" cy="3420932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872110" y="0"/>
            <a:ext cx="8434419" cy="3563377"/>
            <a:chOff x="1872110" y="0"/>
            <a:chExt cx="8434419" cy="3563377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872110" y="0"/>
              <a:ext cx="4222097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094207" y="0"/>
              <a:ext cx="4212322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等腰三角形 5"/>
          <p:cNvSpPr/>
          <p:nvPr/>
        </p:nvSpPr>
        <p:spPr>
          <a:xfrm rot="10800000">
            <a:off x="10100828" y="3968033"/>
            <a:ext cx="1959263" cy="4719783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59263" h="471978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等腰三角形 5"/>
          <p:cNvSpPr/>
          <p:nvPr/>
        </p:nvSpPr>
        <p:spPr>
          <a:xfrm rot="10800000">
            <a:off x="227422" y="1131022"/>
            <a:ext cx="3356758" cy="4095668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56758" h="4095668">
                <a:moveTo>
                  <a:pt x="2776353" y="4095668"/>
                </a:moveTo>
                <a:lnTo>
                  <a:pt x="3356758" y="1971304"/>
                </a:lnTo>
                <a:lnTo>
                  <a:pt x="0" y="0"/>
                </a:lnTo>
                <a:lnTo>
                  <a:pt x="2776353" y="4095668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等腰三角形 5"/>
          <p:cNvSpPr/>
          <p:nvPr/>
        </p:nvSpPr>
        <p:spPr>
          <a:xfrm rot="10800000">
            <a:off x="3841727" y="4355375"/>
            <a:ext cx="1113475" cy="1062182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  <a:gd name="connsiteX0-89" fmla="*/ 0 w 1113475"/>
              <a:gd name="connsiteY0-90" fmla="*/ 2124364 h 2426525"/>
              <a:gd name="connsiteX1-91" fmla="*/ 580405 w 1113475"/>
              <a:gd name="connsiteY1-92" fmla="*/ 0 h 2426525"/>
              <a:gd name="connsiteX2-93" fmla="*/ 1113475 w 1113475"/>
              <a:gd name="connsiteY2-94" fmla="*/ 2426525 h 2426525"/>
              <a:gd name="connsiteX3-95" fmla="*/ 0 w 1113475"/>
              <a:gd name="connsiteY3-96" fmla="*/ 2124364 h 2426525"/>
              <a:gd name="connsiteX0-97" fmla="*/ 0 w 1113475"/>
              <a:gd name="connsiteY0-98" fmla="*/ 760021 h 1062182"/>
              <a:gd name="connsiteX1-99" fmla="*/ 28862 w 1113475"/>
              <a:gd name="connsiteY1-100" fmla="*/ 0 h 1062182"/>
              <a:gd name="connsiteX2-101" fmla="*/ 1113475 w 1113475"/>
              <a:gd name="connsiteY2-102" fmla="*/ 1062182 h 1062182"/>
              <a:gd name="connsiteX3-103" fmla="*/ 0 w 1113475"/>
              <a:gd name="connsiteY3-104" fmla="*/ 760021 h 10621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3475" h="1062182">
                <a:moveTo>
                  <a:pt x="0" y="760021"/>
                </a:moveTo>
                <a:lnTo>
                  <a:pt x="28862" y="0"/>
                </a:lnTo>
                <a:lnTo>
                  <a:pt x="1113475" y="1062182"/>
                </a:lnTo>
                <a:lnTo>
                  <a:pt x="0" y="760021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57200" y="1651225"/>
            <a:ext cx="11277600" cy="3312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en-US" altLang="zh-CN" sz="2100" dirty="0" smtClean="0"/>
              <a:t>     </a:t>
            </a:r>
            <a:r>
              <a:rPr lang="en-US" altLang="zh-CN" sz="21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按照《中华人民共和国政府信息公开条例》、《山东省政府信息公开办法》有关规定，按照《汶上县人民政府办公室关于做好2020年度政府信息公开年度报告编制发布工作的通知》要求，我局积极推进政府信息公开工作。根据国务院办公厅政府信息与政务公开办公室《关于政府信息公开工作年度报告有关事项的通知》和汶上县人民政府办公室《关于做好2020年度政府信息公开年度报告编制发布工作的通知》要求，现将2020年汶上县商务局政府信息公开工作年度报告向社会公布。</a:t>
            </a:r>
            <a:endParaRPr lang="en-US" altLang="zh-CN" sz="20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en-US" altLang="zh-CN"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2020年，县商务局政府信息公开工作以贯彻《政府信息公开条例》为契机，在着眼巩固基础，探索工作创新，努力实现稳步提高的同时，健全机构，加强组织领导，健全规章制度，认真抓好落实，较好地完成了政府信息公开工作。</a:t>
            </a:r>
            <a:endParaRPr lang="en-US" altLang="zh-CN" sz="20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1" name="组合 19"/>
          <p:cNvGrpSpPr/>
          <p:nvPr/>
        </p:nvGrpSpPr>
        <p:grpSpPr>
          <a:xfrm>
            <a:off x="449580" y="177800"/>
            <a:ext cx="1998980" cy="382270"/>
            <a:chOff x="708" y="280"/>
            <a:chExt cx="3148" cy="602"/>
          </a:xfrm>
        </p:grpSpPr>
        <p:sp>
          <p:nvSpPr>
            <p:cNvPr id="22" name="矩形 21"/>
            <p:cNvSpPr/>
            <p:nvPr/>
          </p:nvSpPr>
          <p:spPr>
            <a:xfrm>
              <a:off x="1379" y="302"/>
              <a:ext cx="2477" cy="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概述</a:t>
              </a:r>
              <a:endPara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3" name="Freeform 125"/>
            <p:cNvSpPr/>
            <p:nvPr/>
          </p:nvSpPr>
          <p:spPr bwMode="auto">
            <a:xfrm>
              <a:off x="708" y="280"/>
              <a:ext cx="587" cy="566"/>
            </a:xfrm>
            <a:custGeom>
              <a:avLst/>
              <a:gdLst>
                <a:gd name="T0" fmla="*/ 25 w 57"/>
                <a:gd name="T1" fmla="*/ 4 h 55"/>
                <a:gd name="T2" fmla="*/ 31 w 57"/>
                <a:gd name="T3" fmla="*/ 4 h 55"/>
                <a:gd name="T4" fmla="*/ 35 w 57"/>
                <a:gd name="T5" fmla="*/ 11 h 55"/>
                <a:gd name="T6" fmla="*/ 45 w 57"/>
                <a:gd name="T7" fmla="*/ 18 h 55"/>
                <a:gd name="T8" fmla="*/ 52 w 57"/>
                <a:gd name="T9" fmla="*/ 19 h 55"/>
                <a:gd name="T10" fmla="*/ 54 w 57"/>
                <a:gd name="T11" fmla="*/ 25 h 55"/>
                <a:gd name="T12" fmla="*/ 49 w 57"/>
                <a:gd name="T13" fmla="*/ 30 h 55"/>
                <a:gd name="T14" fmla="*/ 45 w 57"/>
                <a:gd name="T15" fmla="*/ 42 h 55"/>
                <a:gd name="T16" fmla="*/ 46 w 57"/>
                <a:gd name="T17" fmla="*/ 50 h 55"/>
                <a:gd name="T18" fmla="*/ 41 w 57"/>
                <a:gd name="T19" fmla="*/ 53 h 55"/>
                <a:gd name="T20" fmla="*/ 35 w 57"/>
                <a:gd name="T21" fmla="*/ 50 h 55"/>
                <a:gd name="T22" fmla="*/ 22 w 57"/>
                <a:gd name="T23" fmla="*/ 50 h 55"/>
                <a:gd name="T24" fmla="*/ 15 w 57"/>
                <a:gd name="T25" fmla="*/ 53 h 55"/>
                <a:gd name="T26" fmla="*/ 10 w 57"/>
                <a:gd name="T27" fmla="*/ 50 h 55"/>
                <a:gd name="T28" fmla="*/ 12 w 57"/>
                <a:gd name="T29" fmla="*/ 42 h 55"/>
                <a:gd name="T30" fmla="*/ 8 w 57"/>
                <a:gd name="T31" fmla="*/ 30 h 55"/>
                <a:gd name="T32" fmla="*/ 2 w 57"/>
                <a:gd name="T33" fmla="*/ 25 h 55"/>
                <a:gd name="T34" fmla="*/ 4 w 57"/>
                <a:gd name="T35" fmla="*/ 19 h 55"/>
                <a:gd name="T36" fmla="*/ 12 w 57"/>
                <a:gd name="T37" fmla="*/ 18 h 55"/>
                <a:gd name="T38" fmla="*/ 22 w 57"/>
                <a:gd name="T39" fmla="*/ 11 h 55"/>
                <a:gd name="T40" fmla="*/ 25 w 57"/>
                <a:gd name="T41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55">
                  <a:moveTo>
                    <a:pt x="25" y="4"/>
                  </a:moveTo>
                  <a:cubicBezTo>
                    <a:pt x="27" y="0"/>
                    <a:pt x="30" y="0"/>
                    <a:pt x="31" y="4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14"/>
                    <a:pt x="41" y="18"/>
                    <a:pt x="4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6" y="20"/>
                    <a:pt x="57" y="22"/>
                    <a:pt x="54" y="25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6" y="33"/>
                    <a:pt x="44" y="38"/>
                    <a:pt x="45" y="4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54"/>
                    <a:pt x="45" y="55"/>
                    <a:pt x="41" y="53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8"/>
                    <a:pt x="26" y="48"/>
                    <a:pt x="22" y="50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2" y="55"/>
                    <a:pt x="10" y="54"/>
                    <a:pt x="10" y="50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38"/>
                    <a:pt x="11" y="33"/>
                    <a:pt x="8" y="3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2"/>
                    <a:pt x="0" y="20"/>
                    <a:pt x="4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6" y="18"/>
                    <a:pt x="20" y="14"/>
                    <a:pt x="22" y="11"/>
                  </a:cubicBezTo>
                  <a:lnTo>
                    <a:pt x="25" y="4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659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5a629f69f4afdf344dbeaecc10cead7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2037715" y="4998720"/>
            <a:ext cx="10589895" cy="2117090"/>
          </a:xfrm>
          <a:prstGeom prst="rect">
            <a:avLst/>
          </a:prstGeom>
        </p:spPr>
      </p:pic>
      <p:pic>
        <p:nvPicPr>
          <p:cNvPr id="7" name="图片 6" descr="5a629f69f4afdf344dbeaecc10cead7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51815" y="4998720"/>
            <a:ext cx="13047980" cy="2117090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 rot="10800000">
            <a:off x="2161310" y="-5"/>
            <a:ext cx="7841672" cy="3283529"/>
          </a:xfrm>
          <a:prstGeom prst="triangl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5735" y="1374013"/>
            <a:ext cx="2634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en-US" altLang="zh-CN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375448" y="2011934"/>
            <a:ext cx="139930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778332" y="2513346"/>
            <a:ext cx="6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6033057" y="2870642"/>
            <a:ext cx="112687" cy="1140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37807" y="0"/>
            <a:ext cx="8130873" cy="3420932"/>
            <a:chOff x="2037807" y="0"/>
            <a:chExt cx="8130873" cy="3420932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2037807" y="1"/>
              <a:ext cx="4056400" cy="3420931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094207" y="0"/>
              <a:ext cx="4074473" cy="3420932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872110" y="0"/>
            <a:ext cx="8434419" cy="3563377"/>
            <a:chOff x="1872110" y="0"/>
            <a:chExt cx="8434419" cy="3563377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872110" y="0"/>
              <a:ext cx="4222097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094207" y="0"/>
              <a:ext cx="4212322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等腰三角形 5"/>
          <p:cNvSpPr/>
          <p:nvPr/>
        </p:nvSpPr>
        <p:spPr>
          <a:xfrm rot="10800000">
            <a:off x="10100828" y="3968033"/>
            <a:ext cx="1959263" cy="4719783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59263" h="471978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等腰三角形 5"/>
          <p:cNvSpPr/>
          <p:nvPr/>
        </p:nvSpPr>
        <p:spPr>
          <a:xfrm rot="10800000">
            <a:off x="3841727" y="4355375"/>
            <a:ext cx="1113475" cy="1062182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  <a:gd name="connsiteX0-89" fmla="*/ 0 w 1113475"/>
              <a:gd name="connsiteY0-90" fmla="*/ 2124364 h 2426525"/>
              <a:gd name="connsiteX1-91" fmla="*/ 580405 w 1113475"/>
              <a:gd name="connsiteY1-92" fmla="*/ 0 h 2426525"/>
              <a:gd name="connsiteX2-93" fmla="*/ 1113475 w 1113475"/>
              <a:gd name="connsiteY2-94" fmla="*/ 2426525 h 2426525"/>
              <a:gd name="connsiteX3-95" fmla="*/ 0 w 1113475"/>
              <a:gd name="connsiteY3-96" fmla="*/ 2124364 h 2426525"/>
              <a:gd name="connsiteX0-97" fmla="*/ 0 w 1113475"/>
              <a:gd name="connsiteY0-98" fmla="*/ 760021 h 1062182"/>
              <a:gd name="connsiteX1-99" fmla="*/ 28862 w 1113475"/>
              <a:gd name="connsiteY1-100" fmla="*/ 0 h 1062182"/>
              <a:gd name="connsiteX2-101" fmla="*/ 1113475 w 1113475"/>
              <a:gd name="connsiteY2-102" fmla="*/ 1062182 h 1062182"/>
              <a:gd name="connsiteX3-103" fmla="*/ 0 w 1113475"/>
              <a:gd name="connsiteY3-104" fmla="*/ 760021 h 10621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3475" h="1062182">
                <a:moveTo>
                  <a:pt x="0" y="760021"/>
                </a:moveTo>
                <a:lnTo>
                  <a:pt x="28862" y="0"/>
                </a:lnTo>
                <a:lnTo>
                  <a:pt x="1113475" y="1062182"/>
                </a:lnTo>
                <a:lnTo>
                  <a:pt x="0" y="760021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180005" y="3310784"/>
            <a:ext cx="3840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3200" b="1" dirty="0" smtClean="0">
                <a:solidFill>
                  <a:srgbClr val="FF0000"/>
                </a:solidFill>
                <a:cs typeface="+mn-ea"/>
                <a:sym typeface="+mn-lt"/>
              </a:rPr>
              <a:t>组织领导和制度建设</a:t>
            </a:r>
            <a:endParaRPr lang="zh-CN" altLang="zh-CN" sz="3200" b="1" dirty="0" smtClean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91673" y="4088381"/>
            <a:ext cx="10122795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 smtClean="0"/>
              <a:t>     根据领导分工、科室调整，以及人员变动情况，我局及时调整充实了汶上县商务局政府信息公开领导小组，由分管办公室的局领导任组长，各科室负责人为成员，并配专人负责日常工作。同时，我局完善了《汶上县商务局政府信息公开目录》和《汶上县商务局政府信息公开指南（试行）》，使得信息公开工作更加有据可依。</a:t>
            </a:r>
            <a:endParaRPr lang="en-US" altLang="zh-CN" sz="2000" dirty="0" smtClean="0"/>
          </a:p>
        </p:txBody>
      </p:sp>
    </p:spTree>
  </p:cSld>
  <p:clrMapOvr>
    <a:masterClrMapping/>
  </p:clrMapOvr>
  <p:transition advTm="645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99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 animBg="1"/>
      <p:bldP spid="25" grpId="0" animBg="1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5a629f69f4afdf344dbeaecc10cead7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2037715" y="4998720"/>
            <a:ext cx="10589895" cy="2117090"/>
          </a:xfrm>
          <a:prstGeom prst="rect">
            <a:avLst/>
          </a:prstGeom>
        </p:spPr>
      </p:pic>
      <p:pic>
        <p:nvPicPr>
          <p:cNvPr id="7" name="图片 6" descr="5a629f69f4afdf344dbeaecc10cead7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51815" y="4998720"/>
            <a:ext cx="13047980" cy="2117090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 rot="10800000">
            <a:off x="2161310" y="-5"/>
            <a:ext cx="7841672" cy="3283529"/>
          </a:xfrm>
          <a:prstGeom prst="triangl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5735" y="1374013"/>
            <a:ext cx="2634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en-US" altLang="zh-CN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375448" y="2011934"/>
            <a:ext cx="139930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778332" y="2513346"/>
            <a:ext cx="6090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6033057" y="2870642"/>
            <a:ext cx="112687" cy="1140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37807" y="0"/>
            <a:ext cx="8130873" cy="3420932"/>
            <a:chOff x="2037807" y="0"/>
            <a:chExt cx="8130873" cy="3420932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2037807" y="1"/>
              <a:ext cx="4056400" cy="3420931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094207" y="0"/>
              <a:ext cx="4074473" cy="3420932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872110" y="0"/>
            <a:ext cx="8434419" cy="3563377"/>
            <a:chOff x="1872110" y="0"/>
            <a:chExt cx="8434419" cy="3563377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872110" y="0"/>
              <a:ext cx="4222097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094207" y="0"/>
              <a:ext cx="4212322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等腰三角形 5"/>
          <p:cNvSpPr/>
          <p:nvPr/>
        </p:nvSpPr>
        <p:spPr>
          <a:xfrm rot="10800000">
            <a:off x="10100828" y="3968033"/>
            <a:ext cx="1959263" cy="4719783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59263" h="471978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等腰三角形 5"/>
          <p:cNvSpPr/>
          <p:nvPr/>
        </p:nvSpPr>
        <p:spPr>
          <a:xfrm rot="10800000">
            <a:off x="227422" y="1131022"/>
            <a:ext cx="3356758" cy="4095668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56758" h="4095668">
                <a:moveTo>
                  <a:pt x="2776353" y="4095668"/>
                </a:moveTo>
                <a:lnTo>
                  <a:pt x="3356758" y="1971304"/>
                </a:lnTo>
                <a:lnTo>
                  <a:pt x="0" y="0"/>
                </a:lnTo>
                <a:lnTo>
                  <a:pt x="2776353" y="4095668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等腰三角形 5"/>
          <p:cNvSpPr/>
          <p:nvPr/>
        </p:nvSpPr>
        <p:spPr>
          <a:xfrm rot="10800000">
            <a:off x="3841727" y="4355375"/>
            <a:ext cx="1113475" cy="1062182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  <a:gd name="connsiteX0-89" fmla="*/ 0 w 1113475"/>
              <a:gd name="connsiteY0-90" fmla="*/ 2124364 h 2426525"/>
              <a:gd name="connsiteX1-91" fmla="*/ 580405 w 1113475"/>
              <a:gd name="connsiteY1-92" fmla="*/ 0 h 2426525"/>
              <a:gd name="connsiteX2-93" fmla="*/ 1113475 w 1113475"/>
              <a:gd name="connsiteY2-94" fmla="*/ 2426525 h 2426525"/>
              <a:gd name="connsiteX3-95" fmla="*/ 0 w 1113475"/>
              <a:gd name="connsiteY3-96" fmla="*/ 2124364 h 2426525"/>
              <a:gd name="connsiteX0-97" fmla="*/ 0 w 1113475"/>
              <a:gd name="connsiteY0-98" fmla="*/ 760021 h 1062182"/>
              <a:gd name="connsiteX1-99" fmla="*/ 28862 w 1113475"/>
              <a:gd name="connsiteY1-100" fmla="*/ 0 h 1062182"/>
              <a:gd name="connsiteX2-101" fmla="*/ 1113475 w 1113475"/>
              <a:gd name="connsiteY2-102" fmla="*/ 1062182 h 1062182"/>
              <a:gd name="connsiteX3-103" fmla="*/ 0 w 1113475"/>
              <a:gd name="connsiteY3-104" fmla="*/ 760021 h 10621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3475" h="1062182">
                <a:moveTo>
                  <a:pt x="0" y="760021"/>
                </a:moveTo>
                <a:lnTo>
                  <a:pt x="28862" y="0"/>
                </a:lnTo>
                <a:lnTo>
                  <a:pt x="1113475" y="1062182"/>
                </a:lnTo>
                <a:lnTo>
                  <a:pt x="0" y="760021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91673" y="4088381"/>
            <a:ext cx="1012279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 smtClean="0"/>
              <a:t>      </a:t>
            </a:r>
            <a:r>
              <a:rPr lang="en-US" altLang="zh-CN" sz="2000" dirty="0" smtClean="0">
                <a:sym typeface="+mn-ea"/>
              </a:rPr>
              <a:t>政务信息公开情况：2020年1-12月我局主动公开各类信息153条，其中计划总结类信息2条，政策规定类信息4条，通报类信息8条，招商动态115条，两办信息40条，电台、报纸5条。</a:t>
            </a:r>
            <a:endParaRPr altLang="zh-CN" sz="2000" dirty="0" smtClean="0"/>
          </a:p>
        </p:txBody>
      </p:sp>
      <p:sp>
        <p:nvSpPr>
          <p:cNvPr id="4" name="矩形 3"/>
          <p:cNvSpPr/>
          <p:nvPr/>
        </p:nvSpPr>
        <p:spPr>
          <a:xfrm>
            <a:off x="3976805" y="3310784"/>
            <a:ext cx="4246880" cy="583565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zh-CN" sz="3200" b="1" dirty="0" smtClean="0">
                <a:solidFill>
                  <a:srgbClr val="FF0000"/>
                </a:solidFill>
                <a:cs typeface="+mn-ea"/>
                <a:sym typeface="+mn-lt"/>
              </a:rPr>
              <a:t>主动公开政府信息情况</a:t>
            </a:r>
            <a:endParaRPr lang="zh-CN" altLang="zh-CN" sz="3200" b="1" dirty="0" smtClean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645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9" grpId="0"/>
      <p:bldP spid="10" grpId="0" bldLvl="0" animBg="1"/>
      <p:bldP spid="25" grpId="0" bldLvl="0" animBg="1"/>
      <p:bldP spid="26" grpId="0" bldLvl="0" animBg="1"/>
      <p:bldP spid="2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：</a:t>
            </a:r>
            <a:endParaRPr lang="zh-CN" altLang="en-US"/>
          </a:p>
        </p:txBody>
      </p:sp>
      <p:pic>
        <p:nvPicPr>
          <p:cNvPr id="10" name="图片 10" descr="微信图片_20210524165212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78630" y="1320800"/>
            <a:ext cx="4055110" cy="48564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5a629f69f4afdf344dbeaecc10cead7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2037715" y="4998720"/>
            <a:ext cx="10589895" cy="2117090"/>
          </a:xfrm>
          <a:prstGeom prst="rect">
            <a:avLst/>
          </a:prstGeom>
        </p:spPr>
      </p:pic>
      <p:pic>
        <p:nvPicPr>
          <p:cNvPr id="7" name="图片 6" descr="5a629f69f4afdf344dbeaecc10cead7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471170" y="4998720"/>
            <a:ext cx="13047980" cy="2117090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 rot="10800000">
            <a:off x="2161310" y="-5"/>
            <a:ext cx="7841672" cy="3283529"/>
          </a:xfrm>
          <a:prstGeom prst="triangl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5735" y="1374013"/>
            <a:ext cx="2634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en-US" altLang="zh-CN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375448" y="2011934"/>
            <a:ext cx="139930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778332" y="2513346"/>
            <a:ext cx="6090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6033057" y="2870642"/>
            <a:ext cx="112687" cy="1140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37807" y="0"/>
            <a:ext cx="8130873" cy="3420932"/>
            <a:chOff x="2037807" y="0"/>
            <a:chExt cx="8130873" cy="3420932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2037807" y="1"/>
              <a:ext cx="4056400" cy="3420931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094207" y="0"/>
              <a:ext cx="4074473" cy="3420932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872110" y="0"/>
            <a:ext cx="8434419" cy="3563377"/>
            <a:chOff x="1872110" y="0"/>
            <a:chExt cx="8434419" cy="3563377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872110" y="0"/>
              <a:ext cx="4222097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094207" y="0"/>
              <a:ext cx="4212322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等腰三角形 5"/>
          <p:cNvSpPr/>
          <p:nvPr/>
        </p:nvSpPr>
        <p:spPr>
          <a:xfrm rot="10800000">
            <a:off x="10100828" y="3968033"/>
            <a:ext cx="1959263" cy="4719783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59263" h="471978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等腰三角形 5"/>
          <p:cNvSpPr/>
          <p:nvPr/>
        </p:nvSpPr>
        <p:spPr>
          <a:xfrm rot="10800000">
            <a:off x="227422" y="1131022"/>
            <a:ext cx="3356758" cy="4095668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56758" h="4095668">
                <a:moveTo>
                  <a:pt x="2776353" y="4095668"/>
                </a:moveTo>
                <a:lnTo>
                  <a:pt x="3356758" y="1971304"/>
                </a:lnTo>
                <a:lnTo>
                  <a:pt x="0" y="0"/>
                </a:lnTo>
                <a:lnTo>
                  <a:pt x="2776353" y="4095668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等腰三角形 5"/>
          <p:cNvSpPr/>
          <p:nvPr/>
        </p:nvSpPr>
        <p:spPr>
          <a:xfrm rot="10800000">
            <a:off x="3841727" y="4355375"/>
            <a:ext cx="1113475" cy="1062182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  <a:gd name="connsiteX0-89" fmla="*/ 0 w 1113475"/>
              <a:gd name="connsiteY0-90" fmla="*/ 2124364 h 2426525"/>
              <a:gd name="connsiteX1-91" fmla="*/ 580405 w 1113475"/>
              <a:gd name="connsiteY1-92" fmla="*/ 0 h 2426525"/>
              <a:gd name="connsiteX2-93" fmla="*/ 1113475 w 1113475"/>
              <a:gd name="connsiteY2-94" fmla="*/ 2426525 h 2426525"/>
              <a:gd name="connsiteX3-95" fmla="*/ 0 w 1113475"/>
              <a:gd name="connsiteY3-96" fmla="*/ 2124364 h 2426525"/>
              <a:gd name="connsiteX0-97" fmla="*/ 0 w 1113475"/>
              <a:gd name="connsiteY0-98" fmla="*/ 760021 h 1062182"/>
              <a:gd name="connsiteX1-99" fmla="*/ 28862 w 1113475"/>
              <a:gd name="connsiteY1-100" fmla="*/ 0 h 1062182"/>
              <a:gd name="connsiteX2-101" fmla="*/ 1113475 w 1113475"/>
              <a:gd name="connsiteY2-102" fmla="*/ 1062182 h 1062182"/>
              <a:gd name="connsiteX3-103" fmla="*/ 0 w 1113475"/>
              <a:gd name="connsiteY3-104" fmla="*/ 760021 h 10621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3475" h="1062182">
                <a:moveTo>
                  <a:pt x="0" y="760021"/>
                </a:moveTo>
                <a:lnTo>
                  <a:pt x="28862" y="0"/>
                </a:lnTo>
                <a:lnTo>
                  <a:pt x="1113475" y="1062182"/>
                </a:lnTo>
                <a:lnTo>
                  <a:pt x="0" y="760021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79752" y="3503189"/>
            <a:ext cx="366014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3200" dirty="0" smtClean="0"/>
              <a:t>政府信息公开内容</a:t>
            </a:r>
            <a:r>
              <a:rPr lang="en-US" altLang="zh-CN" sz="3200" dirty="0" smtClean="0"/>
              <a:t>  </a:t>
            </a:r>
            <a:endParaRPr lang="zh-CN" altLang="en-US" sz="3200" b="1" dirty="0" smtClean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91673" y="4087111"/>
            <a:ext cx="1012279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</a:t>
            </a:r>
            <a:r>
              <a:rPr lang="en-US" altLang="zh-CN"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主动公开的政府信息有7类：一是机构设置、主要职能、办事程序；二是规范性文件；三是专项方案及相关政策；四是招商引资工作通报；五是政府集中采购项目的目录、标准及实施情况；六是工作动态；七是其他应主动公开的政府信息。</a:t>
            </a:r>
            <a:endParaRPr sz="20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Tm="645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9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 animBg="1"/>
      <p:bldP spid="25" grpId="0" animBg="1"/>
      <p:bldP spid="26" grpId="0" animBg="1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1" name="矩形 21"/>
          <p:cNvSpPr/>
          <p:nvPr/>
        </p:nvSpPr>
        <p:spPr>
          <a:xfrm>
            <a:off x="2680653" y="3089910"/>
            <a:ext cx="1459865" cy="6781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 eaLnBrk="1" fontAlgn="auto" latinLnBrk="0" hangingPunct="1">
              <a:lnSpc>
                <a:spcPts val="2000"/>
              </a:lnSpc>
            </a:pPr>
            <a:r>
              <a:rPr lang="en-US" altLang="zh-CN" sz="1400" kern="100" spc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主动公开的</a:t>
            </a:r>
            <a:endParaRPr lang="en-US" altLang="zh-CN" sz="1400" kern="100" spc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Times New Roman" panose="02020603050405020304"/>
            </a:endParaRPr>
          </a:p>
          <a:p>
            <a:pPr algn="ctr" rtl="0" eaLnBrk="1" fontAlgn="auto" latinLnBrk="0" hangingPunct="1">
              <a:lnSpc>
                <a:spcPts val="2000"/>
              </a:lnSpc>
            </a:pPr>
            <a:r>
              <a:rPr lang="en-US" altLang="zh-CN" sz="1400" kern="100" spc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政府信息</a:t>
            </a:r>
            <a:endParaRPr lang="en-US" altLang="zh-CN" sz="1400" kern="1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Times New Roman" panose="02020603050405020304"/>
            </a:endParaRPr>
          </a:p>
        </p:txBody>
      </p:sp>
      <p:sp>
        <p:nvSpPr>
          <p:cNvPr id="11" name="左大括号 11"/>
          <p:cNvSpPr/>
          <p:nvPr/>
        </p:nvSpPr>
        <p:spPr>
          <a:xfrm>
            <a:off x="4295775" y="1825625"/>
            <a:ext cx="260985" cy="3420110"/>
          </a:xfrm>
          <a:prstGeom prst="leftBrace">
            <a:avLst>
              <a:gd name="adj1" fmla="val 8333"/>
              <a:gd name="adj2" fmla="val 5092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4" name="矩形 14"/>
          <p:cNvSpPr/>
          <p:nvPr/>
        </p:nvSpPr>
        <p:spPr>
          <a:xfrm>
            <a:off x="4722813" y="1825308"/>
            <a:ext cx="2727325" cy="3854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l" rtl="0" eaLnBrk="1" fontAlgn="auto" latinLnBrk="0" hangingPunct="1">
              <a:lnSpc>
                <a:spcPts val="1500"/>
              </a:lnSpc>
            </a:pPr>
            <a:r>
              <a:rPr lang="en-US" altLang="zh-CN" sz="1400" kern="100" spc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机构设置、主要职能、办事程序</a:t>
            </a:r>
            <a:endParaRPr lang="en-US" altLang="zh-CN" sz="1400" kern="100" spc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Times New Roman" panose="02020603050405020304"/>
            </a:endParaRPr>
          </a:p>
        </p:txBody>
      </p:sp>
      <p:sp>
        <p:nvSpPr>
          <p:cNvPr id="6" name="矩形 14"/>
          <p:cNvSpPr/>
          <p:nvPr/>
        </p:nvSpPr>
        <p:spPr>
          <a:xfrm>
            <a:off x="4722813" y="2345373"/>
            <a:ext cx="2727325" cy="3854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l" rtl="0" eaLnBrk="1" fontAlgn="auto" latinLnBrk="0" hangingPunct="1">
              <a:lnSpc>
                <a:spcPts val="1500"/>
              </a:lnSpc>
            </a:pPr>
            <a:r>
              <a:rPr lang="en-US" altLang="zh-CN" sz="1400" kern="100" spc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规范性文件</a:t>
            </a:r>
            <a:endParaRPr lang="en-US" altLang="zh-CN" sz="1400" kern="100" spc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Times New Roman" panose="02020603050405020304"/>
            </a:endParaRPr>
          </a:p>
        </p:txBody>
      </p:sp>
      <p:sp>
        <p:nvSpPr>
          <p:cNvPr id="7" name="矩形 14"/>
          <p:cNvSpPr/>
          <p:nvPr/>
        </p:nvSpPr>
        <p:spPr>
          <a:xfrm>
            <a:off x="4722813" y="2865438"/>
            <a:ext cx="2727325" cy="3854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l" rtl="0" eaLnBrk="1" fontAlgn="auto" latinLnBrk="0" hangingPunct="1">
              <a:lnSpc>
                <a:spcPts val="1500"/>
              </a:lnSpc>
            </a:pPr>
            <a:r>
              <a:rPr lang="en-US" altLang="zh-CN" sz="1400" kern="100" spc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专项方案及相关政策</a:t>
            </a:r>
            <a:endParaRPr lang="en-US" altLang="zh-CN" sz="1400" kern="100" spc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Times New Roman" panose="02020603050405020304"/>
            </a:endParaRPr>
          </a:p>
        </p:txBody>
      </p:sp>
      <p:sp>
        <p:nvSpPr>
          <p:cNvPr id="8" name="矩形 14"/>
          <p:cNvSpPr/>
          <p:nvPr/>
        </p:nvSpPr>
        <p:spPr>
          <a:xfrm>
            <a:off x="4722813" y="3379153"/>
            <a:ext cx="2727325" cy="3854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l" rtl="0" eaLnBrk="1" fontAlgn="auto" latinLnBrk="0" hangingPunct="1">
              <a:lnSpc>
                <a:spcPts val="1500"/>
              </a:lnSpc>
            </a:pPr>
            <a:r>
              <a:rPr lang="en-US" altLang="zh-CN" sz="1400" kern="100" spc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招商引资工作通报</a:t>
            </a:r>
            <a:endParaRPr lang="en-US" altLang="zh-CN" sz="1400" kern="100" spc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Times New Roman" panose="02020603050405020304"/>
            </a:endParaRPr>
          </a:p>
        </p:txBody>
      </p:sp>
      <p:sp>
        <p:nvSpPr>
          <p:cNvPr id="9" name="矩形 14"/>
          <p:cNvSpPr/>
          <p:nvPr/>
        </p:nvSpPr>
        <p:spPr>
          <a:xfrm>
            <a:off x="4722813" y="4425633"/>
            <a:ext cx="2727325" cy="3854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l" rtl="0" eaLnBrk="1" fontAlgn="auto" latinLnBrk="0" hangingPunct="1">
              <a:lnSpc>
                <a:spcPts val="1500"/>
              </a:lnSpc>
            </a:pPr>
            <a:r>
              <a:rPr lang="en-US" altLang="zh-CN" sz="1400" kern="100" spc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工作动态</a:t>
            </a:r>
            <a:endParaRPr lang="en-US" altLang="zh-CN" sz="1400" kern="100" spc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Times New Roman" panose="02020603050405020304"/>
            </a:endParaRPr>
          </a:p>
        </p:txBody>
      </p:sp>
      <p:sp>
        <p:nvSpPr>
          <p:cNvPr id="10" name="矩形 14"/>
          <p:cNvSpPr/>
          <p:nvPr/>
        </p:nvSpPr>
        <p:spPr>
          <a:xfrm>
            <a:off x="4722813" y="3892868"/>
            <a:ext cx="2727325" cy="3854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l" rtl="0" eaLnBrk="1" fontAlgn="auto" latinLnBrk="0" hangingPunct="1">
              <a:lnSpc>
                <a:spcPts val="1500"/>
              </a:lnSpc>
            </a:pPr>
            <a:r>
              <a:rPr lang="en-US" altLang="zh-CN" sz="1400" kern="100" spc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政府集中采购项目的目录、标准</a:t>
            </a:r>
            <a:endParaRPr lang="en-US" altLang="zh-CN" sz="1400" kern="100" spc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Times New Roman" panose="02020603050405020304"/>
            </a:endParaRPr>
          </a:p>
          <a:p>
            <a:pPr algn="l" rtl="0" eaLnBrk="1" fontAlgn="auto" latinLnBrk="0" hangingPunct="1">
              <a:lnSpc>
                <a:spcPts val="1500"/>
              </a:lnSpc>
            </a:pPr>
            <a:r>
              <a:rPr lang="en-US" altLang="zh-CN" sz="1400" kern="100" spc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及实施情况</a:t>
            </a:r>
            <a:endParaRPr lang="en-US" altLang="zh-CN" sz="1400" kern="100" spc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Times New Roman" panose="02020603050405020304"/>
            </a:endParaRPr>
          </a:p>
        </p:txBody>
      </p:sp>
      <p:sp>
        <p:nvSpPr>
          <p:cNvPr id="12" name="矩形 14"/>
          <p:cNvSpPr/>
          <p:nvPr/>
        </p:nvSpPr>
        <p:spPr>
          <a:xfrm>
            <a:off x="4722813" y="4958398"/>
            <a:ext cx="2727325" cy="3854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l" rtl="0" eaLnBrk="1" fontAlgn="auto" latinLnBrk="0" hangingPunct="1">
              <a:lnSpc>
                <a:spcPts val="1500"/>
              </a:lnSpc>
            </a:pPr>
            <a:r>
              <a:rPr lang="en-US" altLang="zh-CN" sz="1400" kern="100" spc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rPr>
              <a:t>其他应主动公开的政府信息</a:t>
            </a:r>
            <a:endParaRPr lang="en-US" altLang="zh-CN" sz="1400" kern="100" spc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35735" y="1374013"/>
            <a:ext cx="2634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en-US" altLang="zh-CN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78332" y="2513346"/>
            <a:ext cx="6090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882952" y="3503189"/>
            <a:ext cx="3253740" cy="583565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3200" dirty="0" smtClean="0"/>
              <a:t>公开的主要形式</a:t>
            </a:r>
            <a:r>
              <a:rPr lang="en-US" altLang="zh-CN" sz="3200" dirty="0" smtClean="0"/>
              <a:t>  </a:t>
            </a:r>
            <a:endParaRPr lang="zh-CN" altLang="en-US" sz="3200" b="1" dirty="0" smtClean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等腰三角形 4"/>
          <p:cNvSpPr/>
          <p:nvPr/>
        </p:nvSpPr>
        <p:spPr>
          <a:xfrm rot="10800000">
            <a:off x="2174645" y="-5"/>
            <a:ext cx="7841672" cy="3283529"/>
          </a:xfrm>
          <a:prstGeom prst="triangl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83055" y="1501013"/>
            <a:ext cx="2634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en-US" altLang="zh-CN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05332" y="2640346"/>
            <a:ext cx="6090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91673" y="4087111"/>
            <a:ext cx="10122795" cy="8915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</a:t>
            </a:r>
            <a:r>
              <a:rPr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政府信息公开的主要形式有：汶上县人民政府网、济宁市商务局网、济宁日报、汶上县电视台、汶上县商务局微信公众平台等形式，多方面、多渠道对需公开的信息进行解读。</a:t>
            </a:r>
            <a:endParaRPr sz="20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99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99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8" grpId="0"/>
      <p:bldP spid="5" grpId="0" bldLvl="0" animBg="1"/>
      <p:bldP spid="8" grpId="0"/>
      <p:bldP spid="10" grpId="0"/>
      <p:bldP spid="29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6853,&quot;width&quot;:5722}"/>
</p:tagLst>
</file>

<file path=ppt/tags/tag2.xml><?xml version="1.0" encoding="utf-8"?>
<p:tagLst xmlns:p="http://schemas.openxmlformats.org/presentationml/2006/main">
  <p:tag name="KSO_WM_UNIT_TABLE_BEAUTIFY" val="smartTable{22875853-25a2-4fd7-823d-c8e85c0339cf}"/>
  <p:tag name="TABLE_ENDDRAG_ORIGIN_RECT" val="322*400"/>
  <p:tag name="TABLE_ENDDRAG_RECT" val="313*81*322*400"/>
</p:tagLst>
</file>

<file path=ppt/tags/tag3.xml><?xml version="1.0" encoding="utf-8"?>
<p:tagLst xmlns:p="http://schemas.openxmlformats.org/presentationml/2006/main">
  <p:tag name="KSO_WM_UNIT_TABLE_BEAUTIFY" val="smartTable{c563f61d-1fd1-4173-8b71-73d737bf1761}"/>
  <p:tag name="TABLE_ENDDRAG_ORIGIN_RECT" val="429*450"/>
  <p:tag name="TABLE_ENDDRAG_RECT" val="253*56*430*450"/>
</p:tagLst>
</file>

<file path=ppt/tags/tag4.xml><?xml version="1.0" encoding="utf-8"?>
<p:tagLst xmlns:p="http://schemas.openxmlformats.org/presentationml/2006/main">
  <p:tag name="KSO_WM_UNIT_TABLE_BEAUTIFY" val="smartTable{bb45369a-0856-4241-b808-e2c73a658276}"/>
  <p:tag name="TABLE_ENDDRAG_ORIGIN_RECT" val="563*160"/>
  <p:tag name="TABLE_ENDDRAG_RECT" val="253*160*563*16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s22cay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3984</Words>
  <Application>WPS 演示</Application>
  <PresentationFormat>自定义</PresentationFormat>
  <Paragraphs>924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仿宋_GB2312</vt:lpstr>
      <vt:lpstr>微软雅黑</vt:lpstr>
      <vt:lpstr>Arial Unicode MS</vt:lpstr>
      <vt:lpstr>方正大标宋简体</vt:lpstr>
      <vt:lpstr>方正兰亭超细黑简体</vt:lpstr>
      <vt:lpstr>黑体</vt:lpstr>
      <vt:lpstr>楷体</vt:lpstr>
      <vt:lpstr>Times New Roman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党员培训</dc:title>
  <dc:creator>第一PPT</dc:creator>
  <cp:keywords>www.1ppt.com</cp:keywords>
  <dc:description>www.1ppt.com</dc:description>
  <cp:lastModifiedBy>李俊娟</cp:lastModifiedBy>
  <cp:revision>70</cp:revision>
  <dcterms:created xsi:type="dcterms:W3CDTF">2017-05-23T03:54:00Z</dcterms:created>
  <dcterms:modified xsi:type="dcterms:W3CDTF">2021-05-25T02:37:33Z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BCB6D7FCB81948E8BF8AA93CCE0DE7C4</vt:lpwstr>
  </property>
</Properties>
</file>