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57" r:id="rId3"/>
    <p:sldId id="271" r:id="rId4"/>
    <p:sldId id="272" r:id="rId5"/>
    <p:sldId id="273" r:id="rId6"/>
    <p:sldId id="274" r:id="rId7"/>
    <p:sldId id="275" r:id="rId8"/>
    <p:sldId id="276" r:id="rId9"/>
    <p:sldId id="277" r:id="rId10"/>
    <p:sldId id="307" r:id="rId11"/>
    <p:sldId id="308" r:id="rId12"/>
    <p:sldId id="278"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E0E0E0"/>
    <a:srgbClr val="44546A"/>
    <a:srgbClr val="EBEBEB"/>
    <a:srgbClr val="DEDFE1"/>
    <a:srgbClr val="07BFBB"/>
    <a:srgbClr val="53B9F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1442" autoAdjust="0"/>
  </p:normalViewPr>
  <p:slideViewPr>
    <p:cSldViewPr snapToGrid="0">
      <p:cViewPr varScale="1">
        <p:scale>
          <a:sx n="101" d="100"/>
          <a:sy n="101" d="100"/>
        </p:scale>
        <p:origin x="-450" y="-102"/>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2988" y="7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11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title>
      <c:tx>
        <c:rich>
          <a:bodyPr rot="0" spcFirstLastPara="0" vertOverflow="ellipsis" vert="horz" wrap="square" anchor="ctr" anchorCtr="1"/>
          <a:lstStyle/>
          <a:p>
            <a:pPr defTabSz="914400">
              <a:defRPr lang="zh-CN" sz="1400" b="0" i="0" u="none" strike="noStrike" kern="1200" cap="none" spc="20" baseline="0">
                <a:solidFill>
                  <a:schemeClr val="tx1">
                    <a:lumMod val="50000"/>
                    <a:lumOff val="50000"/>
                  </a:schemeClr>
                </a:solidFill>
                <a:latin typeface="+mn-lt"/>
                <a:ea typeface="+mn-ea"/>
                <a:cs typeface="+mn-cs"/>
              </a:defRPr>
            </a:pPr>
            <a:r>
              <a:t>县级人大代表建议、政协提案</a:t>
            </a:r>
          </a:p>
        </c:rich>
      </c:tx>
      <c:layout/>
      <c:spPr>
        <a:noFill/>
        <a:ln>
          <a:noFill/>
        </a:ln>
        <a:effectLst/>
      </c:spPr>
    </c:title>
    <c:view3D>
      <c:rotX val="30"/>
      <c:depthPercent val="100"/>
      <c:perspective val="30"/>
    </c:view3D>
    <c:plotArea>
      <c:layout/>
      <c:pie3DChart>
        <c:varyColors val="1"/>
        <c:ser>
          <c:idx val="0"/>
          <c:order val="0"/>
          <c:tx>
            <c:strRef>
              <c:f>Sheet1!$B$1</c:f>
              <c:strCache>
                <c:ptCount val="1"/>
                <c:pt idx="0">
                  <c:v>数量</c:v>
                </c:pt>
              </c:strCache>
            </c:strRef>
          </c:tx>
          <c:dPt>
            <c:idx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c:spPr>
          </c:dPt>
          <c:dPt>
            <c:idx val="1"/>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c:spPr>
          </c:dPt>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dLblPos val="inEnd"/>
            <c:showPercent val="1"/>
            <c:showLeaderLines val="1"/>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Sheet1!$A$2:$A$3</c:f>
              <c:strCache>
                <c:ptCount val="2"/>
                <c:pt idx="0">
                  <c:v>县级人大代表建议</c:v>
                </c:pt>
                <c:pt idx="1">
                  <c:v>县级政协提案</c:v>
                </c:pt>
              </c:strCache>
            </c:strRef>
          </c:cat>
          <c:val>
            <c:numRef>
              <c:f>Sheet1!$B$2:$B$3</c:f>
              <c:numCache>
                <c:formatCode>General</c:formatCode>
                <c:ptCount val="2"/>
                <c:pt idx="0">
                  <c:v>3</c:v>
                </c:pt>
                <c:pt idx="1">
                  <c:v>21</c:v>
                </c:pt>
              </c:numCache>
            </c:numRef>
          </c:val>
        </c:ser>
        <c:dLbls>
          <c:showPercent val="1"/>
        </c:dLbls>
      </c:pie3DChart>
      <c:spPr>
        <a:noFill/>
        <a:ln>
          <a:noFill/>
        </a:ln>
        <a:effectLst/>
      </c:spPr>
    </c:plotArea>
    <c:legend>
      <c:legendPos val="t"/>
      <c:layout/>
      <c:spPr>
        <a:noFill/>
        <a:ln>
          <a:noFill/>
        </a:ln>
        <a:effectLst/>
      </c:spPr>
      <c:txPr>
        <a:bodyPr rot="0" spcFirstLastPara="0" vertOverflow="ellipsis" vert="horz" wrap="square" anchor="ctr" anchorCtr="1"/>
        <a:lstStyle/>
        <a:p>
          <a:pPr>
            <a:defRPr lang="zh-CN" sz="900" b="0" i="0" u="none" strike="noStrike" kern="1200" baseline="0">
              <a:solidFill>
                <a:schemeClr val="tx1">
                  <a:lumMod val="50000"/>
                  <a:lumOff val="50000"/>
                </a:schemeClr>
              </a:solidFill>
              <a:latin typeface="+mn-lt"/>
              <a:ea typeface="+mn-ea"/>
              <a:cs typeface="+mn-cs"/>
            </a:defRPr>
          </a:pPr>
          <a:endParaRPr lang="zh-CN"/>
        </a:p>
      </c:txPr>
    </c:legend>
    <c:plotVisOnly val="1"/>
    <c:dispBlanksAs val="zero"/>
  </c:chart>
  <c:spPr>
    <a:solidFill>
      <a:schemeClr val="bg1"/>
    </a:solidFill>
    <a:ln w="9525" cap="flat" cmpd="sng" algn="ctr">
      <a:solidFill>
        <a:schemeClr val="tx1">
          <a:lumMod val="15000"/>
          <a:lumOff val="85000"/>
        </a:schemeClr>
      </a:solidFill>
      <a:round/>
    </a:ln>
    <a:effectLst/>
  </c:spPr>
  <c:txPr>
    <a:bodyPr/>
    <a:lstStyle/>
    <a:p>
      <a:pPr>
        <a:defRPr lang="zh-CN"/>
      </a:pPr>
      <a:endParaRPr lang="zh-CN"/>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 xmlns:a16="http://schemas.microsoft.com/office/drawing/2014/main" id="{0F37BCED-1099-42C4-BC33-42EF8F275B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 xmlns:a16="http://schemas.microsoft.com/office/drawing/2014/main" id="{F68E076E-990A-4D34-9EA0-1D2EC9C282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21758C-1FA7-4275-9831-FB9781CA6138}" type="datetimeFigureOut">
              <a:rPr lang="zh-CN" altLang="en-US" smtClean="0"/>
              <a:pPr/>
              <a:t>2022-01-30</a:t>
            </a:fld>
            <a:endParaRPr lang="zh-CN" altLang="en-US"/>
          </a:p>
        </p:txBody>
      </p:sp>
      <p:sp>
        <p:nvSpPr>
          <p:cNvPr id="4" name="页脚占位符 3">
            <a:extLst>
              <a:ext uri="{FF2B5EF4-FFF2-40B4-BE49-F238E27FC236}">
                <a16:creationId xmlns="" xmlns:a16="http://schemas.microsoft.com/office/drawing/2014/main" id="{EB01BB6D-5586-4A0E-AAC8-BC57F34A63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 xmlns:a16="http://schemas.microsoft.com/office/drawing/2014/main" id="{E95664D6-A5CB-4672-A3E7-AA1FA9F897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5D52FF-F0DA-472B-8624-895D52E8687C}" type="slidenum">
              <a:rPr lang="zh-CN" altLang="en-US" smtClean="0"/>
              <a:pPr/>
              <a:t>‹#›</a:t>
            </a:fld>
            <a:endParaRPr lang="zh-CN" altLang="en-US"/>
          </a:p>
        </p:txBody>
      </p:sp>
    </p:spTree>
    <p:extLst>
      <p:ext uri="{BB962C8B-B14F-4D97-AF65-F5344CB8AC3E}">
        <p14:creationId xmlns:p14="http://schemas.microsoft.com/office/powerpoint/2010/main" xmlns="" val="3995635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F70C8-56EF-4A4C-BAC8-52ADFCB75EB9}" type="datetimeFigureOut">
              <a:rPr lang="zh-CN" altLang="en-US" smtClean="0"/>
              <a:pPr/>
              <a:t>2022-01-30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27D44-26A1-4145-8E2E-21F0DB7CAA68}" type="slidenum">
              <a:rPr lang="zh-CN" altLang="en-US" smtClean="0"/>
              <a:pPr/>
              <a:t>‹#›</a:t>
            </a:fld>
            <a:endParaRPr lang="zh-CN" altLang="en-US"/>
          </a:p>
        </p:txBody>
      </p:sp>
    </p:spTree>
    <p:extLst>
      <p:ext uri="{BB962C8B-B14F-4D97-AF65-F5344CB8AC3E}">
        <p14:creationId xmlns:p14="http://schemas.microsoft.com/office/powerpoint/2010/main" xmlns="" val="994829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7023BEF-2E16-4DFA-A355-BE7992C8A69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6B0986C-02DB-4603-9C96-151BCF98662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4D6DB57-EB15-4100-B5BE-A4F8FEB77AD5}"/>
              </a:ext>
            </a:extLst>
          </p:cNvPr>
          <p:cNvSpPr>
            <a:spLocks noGrp="1"/>
          </p:cNvSpPr>
          <p:nvPr>
            <p:ph type="dt" sz="half" idx="10"/>
          </p:nvPr>
        </p:nvSpPr>
        <p:spPr/>
        <p:txBody>
          <a:bodyPr/>
          <a:lstStyle/>
          <a:p>
            <a:fld id="{D8690E48-4D61-4F00-BECC-9F12D01E21FB}" type="datetimeFigureOut">
              <a:rPr lang="zh-CN" altLang="en-US" smtClean="0"/>
              <a:pPr/>
              <a:t>2022-01-30</a:t>
            </a:fld>
            <a:endParaRPr lang="zh-CN" altLang="en-US"/>
          </a:p>
        </p:txBody>
      </p:sp>
      <p:sp>
        <p:nvSpPr>
          <p:cNvPr id="5" name="页脚占位符 4">
            <a:extLst>
              <a:ext uri="{FF2B5EF4-FFF2-40B4-BE49-F238E27FC236}">
                <a16:creationId xmlns="" xmlns:a16="http://schemas.microsoft.com/office/drawing/2014/main" id="{E1E12480-569F-4847-9E01-5554759C1B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6EFD222-ECC0-4D7D-AB04-392BDD1D8C3D}"/>
              </a:ext>
            </a:extLst>
          </p:cNvPr>
          <p:cNvSpPr>
            <a:spLocks noGrp="1"/>
          </p:cNvSpPr>
          <p:nvPr>
            <p:ph type="sldNum" sz="quarter" idx="12"/>
          </p:nvPr>
        </p:nvSpPr>
        <p:spPr/>
        <p:txBody>
          <a:bodyPr/>
          <a:lstStyle/>
          <a:p>
            <a:fld id="{18D52995-87CD-40E7-AA5A-B05D5C19CA43}" type="slidenum">
              <a:rPr lang="zh-CN" altLang="en-US" smtClean="0"/>
              <a:pPr/>
              <a:t>‹#›</a:t>
            </a:fld>
            <a:endParaRPr lang="zh-CN" altLang="en-US"/>
          </a:p>
        </p:txBody>
      </p:sp>
      <p:pic>
        <p:nvPicPr>
          <p:cNvPr id="7" name="图片 6">
            <a:extLst>
              <a:ext uri="{FF2B5EF4-FFF2-40B4-BE49-F238E27FC236}">
                <a16:creationId xmlns="" xmlns:a16="http://schemas.microsoft.com/office/drawing/2014/main" id="{23BCEEC6-61CE-46CA-8381-513573D17F66}"/>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xmlns="" val="2789124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2C6B90-E8D3-4C74-A7F8-7183179876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A87B03D-8984-4F47-B205-8C2CF202697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7C647DD-62D9-4CD0-90CC-45E730461BF5}"/>
              </a:ext>
            </a:extLst>
          </p:cNvPr>
          <p:cNvSpPr>
            <a:spLocks noGrp="1"/>
          </p:cNvSpPr>
          <p:nvPr>
            <p:ph type="dt" sz="half" idx="10"/>
          </p:nvPr>
        </p:nvSpPr>
        <p:spPr/>
        <p:txBody>
          <a:bodyPr/>
          <a:lstStyle/>
          <a:p>
            <a:fld id="{D8690E48-4D61-4F00-BECC-9F12D01E21FB}" type="datetimeFigureOut">
              <a:rPr lang="zh-CN" altLang="en-US" smtClean="0"/>
              <a:pPr/>
              <a:t>2022-01-30</a:t>
            </a:fld>
            <a:endParaRPr lang="zh-CN" altLang="en-US"/>
          </a:p>
        </p:txBody>
      </p:sp>
      <p:sp>
        <p:nvSpPr>
          <p:cNvPr id="5" name="页脚占位符 4">
            <a:extLst>
              <a:ext uri="{FF2B5EF4-FFF2-40B4-BE49-F238E27FC236}">
                <a16:creationId xmlns="" xmlns:a16="http://schemas.microsoft.com/office/drawing/2014/main" id="{8595CBFC-ACD9-4DCF-AD6B-B4FB88FA6E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02F68DF-C716-47D2-9257-E8ED7A5A1C20}"/>
              </a:ext>
            </a:extLst>
          </p:cNvPr>
          <p:cNvSpPr>
            <a:spLocks noGrp="1"/>
          </p:cNvSpPr>
          <p:nvPr>
            <p:ph type="sldNum" sz="quarter" idx="12"/>
          </p:nvPr>
        </p:nvSpPr>
        <p:spPr/>
        <p:txBody>
          <a:bodyPr/>
          <a:lstStyle/>
          <a:p>
            <a:fld id="{18D52995-87CD-40E7-AA5A-B05D5C19CA43}" type="slidenum">
              <a:rPr lang="zh-CN" altLang="en-US" smtClean="0"/>
              <a:pPr/>
              <a:t>‹#›</a:t>
            </a:fld>
            <a:endParaRPr lang="zh-CN" altLang="en-US"/>
          </a:p>
        </p:txBody>
      </p:sp>
    </p:spTree>
    <p:extLst>
      <p:ext uri="{BB962C8B-B14F-4D97-AF65-F5344CB8AC3E}">
        <p14:creationId xmlns:p14="http://schemas.microsoft.com/office/powerpoint/2010/main" xmlns="" val="279776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59D0B8C-5741-4934-B0ED-8F5A510A94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CDBBC94A-1116-42ED-8AB9-53A921ADE87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00E5F22-6F4E-4ABC-B368-B3ABBB7571BE}"/>
              </a:ext>
            </a:extLst>
          </p:cNvPr>
          <p:cNvSpPr>
            <a:spLocks noGrp="1"/>
          </p:cNvSpPr>
          <p:nvPr>
            <p:ph type="dt" sz="half" idx="10"/>
          </p:nvPr>
        </p:nvSpPr>
        <p:spPr/>
        <p:txBody>
          <a:bodyPr/>
          <a:lstStyle/>
          <a:p>
            <a:fld id="{D8690E48-4D61-4F00-BECC-9F12D01E21FB}" type="datetimeFigureOut">
              <a:rPr lang="zh-CN" altLang="en-US" smtClean="0"/>
              <a:pPr/>
              <a:t>2022-01-30</a:t>
            </a:fld>
            <a:endParaRPr lang="zh-CN" altLang="en-US"/>
          </a:p>
        </p:txBody>
      </p:sp>
      <p:sp>
        <p:nvSpPr>
          <p:cNvPr id="5" name="页脚占位符 4">
            <a:extLst>
              <a:ext uri="{FF2B5EF4-FFF2-40B4-BE49-F238E27FC236}">
                <a16:creationId xmlns="" xmlns:a16="http://schemas.microsoft.com/office/drawing/2014/main" id="{C1E810DB-9737-4E38-BE6E-215CE4CB7B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B9D9D20-DED0-4D7A-9D2C-DECFEF6E70DE}"/>
              </a:ext>
            </a:extLst>
          </p:cNvPr>
          <p:cNvSpPr>
            <a:spLocks noGrp="1"/>
          </p:cNvSpPr>
          <p:nvPr>
            <p:ph type="sldNum" sz="quarter" idx="12"/>
          </p:nvPr>
        </p:nvSpPr>
        <p:spPr/>
        <p:txBody>
          <a:bodyPr/>
          <a:lstStyle/>
          <a:p>
            <a:fld id="{18D52995-87CD-40E7-AA5A-B05D5C19CA43}" type="slidenum">
              <a:rPr lang="zh-CN" altLang="en-US" smtClean="0"/>
              <a:pPr/>
              <a:t>‹#›</a:t>
            </a:fld>
            <a:endParaRPr lang="zh-CN" altLang="en-US"/>
          </a:p>
        </p:txBody>
      </p:sp>
    </p:spTree>
    <p:extLst>
      <p:ext uri="{BB962C8B-B14F-4D97-AF65-F5344CB8AC3E}">
        <p14:creationId xmlns:p14="http://schemas.microsoft.com/office/powerpoint/2010/main" xmlns="" val="1839532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7A11104F-3154-4091-A23A-BCA85C79AE41}"/>
              </a:ext>
            </a:extLst>
          </p:cNvPr>
          <p:cNvSpPr>
            <a:spLocks noGrp="1"/>
          </p:cNvSpPr>
          <p:nvPr>
            <p:ph type="dt" sz="half" idx="10"/>
          </p:nvPr>
        </p:nvSpPr>
        <p:spPr/>
        <p:txBody>
          <a:bodyPr/>
          <a:lstStyle/>
          <a:p>
            <a:fld id="{D8690E48-4D61-4F00-BECC-9F12D01E21FB}" type="datetimeFigureOut">
              <a:rPr lang="zh-CN" altLang="en-US" smtClean="0"/>
              <a:pPr/>
              <a:t>2022-01-30</a:t>
            </a:fld>
            <a:endParaRPr lang="zh-CN" altLang="en-US"/>
          </a:p>
        </p:txBody>
      </p:sp>
      <p:sp>
        <p:nvSpPr>
          <p:cNvPr id="5" name="页脚占位符 4">
            <a:extLst>
              <a:ext uri="{FF2B5EF4-FFF2-40B4-BE49-F238E27FC236}">
                <a16:creationId xmlns="" xmlns:a16="http://schemas.microsoft.com/office/drawing/2014/main" id="{DC4D2DA6-C11D-4A0D-AFE2-7B69BFD8CB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F8C96FE-EFE3-4328-B1D0-8CFC9A723EB8}"/>
              </a:ext>
            </a:extLst>
          </p:cNvPr>
          <p:cNvSpPr>
            <a:spLocks noGrp="1"/>
          </p:cNvSpPr>
          <p:nvPr>
            <p:ph type="sldNum" sz="quarter" idx="12"/>
          </p:nvPr>
        </p:nvSpPr>
        <p:spPr/>
        <p:txBody>
          <a:bodyPr/>
          <a:lstStyle/>
          <a:p>
            <a:fld id="{18D52995-87CD-40E7-AA5A-B05D5C19CA43}" type="slidenum">
              <a:rPr lang="zh-CN" altLang="en-US" smtClean="0"/>
              <a:pPr/>
              <a:t>‹#›</a:t>
            </a:fld>
            <a:endParaRPr lang="zh-CN" altLang="en-US"/>
          </a:p>
        </p:txBody>
      </p:sp>
      <p:pic>
        <p:nvPicPr>
          <p:cNvPr id="9" name="图片 8">
            <a:extLst>
              <a:ext uri="{FF2B5EF4-FFF2-40B4-BE49-F238E27FC236}">
                <a16:creationId xmlns="" xmlns:a16="http://schemas.microsoft.com/office/drawing/2014/main" id="{531CA187-ECBA-4C42-A5FD-6AE723979D4A}"/>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8333" r="8333"/>
          <a:stretch/>
        </p:blipFill>
        <p:spPr>
          <a:xfrm>
            <a:off x="0" y="0"/>
            <a:ext cx="12192000" cy="6858000"/>
          </a:xfrm>
          <a:prstGeom prst="rect">
            <a:avLst/>
          </a:prstGeom>
        </p:spPr>
      </p:pic>
      <p:pic>
        <p:nvPicPr>
          <p:cNvPr id="11" name="图片 10">
            <a:extLst>
              <a:ext uri="{FF2B5EF4-FFF2-40B4-BE49-F238E27FC236}">
                <a16:creationId xmlns="" xmlns:a16="http://schemas.microsoft.com/office/drawing/2014/main" id="{A28DC038-D1A5-4032-AF71-EC432B5FD16D}"/>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71684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A9ABE8-2407-4854-B0F9-49321D3F8F6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0405D27-91B5-437B-8884-7F97A7DAF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2C022EA6-91D1-4E11-AF20-1D86AC726170}"/>
              </a:ext>
            </a:extLst>
          </p:cNvPr>
          <p:cNvSpPr>
            <a:spLocks noGrp="1"/>
          </p:cNvSpPr>
          <p:nvPr>
            <p:ph type="dt" sz="half" idx="10"/>
          </p:nvPr>
        </p:nvSpPr>
        <p:spPr/>
        <p:txBody>
          <a:bodyPr/>
          <a:lstStyle/>
          <a:p>
            <a:fld id="{D8690E48-4D61-4F00-BECC-9F12D01E21FB}" type="datetimeFigureOut">
              <a:rPr lang="zh-CN" altLang="en-US" smtClean="0"/>
              <a:pPr/>
              <a:t>2022-01-30</a:t>
            </a:fld>
            <a:endParaRPr lang="zh-CN" altLang="en-US"/>
          </a:p>
        </p:txBody>
      </p:sp>
      <p:sp>
        <p:nvSpPr>
          <p:cNvPr id="5" name="页脚占位符 4">
            <a:extLst>
              <a:ext uri="{FF2B5EF4-FFF2-40B4-BE49-F238E27FC236}">
                <a16:creationId xmlns="" xmlns:a16="http://schemas.microsoft.com/office/drawing/2014/main" id="{B1EB2AFC-FC52-4046-8AB8-24E320C7BD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4815F97-3199-413E-8D5E-861BE033391E}"/>
              </a:ext>
            </a:extLst>
          </p:cNvPr>
          <p:cNvSpPr>
            <a:spLocks noGrp="1"/>
          </p:cNvSpPr>
          <p:nvPr>
            <p:ph type="sldNum" sz="quarter" idx="12"/>
          </p:nvPr>
        </p:nvSpPr>
        <p:spPr/>
        <p:txBody>
          <a:bodyPr/>
          <a:lstStyle/>
          <a:p>
            <a:fld id="{18D52995-87CD-40E7-AA5A-B05D5C19CA43}" type="slidenum">
              <a:rPr lang="zh-CN" altLang="en-US" smtClean="0"/>
              <a:pPr/>
              <a:t>‹#›</a:t>
            </a:fld>
            <a:endParaRPr lang="zh-CN" altLang="en-US"/>
          </a:p>
        </p:txBody>
      </p:sp>
    </p:spTree>
    <p:extLst>
      <p:ext uri="{BB962C8B-B14F-4D97-AF65-F5344CB8AC3E}">
        <p14:creationId xmlns:p14="http://schemas.microsoft.com/office/powerpoint/2010/main" xmlns="" val="3546974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28F561C-5A64-411C-B954-7724A76B75B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D397EF8-978F-459D-9BDE-AC223A000FA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5F553BF-F1C7-441A-8277-B2426CDC030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C7F2800-88A6-47FE-BB5E-3335081BB533}"/>
              </a:ext>
            </a:extLst>
          </p:cNvPr>
          <p:cNvSpPr>
            <a:spLocks noGrp="1"/>
          </p:cNvSpPr>
          <p:nvPr>
            <p:ph type="dt" sz="half" idx="10"/>
          </p:nvPr>
        </p:nvSpPr>
        <p:spPr/>
        <p:txBody>
          <a:bodyPr/>
          <a:lstStyle/>
          <a:p>
            <a:fld id="{D8690E48-4D61-4F00-BECC-9F12D01E21FB}" type="datetimeFigureOut">
              <a:rPr lang="zh-CN" altLang="en-US" smtClean="0"/>
              <a:pPr/>
              <a:t>2022-01-30</a:t>
            </a:fld>
            <a:endParaRPr lang="zh-CN" altLang="en-US"/>
          </a:p>
        </p:txBody>
      </p:sp>
      <p:sp>
        <p:nvSpPr>
          <p:cNvPr id="6" name="页脚占位符 5">
            <a:extLst>
              <a:ext uri="{FF2B5EF4-FFF2-40B4-BE49-F238E27FC236}">
                <a16:creationId xmlns="" xmlns:a16="http://schemas.microsoft.com/office/drawing/2014/main" id="{108DE81F-0A57-49F2-AAA9-7C05065F01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0D1D0241-CBAB-448B-B964-AF30E2E39389}"/>
              </a:ext>
            </a:extLst>
          </p:cNvPr>
          <p:cNvSpPr>
            <a:spLocks noGrp="1"/>
          </p:cNvSpPr>
          <p:nvPr>
            <p:ph type="sldNum" sz="quarter" idx="12"/>
          </p:nvPr>
        </p:nvSpPr>
        <p:spPr/>
        <p:txBody>
          <a:bodyPr/>
          <a:lstStyle/>
          <a:p>
            <a:fld id="{18D52995-87CD-40E7-AA5A-B05D5C19CA43}" type="slidenum">
              <a:rPr lang="zh-CN" altLang="en-US" smtClean="0"/>
              <a:pPr/>
              <a:t>‹#›</a:t>
            </a:fld>
            <a:endParaRPr lang="zh-CN" altLang="en-US"/>
          </a:p>
        </p:txBody>
      </p:sp>
    </p:spTree>
    <p:extLst>
      <p:ext uri="{BB962C8B-B14F-4D97-AF65-F5344CB8AC3E}">
        <p14:creationId xmlns:p14="http://schemas.microsoft.com/office/powerpoint/2010/main" xmlns="" val="4043545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2082A64-2959-4292-B4FC-53CF53CBC69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0156712-1940-4424-AFCF-8F9BA3FF9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AD795F96-6265-47A4-A7DB-ED05B40C0E9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F79D3B60-6E13-429E-89D6-0A7B32799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2D62144C-CB43-4270-8CA9-FDA3368D067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F93A87EC-6041-483F-928D-B24D2F09BEFB}"/>
              </a:ext>
            </a:extLst>
          </p:cNvPr>
          <p:cNvSpPr>
            <a:spLocks noGrp="1"/>
          </p:cNvSpPr>
          <p:nvPr>
            <p:ph type="dt" sz="half" idx="10"/>
          </p:nvPr>
        </p:nvSpPr>
        <p:spPr/>
        <p:txBody>
          <a:bodyPr/>
          <a:lstStyle/>
          <a:p>
            <a:fld id="{D8690E48-4D61-4F00-BECC-9F12D01E21FB}" type="datetimeFigureOut">
              <a:rPr lang="zh-CN" altLang="en-US" smtClean="0"/>
              <a:pPr/>
              <a:t>2022-01-30</a:t>
            </a:fld>
            <a:endParaRPr lang="zh-CN" altLang="en-US"/>
          </a:p>
        </p:txBody>
      </p:sp>
      <p:sp>
        <p:nvSpPr>
          <p:cNvPr id="8" name="页脚占位符 7">
            <a:extLst>
              <a:ext uri="{FF2B5EF4-FFF2-40B4-BE49-F238E27FC236}">
                <a16:creationId xmlns="" xmlns:a16="http://schemas.microsoft.com/office/drawing/2014/main" id="{0FAF0FB3-297F-4795-9248-061E3720FA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2A79BF84-7C8B-495A-8524-71D96DE396D6}"/>
              </a:ext>
            </a:extLst>
          </p:cNvPr>
          <p:cNvSpPr>
            <a:spLocks noGrp="1"/>
          </p:cNvSpPr>
          <p:nvPr>
            <p:ph type="sldNum" sz="quarter" idx="12"/>
          </p:nvPr>
        </p:nvSpPr>
        <p:spPr/>
        <p:txBody>
          <a:bodyPr/>
          <a:lstStyle/>
          <a:p>
            <a:fld id="{18D52995-87CD-40E7-AA5A-B05D5C19CA43}" type="slidenum">
              <a:rPr lang="zh-CN" altLang="en-US" smtClean="0"/>
              <a:pPr/>
              <a:t>‹#›</a:t>
            </a:fld>
            <a:endParaRPr lang="zh-CN" altLang="en-US"/>
          </a:p>
        </p:txBody>
      </p:sp>
    </p:spTree>
    <p:extLst>
      <p:ext uri="{BB962C8B-B14F-4D97-AF65-F5344CB8AC3E}">
        <p14:creationId xmlns:p14="http://schemas.microsoft.com/office/powerpoint/2010/main" xmlns="" val="428448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641BF2-E0EC-43AC-8880-5F5AD326253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6BCAE3E8-2E28-4B27-8060-061AF7EAFC0A}"/>
              </a:ext>
            </a:extLst>
          </p:cNvPr>
          <p:cNvSpPr>
            <a:spLocks noGrp="1"/>
          </p:cNvSpPr>
          <p:nvPr>
            <p:ph type="dt" sz="half" idx="10"/>
          </p:nvPr>
        </p:nvSpPr>
        <p:spPr/>
        <p:txBody>
          <a:bodyPr/>
          <a:lstStyle/>
          <a:p>
            <a:fld id="{D8690E48-4D61-4F00-BECC-9F12D01E21FB}" type="datetimeFigureOut">
              <a:rPr lang="zh-CN" altLang="en-US" smtClean="0"/>
              <a:pPr/>
              <a:t>2022-01-30</a:t>
            </a:fld>
            <a:endParaRPr lang="zh-CN" altLang="en-US"/>
          </a:p>
        </p:txBody>
      </p:sp>
      <p:sp>
        <p:nvSpPr>
          <p:cNvPr id="4" name="页脚占位符 3">
            <a:extLst>
              <a:ext uri="{FF2B5EF4-FFF2-40B4-BE49-F238E27FC236}">
                <a16:creationId xmlns="" xmlns:a16="http://schemas.microsoft.com/office/drawing/2014/main" id="{0AF6BE96-5953-4356-B842-972D9E21292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449EE64A-F309-471C-9C60-B1A7820A33EA}"/>
              </a:ext>
            </a:extLst>
          </p:cNvPr>
          <p:cNvSpPr>
            <a:spLocks noGrp="1"/>
          </p:cNvSpPr>
          <p:nvPr>
            <p:ph type="sldNum" sz="quarter" idx="12"/>
          </p:nvPr>
        </p:nvSpPr>
        <p:spPr/>
        <p:txBody>
          <a:bodyPr/>
          <a:lstStyle/>
          <a:p>
            <a:fld id="{18D52995-87CD-40E7-AA5A-B05D5C19CA43}" type="slidenum">
              <a:rPr lang="zh-CN" altLang="en-US" smtClean="0"/>
              <a:pPr/>
              <a:t>‹#›</a:t>
            </a:fld>
            <a:endParaRPr lang="zh-CN" altLang="en-US"/>
          </a:p>
        </p:txBody>
      </p:sp>
    </p:spTree>
    <p:extLst>
      <p:ext uri="{BB962C8B-B14F-4D97-AF65-F5344CB8AC3E}">
        <p14:creationId xmlns:p14="http://schemas.microsoft.com/office/powerpoint/2010/main" xmlns="" val="4073661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46718D5-419E-483A-8762-5D96D0083A51}"/>
              </a:ext>
            </a:extLst>
          </p:cNvPr>
          <p:cNvSpPr>
            <a:spLocks noGrp="1"/>
          </p:cNvSpPr>
          <p:nvPr>
            <p:ph type="dt" sz="half" idx="10"/>
          </p:nvPr>
        </p:nvSpPr>
        <p:spPr/>
        <p:txBody>
          <a:bodyPr/>
          <a:lstStyle/>
          <a:p>
            <a:fld id="{D8690E48-4D61-4F00-BECC-9F12D01E21FB}" type="datetimeFigureOut">
              <a:rPr lang="zh-CN" altLang="en-US" smtClean="0"/>
              <a:pPr/>
              <a:t>2022-01-30</a:t>
            </a:fld>
            <a:endParaRPr lang="zh-CN" altLang="en-US"/>
          </a:p>
        </p:txBody>
      </p:sp>
      <p:sp>
        <p:nvSpPr>
          <p:cNvPr id="3" name="页脚占位符 2">
            <a:extLst>
              <a:ext uri="{FF2B5EF4-FFF2-40B4-BE49-F238E27FC236}">
                <a16:creationId xmlns="" xmlns:a16="http://schemas.microsoft.com/office/drawing/2014/main" id="{51DA0778-B997-4478-A97B-DDE825000D5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F59DB0E2-C637-47E9-93A3-3A92E755355E}"/>
              </a:ext>
            </a:extLst>
          </p:cNvPr>
          <p:cNvSpPr>
            <a:spLocks noGrp="1"/>
          </p:cNvSpPr>
          <p:nvPr>
            <p:ph type="sldNum" sz="quarter" idx="12"/>
          </p:nvPr>
        </p:nvSpPr>
        <p:spPr/>
        <p:txBody>
          <a:bodyPr/>
          <a:lstStyle/>
          <a:p>
            <a:fld id="{18D52995-87CD-40E7-AA5A-B05D5C19CA43}" type="slidenum">
              <a:rPr lang="zh-CN" altLang="en-US" smtClean="0"/>
              <a:pPr/>
              <a:t>‹#›</a:t>
            </a:fld>
            <a:endParaRPr lang="zh-CN" altLang="en-US"/>
          </a:p>
        </p:txBody>
      </p:sp>
    </p:spTree>
    <p:extLst>
      <p:ext uri="{BB962C8B-B14F-4D97-AF65-F5344CB8AC3E}">
        <p14:creationId xmlns:p14="http://schemas.microsoft.com/office/powerpoint/2010/main" xmlns="" val="1854642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CECEB3C-6BF2-45F0-9546-29781009FCD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D9D2964-BC61-4E28-8460-A63A8B635D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71A17E35-81BB-4A72-A16B-1FDECD65D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B0DD97F-B638-4DF0-A500-4299C3E92AF4}"/>
              </a:ext>
            </a:extLst>
          </p:cNvPr>
          <p:cNvSpPr>
            <a:spLocks noGrp="1"/>
          </p:cNvSpPr>
          <p:nvPr>
            <p:ph type="dt" sz="half" idx="10"/>
          </p:nvPr>
        </p:nvSpPr>
        <p:spPr/>
        <p:txBody>
          <a:bodyPr/>
          <a:lstStyle/>
          <a:p>
            <a:fld id="{D8690E48-4D61-4F00-BECC-9F12D01E21FB}" type="datetimeFigureOut">
              <a:rPr lang="zh-CN" altLang="en-US" smtClean="0"/>
              <a:pPr/>
              <a:t>2022-01-30</a:t>
            </a:fld>
            <a:endParaRPr lang="zh-CN" altLang="en-US"/>
          </a:p>
        </p:txBody>
      </p:sp>
      <p:sp>
        <p:nvSpPr>
          <p:cNvPr id="6" name="页脚占位符 5">
            <a:extLst>
              <a:ext uri="{FF2B5EF4-FFF2-40B4-BE49-F238E27FC236}">
                <a16:creationId xmlns="" xmlns:a16="http://schemas.microsoft.com/office/drawing/2014/main" id="{71EAAB59-003D-49C3-A55C-6253EA1DE2F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426C10F7-9B05-4A7D-800D-0544A143CCCD}"/>
              </a:ext>
            </a:extLst>
          </p:cNvPr>
          <p:cNvSpPr>
            <a:spLocks noGrp="1"/>
          </p:cNvSpPr>
          <p:nvPr>
            <p:ph type="sldNum" sz="quarter" idx="12"/>
          </p:nvPr>
        </p:nvSpPr>
        <p:spPr/>
        <p:txBody>
          <a:bodyPr/>
          <a:lstStyle/>
          <a:p>
            <a:fld id="{18D52995-87CD-40E7-AA5A-B05D5C19CA43}" type="slidenum">
              <a:rPr lang="zh-CN" altLang="en-US" smtClean="0"/>
              <a:pPr/>
              <a:t>‹#›</a:t>
            </a:fld>
            <a:endParaRPr lang="zh-CN" altLang="en-US"/>
          </a:p>
        </p:txBody>
      </p:sp>
    </p:spTree>
    <p:extLst>
      <p:ext uri="{BB962C8B-B14F-4D97-AF65-F5344CB8AC3E}">
        <p14:creationId xmlns:p14="http://schemas.microsoft.com/office/powerpoint/2010/main" xmlns="" val="354591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B6B34E-3465-4C81-879C-8CAD8C416B8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17071EB0-1EBD-45EC-BBB5-53173B3F8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4D676551-E576-42A1-92F2-CCAADB462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A734F9A9-F47D-4B2C-BCE2-E6381B68D6B6}"/>
              </a:ext>
            </a:extLst>
          </p:cNvPr>
          <p:cNvSpPr>
            <a:spLocks noGrp="1"/>
          </p:cNvSpPr>
          <p:nvPr>
            <p:ph type="dt" sz="half" idx="10"/>
          </p:nvPr>
        </p:nvSpPr>
        <p:spPr/>
        <p:txBody>
          <a:bodyPr/>
          <a:lstStyle/>
          <a:p>
            <a:fld id="{D8690E48-4D61-4F00-BECC-9F12D01E21FB}" type="datetimeFigureOut">
              <a:rPr lang="zh-CN" altLang="en-US" smtClean="0"/>
              <a:pPr/>
              <a:t>2022-01-30</a:t>
            </a:fld>
            <a:endParaRPr lang="zh-CN" altLang="en-US"/>
          </a:p>
        </p:txBody>
      </p:sp>
      <p:sp>
        <p:nvSpPr>
          <p:cNvPr id="6" name="页脚占位符 5">
            <a:extLst>
              <a:ext uri="{FF2B5EF4-FFF2-40B4-BE49-F238E27FC236}">
                <a16:creationId xmlns="" xmlns:a16="http://schemas.microsoft.com/office/drawing/2014/main" id="{1043434C-0B10-4636-92A0-203BCDB0C1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0139BC70-0065-42C6-8C91-3A7012018413}"/>
              </a:ext>
            </a:extLst>
          </p:cNvPr>
          <p:cNvSpPr>
            <a:spLocks noGrp="1"/>
          </p:cNvSpPr>
          <p:nvPr>
            <p:ph type="sldNum" sz="quarter" idx="12"/>
          </p:nvPr>
        </p:nvSpPr>
        <p:spPr/>
        <p:txBody>
          <a:bodyPr/>
          <a:lstStyle/>
          <a:p>
            <a:fld id="{18D52995-87CD-40E7-AA5A-B05D5C19CA43}" type="slidenum">
              <a:rPr lang="zh-CN" altLang="en-US" smtClean="0"/>
              <a:pPr/>
              <a:t>‹#›</a:t>
            </a:fld>
            <a:endParaRPr lang="zh-CN" altLang="en-US"/>
          </a:p>
        </p:txBody>
      </p:sp>
    </p:spTree>
    <p:extLst>
      <p:ext uri="{BB962C8B-B14F-4D97-AF65-F5344CB8AC3E}">
        <p14:creationId xmlns:p14="http://schemas.microsoft.com/office/powerpoint/2010/main" xmlns="" val="2541927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9769772-552B-4719-BFEA-F850CC407A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986B92A-EA2E-43B4-8BF0-748D7062F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5A4F693-6F11-48D4-A0AA-E336DC4D4F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90E48-4D61-4F00-BECC-9F12D01E21FB}" type="datetimeFigureOut">
              <a:rPr lang="zh-CN" altLang="en-US" smtClean="0"/>
              <a:pPr/>
              <a:t>2022-01-30</a:t>
            </a:fld>
            <a:endParaRPr lang="zh-CN" altLang="en-US"/>
          </a:p>
        </p:txBody>
      </p:sp>
      <p:sp>
        <p:nvSpPr>
          <p:cNvPr id="5" name="页脚占位符 4">
            <a:extLst>
              <a:ext uri="{FF2B5EF4-FFF2-40B4-BE49-F238E27FC236}">
                <a16:creationId xmlns="" xmlns:a16="http://schemas.microsoft.com/office/drawing/2014/main" id="{FC87C3C2-8F4A-4D2F-ABA3-16D072C93D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C116B76E-27B2-4DCD-8E79-F307BF80C5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52995-87CD-40E7-AA5A-B05D5C19CA43}" type="slidenum">
              <a:rPr lang="zh-CN" altLang="en-US" smtClean="0"/>
              <a:pPr/>
              <a:t>‹#›</a:t>
            </a:fld>
            <a:endParaRPr lang="zh-CN" altLang="en-US"/>
          </a:p>
        </p:txBody>
      </p:sp>
    </p:spTree>
    <p:extLst>
      <p:ext uri="{BB962C8B-B14F-4D97-AF65-F5344CB8AC3E}">
        <p14:creationId xmlns:p14="http://schemas.microsoft.com/office/powerpoint/2010/main" xmlns="" val="63982608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1" name="直角三角形 20">
            <a:extLst>
              <a:ext uri="{FF2B5EF4-FFF2-40B4-BE49-F238E27FC236}">
                <a16:creationId xmlns="" xmlns:a16="http://schemas.microsoft.com/office/drawing/2014/main" id="{1426906A-BD9E-4FDB-A089-376AE017A64A}"/>
              </a:ext>
            </a:extLst>
          </p:cNvPr>
          <p:cNvSpPr/>
          <p:nvPr/>
        </p:nvSpPr>
        <p:spPr>
          <a:xfrm rot="16200000">
            <a:off x="8845574" y="3511574"/>
            <a:ext cx="3346426" cy="3346426"/>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a:extLst>
              <a:ext uri="{FF2B5EF4-FFF2-40B4-BE49-F238E27FC236}">
                <a16:creationId xmlns="" xmlns:a16="http://schemas.microsoft.com/office/drawing/2014/main" id="{904F3BC6-BB7A-4F86-93E2-27EDEA56AE0D}"/>
              </a:ext>
            </a:extLst>
          </p:cNvPr>
          <p:cNvSpPr/>
          <p:nvPr/>
        </p:nvSpPr>
        <p:spPr>
          <a:xfrm>
            <a:off x="2881080" y="-14868"/>
            <a:ext cx="2385917" cy="1959291"/>
          </a:xfrm>
          <a:prstGeom prst="parallelogram">
            <a:avLst>
              <a:gd name="adj" fmla="val 9762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a:extLst>
              <a:ext uri="{FF2B5EF4-FFF2-40B4-BE49-F238E27FC236}">
                <a16:creationId xmlns="" xmlns:a16="http://schemas.microsoft.com/office/drawing/2014/main" id="{4349788F-8620-447D-B51A-E02AC6618806}"/>
              </a:ext>
            </a:extLst>
          </p:cNvPr>
          <p:cNvSpPr/>
          <p:nvPr/>
        </p:nvSpPr>
        <p:spPr>
          <a:xfrm rot="5400000">
            <a:off x="0" y="0"/>
            <a:ext cx="4686300" cy="4686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 xmlns:a16="http://schemas.microsoft.com/office/drawing/2014/main" id="{51D7ABA2-B044-46B3-A754-BFF226073C1A}"/>
              </a:ext>
            </a:extLst>
          </p:cNvPr>
          <p:cNvPicPr>
            <a:picLocks noChangeAspect="1"/>
          </p:cNvPicPr>
          <p:nvPr/>
        </p:nvPicPr>
        <p:blipFill>
          <a:blip r:embed="rId2" cstate="print">
            <a:extLst>
              <a:ext uri="{28A0092B-C50C-407E-A947-70E740481C1C}">
                <a14:useLocalDpi xmlns:a14="http://schemas.microsoft.com/office/drawing/2010/main" xmlns="" val="0"/>
              </a:ext>
            </a:extLst>
          </a:blip>
          <a:srcRect l="6571" r="6571" b="238"/>
          <a:stretch>
            <a:fillRect/>
          </a:stretch>
        </p:blipFill>
        <p:spPr>
          <a:xfrm>
            <a:off x="714045" y="448828"/>
            <a:ext cx="10763910" cy="5795196"/>
          </a:xfrm>
          <a:custGeom>
            <a:avLst/>
            <a:gdLst>
              <a:gd name="connsiteX0" fmla="*/ 0 w 11277599"/>
              <a:gd name="connsiteY0" fmla="*/ 0 h 6071762"/>
              <a:gd name="connsiteX1" fmla="*/ 11277599 w 11277599"/>
              <a:gd name="connsiteY1" fmla="*/ 0 h 6071762"/>
              <a:gd name="connsiteX2" fmla="*/ 11277599 w 11277599"/>
              <a:gd name="connsiteY2" fmla="*/ 6071762 h 6071762"/>
              <a:gd name="connsiteX3" fmla="*/ 0 w 11277599"/>
              <a:gd name="connsiteY3" fmla="*/ 6071762 h 6071762"/>
            </a:gdLst>
            <a:ahLst/>
            <a:cxnLst>
              <a:cxn ang="0">
                <a:pos x="connsiteX0" y="connsiteY0"/>
              </a:cxn>
              <a:cxn ang="0">
                <a:pos x="connsiteX1" y="connsiteY1"/>
              </a:cxn>
              <a:cxn ang="0">
                <a:pos x="connsiteX2" y="connsiteY2"/>
              </a:cxn>
              <a:cxn ang="0">
                <a:pos x="connsiteX3" y="connsiteY3"/>
              </a:cxn>
            </a:cxnLst>
            <a:rect l="l" t="t" r="r" b="b"/>
            <a:pathLst>
              <a:path w="11277599" h="6071762">
                <a:moveTo>
                  <a:pt x="0" y="0"/>
                </a:moveTo>
                <a:lnTo>
                  <a:pt x="11277599" y="0"/>
                </a:lnTo>
                <a:lnTo>
                  <a:pt x="11277599" y="6071762"/>
                </a:lnTo>
                <a:lnTo>
                  <a:pt x="0" y="6071762"/>
                </a:lnTo>
                <a:close/>
              </a:path>
            </a:pathLst>
          </a:custGeom>
          <a:effectLst>
            <a:outerShdw blurRad="76200" dist="38100" dir="2700000" sx="101000" sy="101000" algn="tl" rotWithShape="0">
              <a:prstClr val="black">
                <a:alpha val="40000"/>
              </a:prstClr>
            </a:outerShdw>
          </a:effectLst>
        </p:spPr>
      </p:pic>
      <p:sp>
        <p:nvSpPr>
          <p:cNvPr id="3" name="副标题 2">
            <a:extLst>
              <a:ext uri="{FF2B5EF4-FFF2-40B4-BE49-F238E27FC236}">
                <a16:creationId xmlns="" xmlns:a16="http://schemas.microsoft.com/office/drawing/2014/main" id="{383EF827-BA42-4BC4-9DF7-41F0EA381592}"/>
              </a:ext>
            </a:extLst>
          </p:cNvPr>
          <p:cNvSpPr>
            <a:spLocks noGrp="1"/>
          </p:cNvSpPr>
          <p:nvPr>
            <p:ph type="body" idx="1"/>
          </p:nvPr>
        </p:nvSpPr>
        <p:spPr>
          <a:xfrm>
            <a:off x="2286000" y="2020824"/>
            <a:ext cx="7580376" cy="2240280"/>
          </a:xfrm>
        </p:spPr>
        <p:txBody>
          <a:bodyPr>
            <a:noAutofit/>
          </a:bodyPr>
          <a:lstStyle/>
          <a:p>
            <a:pPr algn="ctr"/>
            <a:r>
              <a:rPr lang="zh-CN" altLang="zh-CN" b="1" dirty="0" smtClean="0">
                <a:solidFill>
                  <a:srgbClr val="2F5597"/>
                </a:solidFill>
              </a:rPr>
              <a:t>汶上县市场监督管理</a:t>
            </a:r>
            <a:r>
              <a:rPr lang="zh-CN" altLang="zh-CN" b="1" dirty="0" smtClean="0">
                <a:solidFill>
                  <a:srgbClr val="2F5597"/>
                </a:solidFill>
              </a:rPr>
              <a:t>局</a:t>
            </a:r>
            <a:endParaRPr lang="en-US" altLang="zh-CN" b="1" dirty="0" smtClean="0">
              <a:solidFill>
                <a:srgbClr val="2F5597"/>
              </a:solidFill>
            </a:endParaRPr>
          </a:p>
          <a:p>
            <a:pPr algn="ctr"/>
            <a:r>
              <a:rPr lang="en-US" altLang="zh-CN" sz="4000" b="1" dirty="0" smtClean="0">
                <a:solidFill>
                  <a:srgbClr val="2F5597"/>
                </a:solidFill>
              </a:rPr>
              <a:t>2021</a:t>
            </a:r>
            <a:r>
              <a:rPr lang="zh-CN" altLang="zh-CN" sz="4000" b="1" dirty="0" smtClean="0">
                <a:solidFill>
                  <a:srgbClr val="2F5597"/>
                </a:solidFill>
              </a:rPr>
              <a:t>年政府信息公开</a:t>
            </a:r>
            <a:endParaRPr lang="zh-CN" altLang="zh-CN" sz="4000" dirty="0" smtClean="0">
              <a:solidFill>
                <a:srgbClr val="2F5597"/>
              </a:solidFill>
            </a:endParaRPr>
          </a:p>
          <a:p>
            <a:pPr algn="ctr"/>
            <a:r>
              <a:rPr lang="zh-CN" altLang="zh-CN" sz="4000" b="1" dirty="0" smtClean="0">
                <a:solidFill>
                  <a:srgbClr val="2F5597"/>
                </a:solidFill>
              </a:rPr>
              <a:t>工作年度报告</a:t>
            </a:r>
            <a:endParaRPr lang="zh-CN" altLang="zh-CN" sz="4000" dirty="0">
              <a:solidFill>
                <a:srgbClr val="2F5597"/>
              </a:solidFill>
            </a:endParaRPr>
          </a:p>
        </p:txBody>
      </p:sp>
      <p:sp>
        <p:nvSpPr>
          <p:cNvPr id="4" name="矩形 3">
            <a:extLst>
              <a:ext uri="{FF2B5EF4-FFF2-40B4-BE49-F238E27FC236}">
                <a16:creationId xmlns="" xmlns:a16="http://schemas.microsoft.com/office/drawing/2014/main" id="{607B613D-FD5B-4D99-9624-41FB5195BA61}"/>
              </a:ext>
            </a:extLst>
          </p:cNvPr>
          <p:cNvSpPr/>
          <p:nvPr/>
        </p:nvSpPr>
        <p:spPr>
          <a:xfrm>
            <a:off x="3138868" y="4483210"/>
            <a:ext cx="5971414"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16" name="矩形 15">
            <a:extLst>
              <a:ext uri="{FF2B5EF4-FFF2-40B4-BE49-F238E27FC236}">
                <a16:creationId xmlns="" xmlns:a16="http://schemas.microsoft.com/office/drawing/2014/main" id="{7C30AB38-DC64-4FFB-B0B2-00E9AC9C6FE2}"/>
              </a:ext>
            </a:extLst>
          </p:cNvPr>
          <p:cNvSpPr/>
          <p:nvPr/>
        </p:nvSpPr>
        <p:spPr>
          <a:xfrm>
            <a:off x="0" y="3037758"/>
            <a:ext cx="1360868" cy="76200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L 形 27">
            <a:extLst>
              <a:ext uri="{FF2B5EF4-FFF2-40B4-BE49-F238E27FC236}">
                <a16:creationId xmlns="" xmlns:a16="http://schemas.microsoft.com/office/drawing/2014/main" id="{FFC8B71A-97B4-4B79-A00C-FD6B794D3E73}"/>
              </a:ext>
            </a:extLst>
          </p:cNvPr>
          <p:cNvSpPr/>
          <p:nvPr/>
        </p:nvSpPr>
        <p:spPr>
          <a:xfrm rot="10800000">
            <a:off x="8576047" y="1603284"/>
            <a:ext cx="876300" cy="599679"/>
          </a:xfrm>
          <a:prstGeom prst="corner">
            <a:avLst>
              <a:gd name="adj1" fmla="val 27234"/>
              <a:gd name="adj2" fmla="val 2935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L 形 42">
            <a:extLst>
              <a:ext uri="{FF2B5EF4-FFF2-40B4-BE49-F238E27FC236}">
                <a16:creationId xmlns="" xmlns:a16="http://schemas.microsoft.com/office/drawing/2014/main" id="{1ABB890E-A121-4530-9913-D54436159440}"/>
              </a:ext>
            </a:extLst>
          </p:cNvPr>
          <p:cNvSpPr/>
          <p:nvPr/>
        </p:nvSpPr>
        <p:spPr>
          <a:xfrm>
            <a:off x="2525653" y="4448796"/>
            <a:ext cx="876300" cy="599679"/>
          </a:xfrm>
          <a:prstGeom prst="corner">
            <a:avLst>
              <a:gd name="adj1" fmla="val 24105"/>
              <a:gd name="adj2" fmla="val 271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xmlns="" val="32565057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downLeft)">
                                      <p:cBhvr>
                                        <p:cTn id="10" dur="500"/>
                                        <p:tgtEl>
                                          <p:spTgt spid="1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strips(down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0-#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500"/>
                                        <p:tgtEl>
                                          <p:spTgt spid="3">
                                            <p:txEl>
                                              <p:pRg st="2" end="2"/>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animBg="1"/>
      <p:bldP spid="10" grpId="0" animBg="1"/>
      <p:bldP spid="3" grpId="0" build="p"/>
      <p:bldP spid="4" grpId="0" animBg="1"/>
      <p:bldP spid="16" grpId="0" animBg="1"/>
      <p:bldP spid="28" grpId="0" animBg="1"/>
      <p:bldP spid="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a:extLst>
              <a:ext uri="{FF2B5EF4-FFF2-40B4-BE49-F238E27FC236}">
                <a16:creationId xmlns="" xmlns:a16="http://schemas.microsoft.com/office/drawing/2014/main" id="{98ED9B57-E7B9-4D5E-A31F-10E4921E2FFA}"/>
              </a:ext>
            </a:extLst>
          </p:cNvPr>
          <p:cNvSpPr/>
          <p:nvPr/>
        </p:nvSpPr>
        <p:spPr>
          <a:xfrm rot="19035089">
            <a:off x="-938454" y="2483235"/>
            <a:ext cx="2095017" cy="1891529"/>
          </a:xfrm>
          <a:prstGeom prst="triangle">
            <a:avLst>
              <a:gd name="adj" fmla="val 836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矩形 8"/>
          <p:cNvSpPr/>
          <p:nvPr/>
        </p:nvSpPr>
        <p:spPr>
          <a:xfrm>
            <a:off x="1847088" y="1837944"/>
            <a:ext cx="8065008" cy="6632585"/>
          </a:xfrm>
          <a:prstGeom prst="rect">
            <a:avLst/>
          </a:prstGeom>
        </p:spPr>
        <p:txBody>
          <a:bodyPr wrap="square">
            <a:spAutoFit/>
          </a:bodyPr>
          <a:lstStyle/>
          <a:p>
            <a:pPr>
              <a:lnSpc>
                <a:spcPts val="3000"/>
              </a:lnSpc>
            </a:pPr>
            <a:r>
              <a:rPr lang="zh-CN" altLang="zh-CN" sz="1600" b="1" dirty="0" smtClean="0"/>
              <a:t>（一）依据《政府信息公开信息处理费管理办法》，汶上县市场监督管理局未收取任何信息处理费。</a:t>
            </a:r>
            <a:endParaRPr lang="zh-CN" altLang="zh-CN" sz="1600" dirty="0" smtClean="0"/>
          </a:p>
          <a:p>
            <a:pPr>
              <a:lnSpc>
                <a:spcPts val="3000"/>
              </a:lnSpc>
            </a:pPr>
            <a:r>
              <a:rPr lang="zh-CN" altLang="zh-CN" sz="1600" b="1" dirty="0" smtClean="0"/>
              <a:t>（二）</a:t>
            </a:r>
            <a:r>
              <a:rPr lang="en-US" altLang="zh-CN" sz="1600" b="1" dirty="0" smtClean="0"/>
              <a:t>2021</a:t>
            </a:r>
            <a:r>
              <a:rPr lang="zh-CN" altLang="zh-CN" sz="1600" b="1" dirty="0" smtClean="0"/>
              <a:t>年，汶上县市场监督管理局共承担</a:t>
            </a:r>
            <a:r>
              <a:rPr lang="en-US" altLang="zh-CN" sz="1600" b="1" dirty="0" smtClean="0"/>
              <a:t>12</a:t>
            </a:r>
            <a:r>
              <a:rPr lang="zh-CN" altLang="zh-CN" sz="1600" b="1" dirty="0" smtClean="0"/>
              <a:t>项政务公开指标，其中牵头</a:t>
            </a:r>
            <a:r>
              <a:rPr lang="en-US" altLang="zh-CN" sz="1600" b="1" dirty="0" smtClean="0"/>
              <a:t>4</a:t>
            </a:r>
            <a:r>
              <a:rPr lang="zh-CN" altLang="zh-CN" sz="1600" b="1" dirty="0" smtClean="0"/>
              <a:t>项，为此我们制定了具体实施方案，把任务目标分解到相关科室，定期调度工作开展情况，截止</a:t>
            </a:r>
            <a:r>
              <a:rPr lang="en-US" altLang="zh-CN" sz="1600" b="1" dirty="0" smtClean="0"/>
              <a:t>12</a:t>
            </a:r>
            <a:r>
              <a:rPr lang="zh-CN" altLang="zh-CN" sz="1600" b="1" dirty="0" smtClean="0"/>
              <a:t>月</a:t>
            </a:r>
            <a:r>
              <a:rPr lang="en-US" altLang="zh-CN" sz="1600" b="1" dirty="0" smtClean="0"/>
              <a:t>31</a:t>
            </a:r>
            <a:r>
              <a:rPr lang="zh-CN" altLang="zh-CN" sz="1600" b="1" dirty="0" smtClean="0"/>
              <a:t>日，县市场监管局承担的</a:t>
            </a:r>
            <a:r>
              <a:rPr lang="en-US" altLang="zh-CN" sz="1600" b="1" dirty="0" smtClean="0"/>
              <a:t>12</a:t>
            </a:r>
            <a:r>
              <a:rPr lang="zh-CN" altLang="zh-CN" sz="1600" b="1" dirty="0" smtClean="0"/>
              <a:t>项政务公开指标均已完成既定任务目标。</a:t>
            </a:r>
            <a:endParaRPr lang="zh-CN" altLang="zh-CN" sz="1600" dirty="0" smtClean="0"/>
          </a:p>
          <a:p>
            <a:pPr>
              <a:lnSpc>
                <a:spcPts val="3000"/>
              </a:lnSpc>
            </a:pPr>
            <a:r>
              <a:rPr lang="zh-CN" altLang="zh-CN" sz="1600" b="1" dirty="0" smtClean="0"/>
              <a:t>（三）</a:t>
            </a:r>
            <a:r>
              <a:rPr lang="en-US" altLang="zh-CN" sz="1600" b="1" dirty="0" smtClean="0"/>
              <a:t>2021</a:t>
            </a:r>
            <a:r>
              <a:rPr lang="zh-CN" altLang="zh-CN" sz="1600" b="1" dirty="0" smtClean="0"/>
              <a:t>年，县市场监督管理局共承办人大代表建议和政协委员提案</a:t>
            </a:r>
            <a:r>
              <a:rPr lang="en-US" altLang="zh-CN" sz="1600" b="1" dirty="0" smtClean="0"/>
              <a:t>24</a:t>
            </a:r>
            <a:r>
              <a:rPr lang="zh-CN" altLang="zh-CN" sz="1600" b="1" dirty="0" smtClean="0"/>
              <a:t>件。其中，承办县人大代表建议</a:t>
            </a:r>
            <a:r>
              <a:rPr lang="en-US" altLang="zh-CN" sz="1600" b="1" dirty="0" smtClean="0"/>
              <a:t>3</a:t>
            </a:r>
            <a:r>
              <a:rPr lang="zh-CN" altLang="zh-CN" sz="1600" b="1" dirty="0" smtClean="0"/>
              <a:t>件；承办县政协委员提案</a:t>
            </a:r>
            <a:r>
              <a:rPr lang="en-US" altLang="zh-CN" sz="1600" b="1" dirty="0" smtClean="0"/>
              <a:t>21</a:t>
            </a:r>
            <a:r>
              <a:rPr lang="zh-CN" altLang="zh-CN" sz="1600" b="1" dirty="0" smtClean="0"/>
              <a:t>件。截止目前，</a:t>
            </a:r>
            <a:r>
              <a:rPr lang="en-US" altLang="zh-CN" sz="1600" b="1" dirty="0" smtClean="0"/>
              <a:t>3</a:t>
            </a:r>
            <a:r>
              <a:rPr lang="zh-CN" altLang="zh-CN" sz="1600" b="1" dirty="0" smtClean="0"/>
              <a:t>件代表建议已全部办理完毕，并向代表作出了书面答复，所有提案已在规定时限内办复完毕，并向委员作出了书面答复。人大代表建议和政协提案办理结果均已通过县政府网站予以公开。</a:t>
            </a: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en-US" altLang="zh-CN" sz="1600" b="1" dirty="0" smtClean="0"/>
              <a:t> </a:t>
            </a:r>
            <a:endParaRPr lang="zh-CN" altLang="zh-CN" sz="1600" dirty="0"/>
          </a:p>
        </p:txBody>
      </p:sp>
      <p:sp>
        <p:nvSpPr>
          <p:cNvPr id="12" name="TextBox 21">
            <a:extLst>
              <a:ext uri="{FF2B5EF4-FFF2-40B4-BE49-F238E27FC236}">
                <a16:creationId xmlns="" xmlns:a16="http://schemas.microsoft.com/office/drawing/2014/main" id="{B08E8474-6645-426C-865D-C4D55A5E3AF6}"/>
              </a:ext>
            </a:extLst>
          </p:cNvPr>
          <p:cNvSpPr txBox="1"/>
          <p:nvPr/>
        </p:nvSpPr>
        <p:spPr>
          <a:xfrm>
            <a:off x="2221992" y="842102"/>
            <a:ext cx="6885432" cy="584775"/>
          </a:xfrm>
          <a:prstGeom prst="rect">
            <a:avLst/>
          </a:prstGeom>
          <a:noFill/>
          <a:ln>
            <a:solidFill>
              <a:srgbClr val="2F5597"/>
            </a:solidFill>
          </a:ln>
        </p:spPr>
        <p:txBody>
          <a:bodyPr wrap="square" rtlCol="0">
            <a:spAutoFit/>
          </a:bodyPr>
          <a:lstStyle/>
          <a:p>
            <a:r>
              <a:rPr lang="zh-CN" altLang="zh-CN" sz="3200" b="1" dirty="0" smtClean="0">
                <a:solidFill>
                  <a:srgbClr val="2F5597"/>
                </a:solidFill>
              </a:rPr>
              <a:t>六、其他需要报告的事项</a:t>
            </a:r>
            <a:endParaRPr lang="zh-CN" altLang="zh-CN" sz="3200" dirty="0">
              <a:solidFill>
                <a:srgbClr val="2F5597"/>
              </a:solidFill>
            </a:endParaRPr>
          </a:p>
        </p:txBody>
      </p:sp>
    </p:spTree>
    <p:extLst>
      <p:ext uri="{BB962C8B-B14F-4D97-AF65-F5344CB8AC3E}">
        <p14:creationId xmlns:p14="http://schemas.microsoft.com/office/powerpoint/2010/main" xmlns="" val="3524165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a:extLst>
              <a:ext uri="{FF2B5EF4-FFF2-40B4-BE49-F238E27FC236}">
                <a16:creationId xmlns="" xmlns:a16="http://schemas.microsoft.com/office/drawing/2014/main" id="{98ED9B57-E7B9-4D5E-A31F-10E4921E2FFA}"/>
              </a:ext>
            </a:extLst>
          </p:cNvPr>
          <p:cNvSpPr/>
          <p:nvPr/>
        </p:nvSpPr>
        <p:spPr>
          <a:xfrm rot="19035089">
            <a:off x="-938454" y="2483235"/>
            <a:ext cx="2095017" cy="1891529"/>
          </a:xfrm>
          <a:prstGeom prst="triangle">
            <a:avLst>
              <a:gd name="adj" fmla="val 836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矩形 8"/>
          <p:cNvSpPr/>
          <p:nvPr/>
        </p:nvSpPr>
        <p:spPr>
          <a:xfrm>
            <a:off x="1847088" y="1837944"/>
            <a:ext cx="8065008" cy="3939540"/>
          </a:xfrm>
          <a:prstGeom prst="rect">
            <a:avLst/>
          </a:prstGeom>
        </p:spPr>
        <p:txBody>
          <a:bodyPr wrap="square">
            <a:spAutoFit/>
          </a:bodyPr>
          <a:lstStyle/>
          <a:p>
            <a:pPr>
              <a:lnSpc>
                <a:spcPts val="3000"/>
              </a:lnSpc>
            </a:pP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en-US" altLang="zh-CN" sz="1600" b="1" dirty="0" smtClean="0"/>
              <a:t> </a:t>
            </a:r>
            <a:endParaRPr lang="zh-CN" altLang="zh-CN" sz="1600" dirty="0" smtClean="0"/>
          </a:p>
          <a:p>
            <a:pPr>
              <a:lnSpc>
                <a:spcPts val="3000"/>
              </a:lnSpc>
            </a:pPr>
            <a:r>
              <a:rPr lang="zh-CN" altLang="zh-CN" sz="1600" b="1" dirty="0" smtClean="0"/>
              <a:t>（四）</a:t>
            </a:r>
            <a:r>
              <a:rPr lang="en-US" altLang="zh-CN" sz="1600" b="1" dirty="0" smtClean="0"/>
              <a:t>2021</a:t>
            </a:r>
            <a:r>
              <a:rPr lang="zh-CN" altLang="zh-CN" sz="1600" b="1" dirty="0" smtClean="0"/>
              <a:t>年政务公开创新情况</a:t>
            </a:r>
            <a:endParaRPr lang="zh-CN" altLang="zh-CN" sz="1600" dirty="0" smtClean="0"/>
          </a:p>
          <a:p>
            <a:pPr>
              <a:lnSpc>
                <a:spcPts val="3000"/>
              </a:lnSpc>
            </a:pPr>
            <a:r>
              <a:rPr lang="en-US" altLang="zh-CN" sz="1600" b="1" dirty="0" smtClean="0"/>
              <a:t>2021</a:t>
            </a:r>
            <a:r>
              <a:rPr lang="zh-CN" altLang="zh-CN" sz="1600" b="1" dirty="0" smtClean="0"/>
              <a:t>年，汶上县市场监督管理局开展“政府开放日”活动</a:t>
            </a:r>
            <a:r>
              <a:rPr lang="en-US" altLang="zh-CN" sz="1600" b="1" dirty="0" smtClean="0"/>
              <a:t>2</a:t>
            </a:r>
            <a:r>
              <a:rPr lang="zh-CN" altLang="zh-CN" sz="1600" b="1" dirty="0" smtClean="0"/>
              <a:t>次，以政务公开促食品安全提升。</a:t>
            </a:r>
            <a:endParaRPr lang="zh-CN" altLang="zh-CN" sz="1600" dirty="0" smtClean="0"/>
          </a:p>
          <a:p>
            <a:pPr>
              <a:lnSpc>
                <a:spcPts val="3000"/>
              </a:lnSpc>
            </a:pPr>
            <a:r>
              <a:rPr lang="en-US" altLang="zh-CN" sz="1600" b="1" dirty="0" smtClean="0"/>
              <a:t> </a:t>
            </a:r>
            <a:endParaRPr lang="zh-CN" altLang="zh-CN" sz="1600" dirty="0"/>
          </a:p>
        </p:txBody>
      </p:sp>
      <p:sp>
        <p:nvSpPr>
          <p:cNvPr id="12" name="TextBox 21">
            <a:extLst>
              <a:ext uri="{FF2B5EF4-FFF2-40B4-BE49-F238E27FC236}">
                <a16:creationId xmlns="" xmlns:a16="http://schemas.microsoft.com/office/drawing/2014/main" id="{B08E8474-6645-426C-865D-C4D55A5E3AF6}"/>
              </a:ext>
            </a:extLst>
          </p:cNvPr>
          <p:cNvSpPr txBox="1"/>
          <p:nvPr/>
        </p:nvSpPr>
        <p:spPr>
          <a:xfrm>
            <a:off x="2221992" y="842102"/>
            <a:ext cx="6885432" cy="584775"/>
          </a:xfrm>
          <a:prstGeom prst="rect">
            <a:avLst/>
          </a:prstGeom>
          <a:noFill/>
          <a:ln>
            <a:solidFill>
              <a:srgbClr val="2F5597"/>
            </a:solidFill>
          </a:ln>
        </p:spPr>
        <p:txBody>
          <a:bodyPr wrap="square" rtlCol="0">
            <a:spAutoFit/>
          </a:bodyPr>
          <a:lstStyle/>
          <a:p>
            <a:r>
              <a:rPr lang="zh-CN" altLang="zh-CN" sz="3200" b="1" dirty="0" smtClean="0">
                <a:solidFill>
                  <a:srgbClr val="2F5597"/>
                </a:solidFill>
              </a:rPr>
              <a:t>六、其他需要报告的事项</a:t>
            </a:r>
            <a:endParaRPr lang="zh-CN" altLang="zh-CN" sz="3200" dirty="0">
              <a:solidFill>
                <a:srgbClr val="2F5597"/>
              </a:solidFill>
            </a:endParaRPr>
          </a:p>
        </p:txBody>
      </p:sp>
      <p:graphicFrame>
        <p:nvGraphicFramePr>
          <p:cNvPr id="5" name="图表 4"/>
          <p:cNvGraphicFramePr/>
          <p:nvPr/>
        </p:nvGraphicFramePr>
        <p:xfrm>
          <a:off x="3350895" y="1599311"/>
          <a:ext cx="4850130" cy="25438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524165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表格 33"/>
          <p:cNvGraphicFramePr>
            <a:graphicFrameLocks noGrp="1"/>
          </p:cNvGraphicFramePr>
          <p:nvPr/>
        </p:nvGraphicFramePr>
        <p:xfrm>
          <a:off x="1018095" y="1121789"/>
          <a:ext cx="9775595" cy="5362195"/>
        </p:xfrm>
        <a:graphic>
          <a:graphicData uri="http://schemas.openxmlformats.org/drawingml/2006/table">
            <a:tbl>
              <a:tblPr/>
              <a:tblGrid>
                <a:gridCol w="7831942"/>
                <a:gridCol w="1016231"/>
                <a:gridCol w="927422"/>
              </a:tblGrid>
              <a:tr h="121480">
                <a:tc>
                  <a:txBody>
                    <a:bodyPr/>
                    <a:lstStyle/>
                    <a:p>
                      <a:pPr indent="434975" algn="ctr">
                        <a:lnSpc>
                          <a:spcPts val="1200"/>
                        </a:lnSpc>
                        <a:spcAft>
                          <a:spcPts val="0"/>
                        </a:spcAft>
                      </a:pPr>
                      <a:r>
                        <a:rPr lang="zh-CN" sz="600" b="1" kern="100" dirty="0">
                          <a:solidFill>
                            <a:srgbClr val="000000"/>
                          </a:solidFill>
                          <a:latin typeface="Calibri"/>
                          <a:ea typeface="方正黑体简体"/>
                          <a:cs typeface="宋体"/>
                        </a:rPr>
                        <a:t>统　计　指　标</a:t>
                      </a:r>
                      <a:endParaRPr lang="zh-CN" sz="600" kern="100" dirty="0">
                        <a:latin typeface="Calibri"/>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黑体简体"/>
                          <a:cs typeface="Times New Roman"/>
                        </a:rPr>
                        <a:t>单位</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黑体简体"/>
                          <a:cs typeface="Times New Roman"/>
                        </a:rPr>
                        <a:t>统计数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37979">
                <a:tc>
                  <a:txBody>
                    <a:bodyPr/>
                    <a:lstStyle/>
                    <a:p>
                      <a:pPr algn="just">
                        <a:lnSpc>
                          <a:spcPts val="1200"/>
                        </a:lnSpc>
                        <a:spcAft>
                          <a:spcPts val="0"/>
                        </a:spcAft>
                      </a:pPr>
                      <a:r>
                        <a:rPr lang="zh-CN" sz="600" b="1" kern="100" dirty="0">
                          <a:solidFill>
                            <a:srgbClr val="000000"/>
                          </a:solidFill>
                          <a:latin typeface="Times New Roman"/>
                          <a:ea typeface="方正黑体简体"/>
                          <a:cs typeface="Times New Roman"/>
                        </a:rPr>
                        <a:t>一、主动公开情况</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endParaRPr lang="zh-CN" sz="600" kern="100">
                        <a:latin typeface="Times New Roman"/>
                        <a:ea typeface="宋体"/>
                        <a:cs typeface="Times New Roman"/>
                      </a:endParaRPr>
                    </a:p>
                  </a:txBody>
                  <a:tcPr marL="0" marR="0" marT="0" marB="0" anchor="ctr">
                    <a:lnL>
                      <a:noFill/>
                    </a:lnL>
                    <a:lnR>
                      <a:noFill/>
                    </a:lnR>
                    <a:lnT>
                      <a:noFill/>
                    </a:lnT>
                    <a:lnB>
                      <a:noFill/>
                    </a:lnB>
                    <a:lnBlToTr w="6350" cap="flat" cmpd="sng" algn="ctr">
                      <a:solidFill>
                        <a:srgbClr val="000000"/>
                      </a:solidFill>
                      <a:prstDash val="solid"/>
                      <a:round/>
                      <a:headEnd type="none" w="med" len="med"/>
                      <a:tailEnd type="none" w="med" len="med"/>
                    </a:lnBlToTr>
                    <a:solidFill>
                      <a:srgbClr val="FFFFFF"/>
                    </a:solidFill>
                  </a:tcPr>
                </a:tc>
                <a:tc>
                  <a:txBody>
                    <a:bodyPr/>
                    <a:lstStyle/>
                    <a:p>
                      <a:pPr algn="ctr">
                        <a:lnSpc>
                          <a:spcPts val="1200"/>
                        </a:lnSpc>
                        <a:spcAft>
                          <a:spcPts val="0"/>
                        </a:spcAft>
                      </a:pP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258941">
                <a:tc>
                  <a:txBody>
                    <a:bodyPr/>
                    <a:lstStyle/>
                    <a:p>
                      <a:pPr algn="just">
                        <a:lnSpc>
                          <a:spcPts val="1200"/>
                        </a:lnSpc>
                        <a:spcAft>
                          <a:spcPts val="0"/>
                        </a:spcAft>
                      </a:pPr>
                      <a:r>
                        <a:rPr lang="zh-CN" sz="600" b="1" kern="100" dirty="0">
                          <a:solidFill>
                            <a:srgbClr val="000000"/>
                          </a:solidFill>
                          <a:latin typeface="Times New Roman"/>
                          <a:ea typeface="方正仿宋简体"/>
                          <a:cs typeface="Times New Roman"/>
                        </a:rPr>
                        <a:t>　　（一）主动公开政府信息数（不同渠道和方式公开相同信息计</a:t>
                      </a:r>
                      <a:r>
                        <a:rPr lang="en-US" sz="600" b="1" kern="100" dirty="0">
                          <a:solidFill>
                            <a:srgbClr val="000000"/>
                          </a:solidFill>
                          <a:latin typeface="Times New Roman"/>
                          <a:ea typeface="方正仿宋简体"/>
                          <a:cs typeface="Times New Roman"/>
                        </a:rPr>
                        <a:t>1</a:t>
                      </a:r>
                      <a:r>
                        <a:rPr lang="zh-CN" sz="600" b="1" kern="100" dirty="0">
                          <a:solidFill>
                            <a:srgbClr val="000000"/>
                          </a:solidFill>
                          <a:latin typeface="Times New Roman"/>
                          <a:ea typeface="方正仿宋简体"/>
                          <a:cs typeface="Times New Roman"/>
                        </a:rPr>
                        <a:t>条）</a:t>
                      </a:r>
                      <a:r>
                        <a:rPr lang="en-US" sz="600" b="1" kern="100" dirty="0">
                          <a:solidFill>
                            <a:srgbClr val="000000"/>
                          </a:solidFill>
                          <a:latin typeface="Times New Roman"/>
                          <a:ea typeface="方正仿宋简体"/>
                          <a:cs typeface="Times New Roman"/>
                        </a:rPr>
                        <a:t/>
                      </a:r>
                      <a:br>
                        <a:rPr lang="en-US" sz="600" b="1" kern="100" dirty="0">
                          <a:solidFill>
                            <a:srgbClr val="000000"/>
                          </a:solidFill>
                          <a:latin typeface="Times New Roman"/>
                          <a:ea typeface="方正仿宋简体"/>
                          <a:cs typeface="Times New Roman"/>
                        </a:rPr>
                      </a:br>
                      <a:r>
                        <a:rPr lang="zh-CN" sz="600" b="1" kern="100" dirty="0">
                          <a:solidFill>
                            <a:srgbClr val="000000"/>
                          </a:solidFill>
                          <a:latin typeface="Times New Roman"/>
                          <a:ea typeface="方正仿宋简体"/>
                          <a:cs typeface="Times New Roman"/>
                        </a:rPr>
                        <a:t>　　　　（不同渠道和方式公开相同信息计</a:t>
                      </a:r>
                      <a:r>
                        <a:rPr lang="en-US" sz="600" b="1" kern="100" dirty="0">
                          <a:solidFill>
                            <a:srgbClr val="000000"/>
                          </a:solidFill>
                          <a:latin typeface="Times New Roman"/>
                          <a:ea typeface="方正仿宋简体"/>
                          <a:cs typeface="Times New Roman"/>
                        </a:rPr>
                        <a:t>1</a:t>
                      </a:r>
                      <a:r>
                        <a:rPr lang="zh-CN" sz="600" b="1" kern="100" dirty="0">
                          <a:solidFill>
                            <a:srgbClr val="000000"/>
                          </a:solidFill>
                          <a:latin typeface="Times New Roman"/>
                          <a:ea typeface="方正仿宋简体"/>
                          <a:cs typeface="Times New Roman"/>
                        </a:rPr>
                        <a:t>条）</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250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dirty="0">
                          <a:solidFill>
                            <a:srgbClr val="000000"/>
                          </a:solidFill>
                          <a:latin typeface="Times New Roman"/>
                          <a:ea typeface="方正仿宋简体"/>
                          <a:cs typeface="Times New Roman"/>
                        </a:rPr>
                        <a:t>　　　　　　其中：主动公开规范性文件数</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dirty="0">
                          <a:solidFill>
                            <a:srgbClr val="000000"/>
                          </a:solidFill>
                          <a:latin typeface="Times New Roman"/>
                          <a:ea typeface="方正仿宋简体"/>
                          <a:cs typeface="Times New Roman"/>
                        </a:rPr>
                        <a:t>　　　　　　　　　制发规范性文件总数</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件</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37979">
                <a:tc>
                  <a:txBody>
                    <a:bodyPr/>
                    <a:lstStyle/>
                    <a:p>
                      <a:pPr algn="just">
                        <a:lnSpc>
                          <a:spcPts val="1200"/>
                        </a:lnSpc>
                        <a:spcAft>
                          <a:spcPts val="0"/>
                        </a:spcAft>
                      </a:pPr>
                      <a:r>
                        <a:rPr lang="zh-CN" sz="600" b="1" kern="100" dirty="0">
                          <a:solidFill>
                            <a:srgbClr val="000000"/>
                          </a:solidFill>
                          <a:latin typeface="Times New Roman"/>
                          <a:ea typeface="方正仿宋简体"/>
                          <a:cs typeface="Times New Roman"/>
                        </a:rPr>
                        <a:t>　　（二）通过不同渠道和方式公开政府信息的情况</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endParaRPr lang="zh-CN" sz="600" kern="100">
                        <a:latin typeface="Times New Roman"/>
                        <a:ea typeface="宋体"/>
                        <a:cs typeface="Times New Roman"/>
                      </a:endParaRPr>
                    </a:p>
                  </a:txBody>
                  <a:tcPr marL="0" marR="0" marT="0" marB="0" anchor="ctr">
                    <a:lnL>
                      <a:noFill/>
                    </a:lnL>
                    <a:lnR>
                      <a:noFill/>
                    </a:lnR>
                    <a:lnT>
                      <a:noFill/>
                    </a:lnT>
                    <a:lnB>
                      <a:noFill/>
                    </a:lnB>
                    <a:lnBlToTr w="6350" cap="flat" cmpd="sng" algn="ctr">
                      <a:solidFill>
                        <a:srgbClr val="000000"/>
                      </a:solidFill>
                      <a:prstDash val="solid"/>
                      <a:round/>
                      <a:headEnd type="none" w="med" len="med"/>
                      <a:tailEnd type="none" w="med" len="med"/>
                    </a:lnBlToTr>
                    <a:solidFill>
                      <a:srgbClr val="FFFFFF"/>
                    </a:solidFill>
                  </a:tcPr>
                </a:tc>
                <a:tc>
                  <a:txBody>
                    <a:bodyPr/>
                    <a:lstStyle/>
                    <a:p>
                      <a:pPr algn="ctr">
                        <a:lnSpc>
                          <a:spcPts val="1200"/>
                        </a:lnSpc>
                        <a:spcAft>
                          <a:spcPts val="0"/>
                        </a:spcAft>
                      </a:pP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dirty="0">
                          <a:solidFill>
                            <a:srgbClr val="000000"/>
                          </a:solidFill>
                          <a:latin typeface="Times New Roman"/>
                          <a:ea typeface="方正仿宋简体"/>
                          <a:cs typeface="Times New Roman"/>
                        </a:rPr>
                        <a:t>　　　　　</a:t>
                      </a:r>
                      <a:r>
                        <a:rPr lang="en-US" sz="600" b="1" kern="100" dirty="0">
                          <a:solidFill>
                            <a:srgbClr val="000000"/>
                          </a:solidFill>
                          <a:latin typeface="Times New Roman"/>
                          <a:ea typeface="方正仿宋简体"/>
                          <a:cs typeface="Times New Roman"/>
                        </a:rPr>
                        <a:t>1.</a:t>
                      </a:r>
                      <a:r>
                        <a:rPr lang="zh-CN" sz="600" b="1" kern="100" dirty="0">
                          <a:solidFill>
                            <a:srgbClr val="000000"/>
                          </a:solidFill>
                          <a:latin typeface="Times New Roman"/>
                          <a:ea typeface="方正仿宋简体"/>
                          <a:cs typeface="Times New Roman"/>
                        </a:rPr>
                        <a:t>政府公报公开政府信息数</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dirty="0">
                          <a:solidFill>
                            <a:srgbClr val="000000"/>
                          </a:solidFill>
                          <a:latin typeface="Times New Roman"/>
                          <a:ea typeface="方正仿宋简体"/>
                          <a:cs typeface="Times New Roman"/>
                        </a:rPr>
                        <a:t>　　　　　</a:t>
                      </a:r>
                      <a:r>
                        <a:rPr lang="en-US" sz="600" b="1" kern="100" dirty="0">
                          <a:solidFill>
                            <a:srgbClr val="000000"/>
                          </a:solidFill>
                          <a:latin typeface="Times New Roman"/>
                          <a:ea typeface="方正仿宋简体"/>
                          <a:cs typeface="Times New Roman"/>
                        </a:rPr>
                        <a:t>2.</a:t>
                      </a:r>
                      <a:r>
                        <a:rPr lang="zh-CN" sz="600" b="1" kern="100" dirty="0">
                          <a:solidFill>
                            <a:srgbClr val="000000"/>
                          </a:solidFill>
                          <a:latin typeface="Times New Roman"/>
                          <a:ea typeface="方正仿宋简体"/>
                          <a:cs typeface="Times New Roman"/>
                        </a:rPr>
                        <a:t>政府网站公开政府信息数</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154</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dirty="0">
                          <a:solidFill>
                            <a:srgbClr val="000000"/>
                          </a:solidFill>
                          <a:latin typeface="Times New Roman"/>
                          <a:ea typeface="方正仿宋简体"/>
                          <a:cs typeface="Times New Roman"/>
                        </a:rPr>
                        <a:t>　　　　　</a:t>
                      </a:r>
                      <a:r>
                        <a:rPr lang="en-US" sz="600" b="1" kern="100" dirty="0">
                          <a:solidFill>
                            <a:srgbClr val="000000"/>
                          </a:solidFill>
                          <a:latin typeface="Times New Roman"/>
                          <a:ea typeface="方正仿宋简体"/>
                          <a:cs typeface="Times New Roman"/>
                        </a:rPr>
                        <a:t>3.</a:t>
                      </a:r>
                      <a:r>
                        <a:rPr lang="zh-CN" sz="600" b="1" kern="100" dirty="0">
                          <a:solidFill>
                            <a:srgbClr val="000000"/>
                          </a:solidFill>
                          <a:latin typeface="Times New Roman"/>
                          <a:ea typeface="方正仿宋简体"/>
                          <a:cs typeface="Times New Roman"/>
                        </a:rPr>
                        <a:t>政务微博公开政府信息数</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dirty="0">
                          <a:solidFill>
                            <a:srgbClr val="000000"/>
                          </a:solidFill>
                          <a:latin typeface="Times New Roman"/>
                          <a:ea typeface="方正仿宋简体"/>
                          <a:cs typeface="Times New Roman"/>
                        </a:rPr>
                        <a:t>　　　　　</a:t>
                      </a:r>
                      <a:r>
                        <a:rPr lang="en-US" sz="600" b="1" kern="100" dirty="0">
                          <a:solidFill>
                            <a:srgbClr val="000000"/>
                          </a:solidFill>
                          <a:latin typeface="Times New Roman"/>
                          <a:ea typeface="方正仿宋简体"/>
                          <a:cs typeface="Times New Roman"/>
                        </a:rPr>
                        <a:t>4.</a:t>
                      </a:r>
                      <a:r>
                        <a:rPr lang="zh-CN" sz="600" b="1" kern="100" dirty="0">
                          <a:solidFill>
                            <a:srgbClr val="000000"/>
                          </a:solidFill>
                          <a:latin typeface="Times New Roman"/>
                          <a:ea typeface="方正仿宋简体"/>
                          <a:cs typeface="Times New Roman"/>
                        </a:rPr>
                        <a:t>政务微信公开政府信息数</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96</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dirty="0">
                          <a:solidFill>
                            <a:srgbClr val="000000"/>
                          </a:solidFill>
                          <a:latin typeface="Times New Roman"/>
                          <a:ea typeface="方正仿宋简体"/>
                          <a:cs typeface="Times New Roman"/>
                        </a:rPr>
                        <a:t>　　　　　</a:t>
                      </a:r>
                      <a:r>
                        <a:rPr lang="en-US" sz="600" b="1" kern="100" dirty="0">
                          <a:solidFill>
                            <a:srgbClr val="000000"/>
                          </a:solidFill>
                          <a:latin typeface="Times New Roman"/>
                          <a:ea typeface="方正仿宋简体"/>
                          <a:cs typeface="Times New Roman"/>
                        </a:rPr>
                        <a:t>5.</a:t>
                      </a:r>
                      <a:r>
                        <a:rPr lang="zh-CN" sz="600" b="1" kern="100" dirty="0">
                          <a:solidFill>
                            <a:srgbClr val="000000"/>
                          </a:solidFill>
                          <a:latin typeface="Times New Roman"/>
                          <a:ea typeface="方正仿宋简体"/>
                          <a:cs typeface="Times New Roman"/>
                        </a:rPr>
                        <a:t>其他方式公开政府信息数</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37979">
                <a:tc>
                  <a:txBody>
                    <a:bodyPr/>
                    <a:lstStyle/>
                    <a:p>
                      <a:pPr algn="just">
                        <a:lnSpc>
                          <a:spcPts val="1200"/>
                        </a:lnSpc>
                        <a:spcAft>
                          <a:spcPts val="0"/>
                        </a:spcAft>
                      </a:pPr>
                      <a:r>
                        <a:rPr lang="zh-CN" sz="600" b="1" kern="100">
                          <a:solidFill>
                            <a:srgbClr val="000000"/>
                          </a:solidFill>
                          <a:latin typeface="Times New Roman"/>
                          <a:ea typeface="方正黑体简体"/>
                          <a:cs typeface="Times New Roman"/>
                        </a:rPr>
                        <a:t>二、回应解读情况（不同方式回应同一热点或舆情计</a:t>
                      </a:r>
                      <a:r>
                        <a:rPr lang="en-US" sz="600" b="1" kern="100">
                          <a:solidFill>
                            <a:srgbClr val="000000"/>
                          </a:solidFill>
                          <a:latin typeface="Times New Roman"/>
                          <a:ea typeface="方正黑体简体"/>
                          <a:cs typeface="Times New Roman"/>
                        </a:rPr>
                        <a:t>1</a:t>
                      </a:r>
                      <a:r>
                        <a:rPr lang="zh-CN" sz="600" b="1" kern="100">
                          <a:solidFill>
                            <a:srgbClr val="000000"/>
                          </a:solidFill>
                          <a:latin typeface="Times New Roman"/>
                          <a:ea typeface="方正黑体简体"/>
                          <a:cs typeface="Times New Roman"/>
                        </a:rPr>
                        <a:t>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indent="434975" algn="ctr">
                        <a:lnSpc>
                          <a:spcPts val="1200"/>
                        </a:lnSpc>
                        <a:spcAft>
                          <a:spcPts val="0"/>
                        </a:spcAft>
                      </a:pPr>
                      <a:endParaRPr lang="zh-CN" sz="600" kern="100" dirty="0">
                        <a:latin typeface="Calibri"/>
                        <a:ea typeface="宋体"/>
                        <a:cs typeface="Times New Roman"/>
                      </a:endParaRPr>
                    </a:p>
                  </a:txBody>
                  <a:tcPr marL="0" marR="0" marT="0" marB="0" anchor="ctr">
                    <a:lnL>
                      <a:noFill/>
                    </a:lnL>
                    <a:lnR>
                      <a:noFill/>
                    </a:lnR>
                    <a:lnT>
                      <a:noFill/>
                    </a:lnT>
                    <a:lnB>
                      <a:noFill/>
                    </a:lnB>
                    <a:lnBlToTr w="6350" cap="flat" cmpd="sng" algn="ctr">
                      <a:solidFill>
                        <a:srgbClr val="000000"/>
                      </a:solidFill>
                      <a:prstDash val="solid"/>
                      <a:round/>
                      <a:headEnd type="none" w="med" len="med"/>
                      <a:tailEnd type="none" w="med" len="med"/>
                    </a:lnBlToTr>
                    <a:solidFill>
                      <a:srgbClr val="FFFFFF"/>
                    </a:solidFill>
                  </a:tcPr>
                </a:tc>
                <a:tc>
                  <a:txBody>
                    <a:bodyPr/>
                    <a:lstStyle/>
                    <a:p>
                      <a:pPr algn="ctr">
                        <a:lnSpc>
                          <a:spcPts val="1200"/>
                        </a:lnSpc>
                        <a:spcAft>
                          <a:spcPts val="0"/>
                        </a:spcAft>
                      </a:pPr>
                      <a:endParaRPr lang="zh-CN" sz="600" kern="100">
                        <a:latin typeface="Times New Roman"/>
                        <a:ea typeface="宋体"/>
                        <a:cs typeface="Times New Roman"/>
                      </a:endParaRPr>
                    </a:p>
                  </a:txBody>
                  <a:tcPr marL="0" marR="0" marT="0" marB="0" anchor="ctr">
                    <a:lnL>
                      <a:noFill/>
                    </a:lnL>
                    <a:lnR w="12700" cap="flat" cmpd="sng" algn="ctr">
                      <a:solidFill>
                        <a:srgbClr val="0A0A0A"/>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r h="259574">
                <a:tc>
                  <a:txBody>
                    <a:bodyPr/>
                    <a:lstStyle/>
                    <a:p>
                      <a:pPr indent="255270">
                        <a:lnSpc>
                          <a:spcPts val="1200"/>
                        </a:lnSpc>
                        <a:spcAft>
                          <a:spcPts val="0"/>
                        </a:spcAft>
                      </a:pPr>
                      <a:r>
                        <a:rPr lang="zh-CN" sz="600" b="1" kern="100">
                          <a:solidFill>
                            <a:srgbClr val="000000"/>
                          </a:solidFill>
                          <a:latin typeface="Calibri"/>
                          <a:ea typeface="方正仿宋简体"/>
                          <a:cs typeface="Times New Roman"/>
                        </a:rPr>
                        <a:t>（一）回应公众关注热点或重大舆情数</a:t>
                      </a:r>
                      <a:r>
                        <a:rPr lang="en-US" sz="600" b="1" kern="100">
                          <a:solidFill>
                            <a:srgbClr val="000000"/>
                          </a:solidFill>
                          <a:latin typeface="Calibri"/>
                          <a:ea typeface="方正仿宋简体"/>
                          <a:cs typeface="Times New Roman"/>
                        </a:rPr>
                        <a:t/>
                      </a:r>
                      <a:br>
                        <a:rPr lang="en-US" sz="600" b="1" kern="100">
                          <a:solidFill>
                            <a:srgbClr val="000000"/>
                          </a:solidFill>
                          <a:latin typeface="Calibri"/>
                          <a:ea typeface="方正仿宋简体"/>
                          <a:cs typeface="Times New Roman"/>
                        </a:rPr>
                      </a:br>
                      <a:r>
                        <a:rPr lang="zh-CN" sz="600" b="1" kern="100">
                          <a:solidFill>
                            <a:srgbClr val="000000"/>
                          </a:solidFill>
                          <a:latin typeface="Calibri"/>
                          <a:ea typeface="方正仿宋简体"/>
                          <a:cs typeface="Times New Roman"/>
                        </a:rPr>
                        <a:t>　　　　 （不同方式回应同一热点或舆情计</a:t>
                      </a:r>
                      <a:r>
                        <a:rPr lang="en-US" sz="600" b="1" kern="100">
                          <a:solidFill>
                            <a:srgbClr val="000000"/>
                          </a:solidFill>
                          <a:latin typeface="Calibri"/>
                          <a:ea typeface="方正仿宋简体"/>
                          <a:cs typeface="Times New Roman"/>
                        </a:rPr>
                        <a:t>1</a:t>
                      </a:r>
                      <a:r>
                        <a:rPr lang="zh-CN" sz="600" b="1" kern="100">
                          <a:solidFill>
                            <a:srgbClr val="000000"/>
                          </a:solidFill>
                          <a:latin typeface="Calibri"/>
                          <a:ea typeface="方正仿宋简体"/>
                          <a:cs typeface="Times New Roman"/>
                        </a:rPr>
                        <a:t>次）</a:t>
                      </a:r>
                      <a:endParaRPr lang="zh-CN" sz="600" kern="100">
                        <a:latin typeface="Calibri"/>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次</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137979">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（二）通过不同渠道和方式回应解读的情况</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endParaRPr lang="zh-CN" sz="600" kern="100" dirty="0">
                        <a:latin typeface="Times New Roman"/>
                        <a:ea typeface="宋体"/>
                        <a:cs typeface="Times New Roman"/>
                      </a:endParaRPr>
                    </a:p>
                  </a:txBody>
                  <a:tcPr marL="0" marR="0" marT="0" marB="0" anchor="ctr">
                    <a:lnL>
                      <a:noFill/>
                    </a:lnL>
                    <a:lnR>
                      <a:noFill/>
                    </a:lnR>
                    <a:lnT>
                      <a:noFill/>
                    </a:lnT>
                    <a:lnB>
                      <a:noFill/>
                    </a:lnB>
                    <a:lnBlToTr w="6350" cap="flat" cmpd="sng" algn="ctr">
                      <a:solidFill>
                        <a:srgbClr val="000000"/>
                      </a:solidFill>
                      <a:prstDash val="solid"/>
                      <a:round/>
                      <a:headEnd type="none" w="med" len="med"/>
                      <a:tailEnd type="none" w="med" len="med"/>
                    </a:lnBlToTr>
                    <a:solidFill>
                      <a:srgbClr val="FFFFFF"/>
                    </a:solidFill>
                  </a:tcPr>
                </a:tc>
                <a:tc>
                  <a:txBody>
                    <a:bodyPr/>
                    <a:lstStyle/>
                    <a:p>
                      <a:pPr algn="ctr">
                        <a:lnSpc>
                          <a:spcPts val="1200"/>
                        </a:lnSpc>
                        <a:spcAft>
                          <a:spcPts val="0"/>
                        </a:spcAft>
                      </a:pP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a:t>
                      </a:r>
                      <a:r>
                        <a:rPr lang="en-US" sz="600" b="1" kern="100">
                          <a:solidFill>
                            <a:srgbClr val="000000"/>
                          </a:solidFill>
                          <a:latin typeface="Times New Roman"/>
                          <a:ea typeface="方正仿宋简体"/>
                          <a:cs typeface="Times New Roman"/>
                        </a:rPr>
                        <a:t>1.</a:t>
                      </a:r>
                      <a:r>
                        <a:rPr lang="zh-CN" sz="600" b="1" kern="100">
                          <a:solidFill>
                            <a:srgbClr val="000000"/>
                          </a:solidFill>
                          <a:latin typeface="Times New Roman"/>
                          <a:ea typeface="方正仿宋简体"/>
                          <a:cs typeface="Times New Roman"/>
                        </a:rPr>
                        <a:t>参加或举办新闻发布会总次数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其中：主要负责同志参加新闻发布会次数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次</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a:t>
                      </a:r>
                      <a:r>
                        <a:rPr lang="en-US" sz="600" b="1" kern="100">
                          <a:solidFill>
                            <a:srgbClr val="000000"/>
                          </a:solidFill>
                          <a:latin typeface="Times New Roman"/>
                          <a:ea typeface="方正仿宋简体"/>
                          <a:cs typeface="Times New Roman"/>
                        </a:rPr>
                        <a:t>2.</a:t>
                      </a:r>
                      <a:r>
                        <a:rPr lang="zh-CN" sz="600" b="1" kern="100">
                          <a:solidFill>
                            <a:srgbClr val="000000"/>
                          </a:solidFill>
                          <a:latin typeface="Times New Roman"/>
                          <a:ea typeface="方正仿宋简体"/>
                          <a:cs typeface="Times New Roman"/>
                        </a:rPr>
                        <a:t>政府网站在线访谈次数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次</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其中：主要负责同志参加政府网站在线访谈次数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a:t>
                      </a:r>
                      <a:r>
                        <a:rPr lang="en-US" sz="600" b="1" kern="100">
                          <a:solidFill>
                            <a:srgbClr val="000000"/>
                          </a:solidFill>
                          <a:latin typeface="Times New Roman"/>
                          <a:ea typeface="方正仿宋简体"/>
                          <a:cs typeface="Times New Roman"/>
                        </a:rPr>
                        <a:t>3.</a:t>
                      </a:r>
                      <a:r>
                        <a:rPr lang="zh-CN" sz="600" b="1" kern="100">
                          <a:solidFill>
                            <a:srgbClr val="000000"/>
                          </a:solidFill>
                          <a:latin typeface="Times New Roman"/>
                          <a:ea typeface="方正仿宋简体"/>
                          <a:cs typeface="Times New Roman"/>
                        </a:rPr>
                        <a:t>政策解读稿件发布数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篇</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1</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a:t>
                      </a:r>
                      <a:r>
                        <a:rPr lang="en-US" sz="600" b="1" kern="100">
                          <a:solidFill>
                            <a:srgbClr val="000000"/>
                          </a:solidFill>
                          <a:latin typeface="Times New Roman"/>
                          <a:ea typeface="方正仿宋简体"/>
                          <a:cs typeface="Times New Roman"/>
                        </a:rPr>
                        <a:t>4.</a:t>
                      </a:r>
                      <a:r>
                        <a:rPr lang="zh-CN" sz="600" b="1" kern="100">
                          <a:solidFill>
                            <a:srgbClr val="000000"/>
                          </a:solidFill>
                          <a:latin typeface="Times New Roman"/>
                          <a:ea typeface="方正仿宋简体"/>
                          <a:cs typeface="Times New Roman"/>
                        </a:rPr>
                        <a:t>微博微信回应事件数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次</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a:t>
                      </a:r>
                      <a:r>
                        <a:rPr lang="en-US" sz="600" b="1" kern="100">
                          <a:solidFill>
                            <a:srgbClr val="000000"/>
                          </a:solidFill>
                          <a:latin typeface="Times New Roman"/>
                          <a:ea typeface="方正仿宋简体"/>
                          <a:cs typeface="Times New Roman"/>
                        </a:rPr>
                        <a:t>5.</a:t>
                      </a:r>
                      <a:r>
                        <a:rPr lang="zh-CN" sz="600" b="1" kern="100">
                          <a:solidFill>
                            <a:srgbClr val="000000"/>
                          </a:solidFill>
                          <a:latin typeface="Times New Roman"/>
                          <a:ea typeface="方正仿宋简体"/>
                          <a:cs typeface="Times New Roman"/>
                        </a:rPr>
                        <a:t>其他方式回应事件数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次</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黑体简体"/>
                          <a:cs typeface="Times New Roman"/>
                        </a:rPr>
                        <a:t>三、设置政府信息查阅点数</a:t>
                      </a:r>
                      <a:endParaRPr lang="zh-CN" sz="600" kern="100">
                        <a:latin typeface="Times New Roman"/>
                        <a:ea typeface="宋体"/>
                        <a:cs typeface="Times New Roman"/>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个</a:t>
                      </a:r>
                      <a:endParaRPr lang="zh-CN" sz="600" kern="100" dirty="0">
                        <a:latin typeface="Times New Roman"/>
                        <a:ea typeface="宋体"/>
                        <a:cs typeface="Times New Roman"/>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120962">
                <a:tc>
                  <a:txBody>
                    <a:bodyPr/>
                    <a:lstStyle/>
                    <a:p>
                      <a:pPr indent="255270" algn="just">
                        <a:lnSpc>
                          <a:spcPts val="1200"/>
                        </a:lnSpc>
                        <a:spcAft>
                          <a:spcPts val="0"/>
                        </a:spcAft>
                      </a:pPr>
                      <a:r>
                        <a:rPr lang="zh-CN" sz="600" b="1" kern="100">
                          <a:solidFill>
                            <a:srgbClr val="000000"/>
                          </a:solidFill>
                          <a:latin typeface="Times New Roman"/>
                          <a:ea typeface="方正仿宋简体"/>
                          <a:cs typeface="Times New Roman"/>
                        </a:rPr>
                        <a:t>（一）县直部门、单位</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个</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0962">
                <a:tc>
                  <a:txBody>
                    <a:bodyPr/>
                    <a:lstStyle/>
                    <a:p>
                      <a:pPr indent="255270" algn="just">
                        <a:lnSpc>
                          <a:spcPts val="1200"/>
                        </a:lnSpc>
                        <a:spcAft>
                          <a:spcPts val="0"/>
                        </a:spcAft>
                      </a:pPr>
                      <a:r>
                        <a:rPr lang="zh-CN" sz="600" b="1" kern="100">
                          <a:solidFill>
                            <a:srgbClr val="000000"/>
                          </a:solidFill>
                          <a:latin typeface="Times New Roman"/>
                          <a:ea typeface="方正仿宋简体"/>
                          <a:cs typeface="Times New Roman"/>
                        </a:rPr>
                        <a:t>（二）乡镇政府（街道办事处）</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个</a:t>
                      </a:r>
                      <a:endParaRPr lang="zh-CN" sz="600" kern="100" dirty="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黑体简体"/>
                          <a:cs typeface="Times New Roman"/>
                        </a:rPr>
                        <a:t>四、查阅点接待人数</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次</a:t>
                      </a:r>
                      <a:endParaRPr lang="zh-CN" sz="600" kern="100" dirty="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0962">
                <a:tc>
                  <a:txBody>
                    <a:bodyPr/>
                    <a:lstStyle/>
                    <a:p>
                      <a:pPr indent="255270" algn="just">
                        <a:lnSpc>
                          <a:spcPts val="1200"/>
                        </a:lnSpc>
                        <a:spcAft>
                          <a:spcPts val="0"/>
                        </a:spcAft>
                      </a:pPr>
                      <a:r>
                        <a:rPr lang="zh-CN" sz="600" b="1" kern="100">
                          <a:solidFill>
                            <a:srgbClr val="000000"/>
                          </a:solidFill>
                          <a:latin typeface="Times New Roman"/>
                          <a:ea typeface="方正仿宋简体"/>
                          <a:cs typeface="Times New Roman"/>
                        </a:rPr>
                        <a:t>（一）县直部门、单位 </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次</a:t>
                      </a:r>
                      <a:endParaRPr lang="zh-CN" sz="600" kern="100" dirty="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0962">
                <a:tc>
                  <a:txBody>
                    <a:bodyPr/>
                    <a:lstStyle/>
                    <a:p>
                      <a:pPr indent="255270" algn="just">
                        <a:lnSpc>
                          <a:spcPts val="1200"/>
                        </a:lnSpc>
                        <a:spcAft>
                          <a:spcPts val="0"/>
                        </a:spcAft>
                      </a:pPr>
                      <a:r>
                        <a:rPr lang="zh-CN" sz="600" b="1" kern="100">
                          <a:solidFill>
                            <a:srgbClr val="000000"/>
                          </a:solidFill>
                          <a:latin typeface="Times New Roman"/>
                          <a:ea typeface="方正仿宋简体"/>
                          <a:cs typeface="Times New Roman"/>
                        </a:rPr>
                        <a:t>（二）乡镇政府（街道办事处）</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次</a:t>
                      </a:r>
                      <a:endParaRPr lang="zh-CN" sz="600" kern="100" dirty="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137979">
                <a:tc>
                  <a:txBody>
                    <a:bodyPr/>
                    <a:lstStyle/>
                    <a:p>
                      <a:pPr algn="just">
                        <a:lnSpc>
                          <a:spcPts val="1200"/>
                        </a:lnSpc>
                        <a:spcAft>
                          <a:spcPts val="0"/>
                        </a:spcAft>
                      </a:pPr>
                      <a:r>
                        <a:rPr lang="zh-CN" sz="600" b="1" kern="100">
                          <a:solidFill>
                            <a:srgbClr val="000000"/>
                          </a:solidFill>
                          <a:latin typeface="Times New Roman"/>
                          <a:ea typeface="方正黑体简体"/>
                          <a:cs typeface="Times New Roman"/>
                        </a:rPr>
                        <a:t>五、机构建设和保障经费情况</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endParaRPr lang="zh-CN" sz="600" kern="100" dirty="0">
                        <a:latin typeface="Times New Roman"/>
                        <a:ea typeface="宋体"/>
                        <a:cs typeface="Times New Roman"/>
                      </a:endParaRPr>
                    </a:p>
                  </a:txBody>
                  <a:tcPr marL="0" marR="0" marT="0" marB="0" anchor="ctr">
                    <a:lnL>
                      <a:noFill/>
                    </a:lnL>
                    <a:lnR>
                      <a:noFill/>
                    </a:lnR>
                    <a:lnT>
                      <a:noFill/>
                    </a:lnT>
                    <a:lnB>
                      <a:noFill/>
                    </a:lnB>
                    <a:lnBlToTr w="6350" cap="flat" cmpd="sng" algn="ctr">
                      <a:solidFill>
                        <a:srgbClr val="000000"/>
                      </a:solidFill>
                      <a:prstDash val="solid"/>
                      <a:round/>
                      <a:headEnd type="none" w="med" len="med"/>
                      <a:tailEnd type="none" w="med" len="med"/>
                    </a:lnBlToTr>
                    <a:solidFill>
                      <a:srgbClr val="FFFFFF"/>
                    </a:solidFill>
                  </a:tcPr>
                </a:tc>
                <a:tc>
                  <a:txBody>
                    <a:bodyPr/>
                    <a:lstStyle/>
                    <a:p>
                      <a:pPr algn="ctr">
                        <a:lnSpc>
                          <a:spcPts val="1200"/>
                        </a:lnSpc>
                        <a:spcAft>
                          <a:spcPts val="0"/>
                        </a:spcAft>
                      </a:pP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（一）政府信息公开工作专门机构数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个</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1</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（二）从事政府信息公开工作人员数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人</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2</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a:t>
                      </a:r>
                      <a:r>
                        <a:rPr lang="en-US" sz="600" b="1" kern="100">
                          <a:solidFill>
                            <a:srgbClr val="000000"/>
                          </a:solidFill>
                          <a:latin typeface="Times New Roman"/>
                          <a:ea typeface="方正仿宋简体"/>
                          <a:cs typeface="Times New Roman"/>
                        </a:rPr>
                        <a:t>1.</a:t>
                      </a:r>
                      <a:r>
                        <a:rPr lang="zh-CN" sz="600" b="1" kern="100">
                          <a:solidFill>
                            <a:srgbClr val="000000"/>
                          </a:solidFill>
                          <a:latin typeface="Times New Roman"/>
                          <a:ea typeface="方正仿宋简体"/>
                          <a:cs typeface="Times New Roman"/>
                        </a:rPr>
                        <a:t>专职人员数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人</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1</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a:t>
                      </a:r>
                      <a:r>
                        <a:rPr lang="en-US" sz="600" b="1" kern="100">
                          <a:solidFill>
                            <a:srgbClr val="000000"/>
                          </a:solidFill>
                          <a:latin typeface="Times New Roman"/>
                          <a:ea typeface="方正仿宋简体"/>
                          <a:cs typeface="Times New Roman"/>
                        </a:rPr>
                        <a:t>2.</a:t>
                      </a:r>
                      <a:r>
                        <a:rPr lang="zh-CN" sz="600" b="1" kern="100">
                          <a:solidFill>
                            <a:srgbClr val="000000"/>
                          </a:solidFill>
                          <a:latin typeface="Times New Roman"/>
                          <a:ea typeface="方正仿宋简体"/>
                          <a:cs typeface="Times New Roman"/>
                        </a:rPr>
                        <a:t>兼职人员数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人</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1</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（三）政府信息公开专项经费</a:t>
                      </a:r>
                      <a:endParaRPr lang="zh-CN" sz="600" kern="100">
                        <a:latin typeface="Times New Roman"/>
                        <a:ea typeface="宋体"/>
                        <a:cs typeface="Times New Roman"/>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zh-CN" sz="600" b="1" kern="100" dirty="0">
                          <a:solidFill>
                            <a:srgbClr val="000000"/>
                          </a:solidFill>
                          <a:latin typeface="Times New Roman"/>
                          <a:ea typeface="方正仿宋简体"/>
                          <a:cs typeface="Times New Roman"/>
                        </a:rPr>
                        <a:t>万元</a:t>
                      </a:r>
                      <a:endParaRPr lang="zh-CN" sz="600" kern="100" dirty="0">
                        <a:latin typeface="Times New Roman"/>
                        <a:ea typeface="宋体"/>
                        <a:cs typeface="Times New Roman"/>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Aft>
                          <a:spcPts val="0"/>
                        </a:spcAft>
                      </a:pPr>
                      <a:r>
                        <a:rPr lang="en-US" sz="600" b="1" kern="100">
                          <a:solidFill>
                            <a:srgbClr val="000000"/>
                          </a:solidFill>
                          <a:latin typeface="方正仿宋简体"/>
                          <a:ea typeface="宋体"/>
                          <a:cs typeface="Times New Roman"/>
                        </a:rPr>
                        <a:t>0.5</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r>
              <a:tr h="137979">
                <a:tc>
                  <a:txBody>
                    <a:bodyPr/>
                    <a:lstStyle/>
                    <a:p>
                      <a:pPr algn="just">
                        <a:lnSpc>
                          <a:spcPts val="1200"/>
                        </a:lnSpc>
                        <a:spcAft>
                          <a:spcPts val="0"/>
                        </a:spcAft>
                      </a:pPr>
                      <a:r>
                        <a:rPr lang="zh-CN" sz="600" b="1" kern="100">
                          <a:solidFill>
                            <a:srgbClr val="000000"/>
                          </a:solidFill>
                          <a:latin typeface="Times New Roman"/>
                          <a:ea typeface="方正黑体简体"/>
                          <a:cs typeface="Times New Roman"/>
                        </a:rPr>
                        <a:t>六、政府信息公开会议和培训情况</a:t>
                      </a: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ts val="1200"/>
                        </a:lnSpc>
                        <a:spcAft>
                          <a:spcPts val="0"/>
                        </a:spcAft>
                      </a:pPr>
                      <a:endParaRPr lang="zh-CN" sz="600" kern="100">
                        <a:latin typeface="Times New Roman"/>
                        <a:ea typeface="宋体"/>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lnBlToTr w="6350" cap="flat" cmpd="sng" algn="ctr">
                      <a:solidFill>
                        <a:srgbClr val="000000"/>
                      </a:solidFill>
                      <a:prstDash val="solid"/>
                      <a:round/>
                      <a:headEnd type="none" w="med" len="med"/>
                      <a:tailEnd type="none" w="med" len="med"/>
                    </a:lnBlToTr>
                    <a:solidFill>
                      <a:srgbClr val="FFFFFF"/>
                    </a:solidFill>
                  </a:tcPr>
                </a:tc>
                <a:tc>
                  <a:txBody>
                    <a:bodyPr/>
                    <a:lstStyle/>
                    <a:p>
                      <a:pPr algn="ctr">
                        <a:lnSpc>
                          <a:spcPts val="1200"/>
                        </a:lnSpc>
                        <a:spcAft>
                          <a:spcPts val="0"/>
                        </a:spcAft>
                      </a:pP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（一）召开政府信息公开工作会议或专题会议数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dirty="0">
                          <a:solidFill>
                            <a:srgbClr val="000000"/>
                          </a:solidFill>
                          <a:latin typeface="方正仿宋简体"/>
                          <a:ea typeface="宋体"/>
                          <a:cs typeface="Times New Roman"/>
                        </a:rPr>
                        <a:t>1</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（二）举办各类培训班数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dirty="0">
                          <a:solidFill>
                            <a:srgbClr val="000000"/>
                          </a:solidFill>
                          <a:latin typeface="方正仿宋简体"/>
                          <a:ea typeface="宋体"/>
                          <a:cs typeface="Times New Roman"/>
                        </a:rPr>
                        <a:t>1</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r>
              <a:tr h="120962">
                <a:tc>
                  <a:txBody>
                    <a:bodyPr/>
                    <a:lstStyle/>
                    <a:p>
                      <a:pPr algn="just">
                        <a:lnSpc>
                          <a:spcPts val="1200"/>
                        </a:lnSpc>
                        <a:spcAft>
                          <a:spcPts val="0"/>
                        </a:spcAft>
                      </a:pPr>
                      <a:r>
                        <a:rPr lang="zh-CN" sz="600" b="1" kern="100">
                          <a:solidFill>
                            <a:srgbClr val="000000"/>
                          </a:solidFill>
                          <a:latin typeface="Times New Roman"/>
                          <a:ea typeface="方正仿宋简体"/>
                          <a:cs typeface="Times New Roman"/>
                        </a:rPr>
                        <a:t>　　（三）接受培训人员数</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zh-CN" sz="600" b="1" kern="100">
                          <a:solidFill>
                            <a:srgbClr val="000000"/>
                          </a:solidFill>
                          <a:latin typeface="Times New Roman"/>
                          <a:ea typeface="方正仿宋简体"/>
                          <a:cs typeface="Times New Roman"/>
                        </a:rPr>
                        <a:t>人次</a:t>
                      </a:r>
                      <a:endParaRPr lang="zh-CN" sz="600" kern="100">
                        <a:latin typeface="Times New Roman"/>
                        <a:ea typeface="宋体"/>
                        <a:cs typeface="Times New Roman"/>
                      </a:endParaRPr>
                    </a:p>
                  </a:txBody>
                  <a:tcPr marL="0" marR="0" marT="0" marB="0" anchor="ctr">
                    <a:lnL>
                      <a:noFill/>
                    </a:lnL>
                    <a:lnR>
                      <a:noFill/>
                    </a:lnR>
                    <a:lnT>
                      <a:noFill/>
                    </a:lnT>
                    <a:lnB>
                      <a:noFill/>
                    </a:lnB>
                    <a:solidFill>
                      <a:srgbClr val="FFFFFF"/>
                    </a:solidFill>
                  </a:tcPr>
                </a:tc>
                <a:tc>
                  <a:txBody>
                    <a:bodyPr/>
                    <a:lstStyle/>
                    <a:p>
                      <a:pPr algn="ctr">
                        <a:lnSpc>
                          <a:spcPts val="1200"/>
                        </a:lnSpc>
                        <a:spcAft>
                          <a:spcPts val="0"/>
                        </a:spcAft>
                      </a:pPr>
                      <a:r>
                        <a:rPr lang="en-US" sz="600" b="1" kern="100" dirty="0">
                          <a:solidFill>
                            <a:srgbClr val="000000"/>
                          </a:solidFill>
                          <a:latin typeface="方正仿宋简体"/>
                          <a:ea typeface="宋体"/>
                          <a:cs typeface="Times New Roman"/>
                        </a:rPr>
                        <a:t>42</a:t>
                      </a:r>
                      <a:endParaRPr lang="zh-CN" sz="600" kern="100" dirty="0">
                        <a:latin typeface="Times New Roman"/>
                        <a:ea typeface="宋体"/>
                        <a:cs typeface="Times New Roman"/>
                      </a:endParaRPr>
                    </a:p>
                  </a:txBody>
                  <a:tcPr marL="0" marR="0" marT="0" marB="0" anchor="ctr">
                    <a:lnL>
                      <a:noFill/>
                    </a:lnL>
                    <a:lnR>
                      <a:noFill/>
                    </a:lnR>
                    <a:lnT>
                      <a:noFill/>
                    </a:lnT>
                    <a:lnB>
                      <a:noFill/>
                    </a:lnB>
                    <a:solidFill>
                      <a:srgbClr val="FFFFFF"/>
                    </a:solidFill>
                  </a:tcPr>
                </a:tc>
              </a:tr>
            </a:tbl>
          </a:graphicData>
        </a:graphic>
      </p:graphicFrame>
      <p:sp>
        <p:nvSpPr>
          <p:cNvPr id="15362" name="Rectangle 2"/>
          <p:cNvSpPr>
            <a:spLocks noChangeArrowheads="1"/>
          </p:cNvSpPr>
          <p:nvPr/>
        </p:nvSpPr>
        <p:spPr bwMode="auto">
          <a:xfrm>
            <a:off x="2187491" y="487208"/>
            <a:ext cx="1219200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5588" algn="l" defTabSz="914400" rtl="0" eaLnBrk="1" fontAlgn="base" latinLnBrk="0" hangingPunct="1">
              <a:lnSpc>
                <a:spcPct val="100000"/>
              </a:lnSpc>
              <a:spcBef>
                <a:spcPct val="0"/>
              </a:spcBef>
              <a:spcAft>
                <a:spcPct val="0"/>
              </a:spcAft>
              <a:buClrTx/>
              <a:buSzTx/>
              <a:buFontTx/>
              <a:buNone/>
              <a:tabLst/>
            </a:pPr>
            <a:r>
              <a:rPr kumimoji="0" lang="zh-CN" sz="2200" b="1" i="0" u="none" strike="noStrike" cap="none" normalizeH="0" baseline="0" dirty="0" smtClean="0">
                <a:ln>
                  <a:noFill/>
                </a:ln>
                <a:solidFill>
                  <a:schemeClr val="tx1"/>
                </a:solidFill>
                <a:effectLst/>
                <a:latin typeface="Times New Roman" pitchFamily="18" charset="0"/>
                <a:ea typeface="方正小标宋简体" pitchFamily="2" charset="-122"/>
                <a:cs typeface="宋体" pitchFamily="2" charset="-122"/>
              </a:rPr>
              <a:t>汶上县市场监督管理局</a:t>
            </a:r>
            <a:r>
              <a:rPr kumimoji="0" lang="en-US" altLang="zh-CN" sz="2200" b="1" i="0" u="none" strike="noStrike" cap="none" normalizeH="0" baseline="0" dirty="0" smtClean="0">
                <a:ln>
                  <a:noFill/>
                </a:ln>
                <a:solidFill>
                  <a:schemeClr val="tx1"/>
                </a:solidFill>
                <a:effectLst/>
                <a:latin typeface="Times New Roman" pitchFamily="18" charset="0"/>
                <a:ea typeface="方正小标宋简体" pitchFamily="2" charset="-122"/>
                <a:cs typeface="宋体" pitchFamily="2" charset="-122"/>
              </a:rPr>
              <a:t>2021</a:t>
            </a:r>
            <a:r>
              <a:rPr kumimoji="0" lang="zh-CN" altLang="en-US" sz="2200" b="1" i="0" u="none" strike="noStrike" cap="none" normalizeH="0" baseline="0" dirty="0" smtClean="0">
                <a:ln>
                  <a:noFill/>
                </a:ln>
                <a:solidFill>
                  <a:schemeClr val="tx1"/>
                </a:solidFill>
                <a:effectLst/>
                <a:latin typeface="Times New Roman" pitchFamily="18" charset="0"/>
                <a:ea typeface="方正小标宋简体" pitchFamily="2" charset="-122"/>
                <a:cs typeface="宋体" pitchFamily="2" charset="-122"/>
              </a:rPr>
              <a:t>年政府信息公开情况统计表</a:t>
            </a:r>
            <a:endParaRPr kumimoji="0" lang="zh-CN" altLang="en-US" sz="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255588" algn="l" defTabSz="914400" rtl="0" eaLnBrk="0" fontAlgn="base" latinLnBrk="0" hangingPunct="0">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chemeClr val="tx1"/>
                </a:solidFill>
                <a:effectLst/>
                <a:latin typeface="Times New Roman" pitchFamily="18" charset="0"/>
                <a:ea typeface="方正仿宋简体" pitchFamily="2" charset="-122"/>
                <a:cs typeface="宋体" pitchFamily="2" charset="-122"/>
              </a:rPr>
              <a:t>（注：各子栏目数总数要等于总栏目数量）</a:t>
            </a:r>
            <a:endParaRPr kumimoji="0" lang="zh-CN" altLang="en-US" sz="1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255588"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xmlns="" val="346054400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CB4AEAAF-C9B3-4F11-A3DA-C9EA09E022F7}"/>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5625"/>
          <a:stretch/>
        </p:blipFill>
        <p:spPr>
          <a:xfrm>
            <a:off x="0" y="0"/>
            <a:ext cx="12192000" cy="6858000"/>
          </a:xfrm>
          <a:prstGeom prst="rect">
            <a:avLst/>
          </a:prstGeom>
        </p:spPr>
      </p:pic>
      <p:sp>
        <p:nvSpPr>
          <p:cNvPr id="6" name="矩形 5">
            <a:extLst>
              <a:ext uri="{FF2B5EF4-FFF2-40B4-BE49-F238E27FC236}">
                <a16:creationId xmlns="" xmlns:a16="http://schemas.microsoft.com/office/drawing/2014/main" id="{2C439EE7-3AD6-4664-8562-8FAB24C07D09}"/>
              </a:ext>
            </a:extLst>
          </p:cNvPr>
          <p:cNvSpPr/>
          <p:nvPr/>
        </p:nvSpPr>
        <p:spPr>
          <a:xfrm>
            <a:off x="0" y="0"/>
            <a:ext cx="12192000" cy="6858000"/>
          </a:xfrm>
          <a:prstGeom prst="rect">
            <a:avLst/>
          </a:prstGeom>
          <a:solidFill>
            <a:schemeClr val="accent1">
              <a:lumMod val="75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53" name="Rectangle 1"/>
          <p:cNvSpPr>
            <a:spLocks noChangeArrowheads="1"/>
          </p:cNvSpPr>
          <p:nvPr/>
        </p:nvSpPr>
        <p:spPr bwMode="auto">
          <a:xfrm>
            <a:off x="1481328" y="1557451"/>
            <a:ext cx="9774936" cy="3589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7988" algn="l" defTabSz="914400" rtl="0" eaLnBrk="1" fontAlgn="base" latinLnBrk="0" hangingPunct="1">
              <a:lnSpc>
                <a:spcPts val="4000"/>
              </a:lnSpc>
              <a:spcBef>
                <a:spcPct val="0"/>
              </a:spcBef>
              <a:spcAft>
                <a:spcPct val="0"/>
              </a:spcAft>
              <a:buClrTx/>
              <a:buSzTx/>
              <a:buFontTx/>
              <a:buNone/>
              <a:tabLst/>
            </a:pPr>
            <a:r>
              <a:rPr kumimoji="0" 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本报告由汶上县市场监督管理局按照</a:t>
            </a:r>
            <a:r>
              <a:rPr kumimoji="0" lang="zh-CN"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a:t>
            </a:r>
            <a:r>
              <a:rPr kumimoji="0" 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中华人民共和国政府信息公开条例</a:t>
            </a:r>
            <a:r>
              <a:rPr kumimoji="0" lang="zh-CN"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a:t>
            </a:r>
            <a:r>
              <a:rPr kumimoji="0" 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（以下简称</a:t>
            </a:r>
            <a:r>
              <a:rPr kumimoji="0" lang="zh-CN"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a:t>
            </a:r>
            <a:r>
              <a:rPr kumimoji="0" 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条例</a:t>
            </a:r>
            <a:r>
              <a:rPr kumimoji="0" lang="zh-CN"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a:t>
            </a:r>
            <a:r>
              <a:rPr kumimoji="0" 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）和</a:t>
            </a:r>
            <a:r>
              <a:rPr kumimoji="0" lang="zh-CN"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a:t>
            </a:r>
            <a:r>
              <a:rPr kumimoji="0" 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中华人民共和国政府信息公开工作年度报告格式</a:t>
            </a:r>
            <a:r>
              <a:rPr kumimoji="0" lang="zh-CN"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a:t>
            </a:r>
            <a:r>
              <a:rPr kumimoji="0" 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（国办公开办函</a:t>
            </a:r>
            <a:r>
              <a:rPr kumimoji="0" lang="zh-CN"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2021〕30</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号）要求编制。</a:t>
            </a:r>
            <a:endParaRPr kumimoji="0" lang="zh-CN" altLang="en-US" sz="1600" b="0" i="0" u="none" strike="noStrike" cap="none" normalizeH="0" baseline="0" dirty="0" smtClean="0">
              <a:ln>
                <a:noFill/>
              </a:ln>
              <a:solidFill>
                <a:schemeClr val="bg1"/>
              </a:solidFill>
              <a:effectLst/>
              <a:latin typeface="黑体" pitchFamily="49" charset="-122"/>
              <a:ea typeface="黑体" pitchFamily="49" charset="-122"/>
              <a:cs typeface="宋体" pitchFamily="2" charset="-122"/>
            </a:endParaRPr>
          </a:p>
          <a:p>
            <a:pPr marL="0" marR="0" lvl="0" indent="407988" algn="l" defTabSz="914400" rtl="0" eaLnBrk="0" fontAlgn="base" latinLnBrk="0" hangingPunct="0">
              <a:lnSpc>
                <a:spcPts val="4000"/>
              </a:lnSpc>
              <a:spcBef>
                <a:spcPct val="0"/>
              </a:spcBef>
              <a:spcAft>
                <a:spcPct val="0"/>
              </a:spcAft>
              <a:buClrTx/>
              <a:buSzTx/>
              <a:buFontTx/>
              <a:buNone/>
              <a:tabLst/>
            </a:pP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本报告内容包括总体情况、主动公开政府信息情况、收到和处理政府信息公开申请情况、政府信息公开行政复议和行政诉讼情况、存在的主要问题及改进情况、其他需要报告的事项等六部分内容。</a:t>
            </a:r>
            <a:endParaRPr kumimoji="0" lang="zh-CN" altLang="en-US" sz="1600" b="0" i="0" u="none" strike="noStrike" cap="none" normalizeH="0" baseline="0" dirty="0" smtClean="0">
              <a:ln>
                <a:noFill/>
              </a:ln>
              <a:solidFill>
                <a:schemeClr val="bg1"/>
              </a:solidFill>
              <a:effectLst/>
              <a:latin typeface="黑体" pitchFamily="49" charset="-122"/>
              <a:ea typeface="黑体" pitchFamily="49" charset="-122"/>
              <a:cs typeface="宋体" pitchFamily="2" charset="-122"/>
            </a:endParaRPr>
          </a:p>
          <a:p>
            <a:pPr marL="0" marR="0" lvl="0" indent="407988" algn="l" defTabSz="914400" rtl="0" eaLnBrk="0" fontAlgn="base" latinLnBrk="0" hangingPunct="0">
              <a:lnSpc>
                <a:spcPts val="4000"/>
              </a:lnSpc>
              <a:spcBef>
                <a:spcPct val="0"/>
              </a:spcBef>
              <a:spcAft>
                <a:spcPct val="0"/>
              </a:spcAft>
              <a:buClrTx/>
              <a:buSzTx/>
              <a:buFontTx/>
              <a:buNone/>
              <a:tabLst/>
            </a:pP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本报告所列数据的统计期限自</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2021</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年</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1</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月</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1</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日起至</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2021</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年</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12</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月</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31</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日止。本报告电子版可在“中国</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汶上”政府门户网站（</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http://www.wenshang.gov.cn/</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）查阅或下载。如对本报告有疑问，请与汶上县市场监督管理局联系（地址：汶上县开元大厦</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6006</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房间，邮编：</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272500</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，电话及传真：</a:t>
            </a:r>
            <a:r>
              <a:rPr kumimoji="0" lang="en-US" altLang="zh-CN"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0537—7212861)</a:t>
            </a:r>
            <a:r>
              <a:rPr kumimoji="0" lang="zh-CN" altLang="en-US" sz="1600" b="1" i="0" u="none" strike="noStrike" cap="none" normalizeH="0" baseline="0" dirty="0" smtClean="0">
                <a:ln>
                  <a:noFill/>
                </a:ln>
                <a:solidFill>
                  <a:schemeClr val="bg1"/>
                </a:solidFill>
                <a:effectLst/>
                <a:latin typeface="黑体" pitchFamily="49" charset="-122"/>
                <a:ea typeface="黑体" pitchFamily="49" charset="-122"/>
                <a:cs typeface="Times New Roman" pitchFamily="18" charset="0"/>
              </a:rPr>
              <a:t>。</a:t>
            </a:r>
            <a:endParaRPr kumimoji="0" lang="zh-CN" altLang="en-US" sz="1600" b="0" i="0" u="none" strike="noStrike" cap="none" normalizeH="0" baseline="0" dirty="0" smtClean="0">
              <a:ln>
                <a:noFill/>
              </a:ln>
              <a:solidFill>
                <a:schemeClr val="bg1"/>
              </a:solidFill>
              <a:effectLst/>
              <a:latin typeface="黑体" pitchFamily="49" charset="-122"/>
              <a:ea typeface="黑体" pitchFamily="49" charset="-122"/>
              <a:cs typeface="宋体" pitchFamily="2" charset="-122"/>
            </a:endParaRPr>
          </a:p>
        </p:txBody>
      </p:sp>
    </p:spTree>
    <p:extLst>
      <p:ext uri="{BB962C8B-B14F-4D97-AF65-F5344CB8AC3E}">
        <p14:creationId xmlns:p14="http://schemas.microsoft.com/office/powerpoint/2010/main" xmlns="" val="231549561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 xmlns:a16="http://schemas.microsoft.com/office/drawing/2014/main" id="{B08E8474-6645-426C-865D-C4D55A5E3AF6}"/>
              </a:ext>
            </a:extLst>
          </p:cNvPr>
          <p:cNvSpPr txBox="1"/>
          <p:nvPr/>
        </p:nvSpPr>
        <p:spPr>
          <a:xfrm>
            <a:off x="4639051" y="842102"/>
            <a:ext cx="2996190" cy="584775"/>
          </a:xfrm>
          <a:prstGeom prst="rect">
            <a:avLst/>
          </a:prstGeom>
          <a:noFill/>
          <a:ln>
            <a:solidFill>
              <a:srgbClr val="2F5597"/>
            </a:solidFill>
          </a:ln>
        </p:spPr>
        <p:txBody>
          <a:bodyPr wrap="square" rtlCol="0">
            <a:spAutoFit/>
          </a:bodyPr>
          <a:lstStyle/>
          <a:p>
            <a:r>
              <a:rPr lang="zh-CN" altLang="zh-CN" sz="3200" b="1" dirty="0" smtClean="0">
                <a:solidFill>
                  <a:srgbClr val="2F5597"/>
                </a:solidFill>
              </a:rPr>
              <a:t>一、总体情况</a:t>
            </a:r>
            <a:endParaRPr lang="zh-CN" altLang="zh-CN" sz="3200" dirty="0">
              <a:solidFill>
                <a:srgbClr val="2F5597"/>
              </a:solidFill>
            </a:endParaRPr>
          </a:p>
        </p:txBody>
      </p:sp>
      <p:sp>
        <p:nvSpPr>
          <p:cNvPr id="13" name="等腰三角形 12">
            <a:extLst>
              <a:ext uri="{FF2B5EF4-FFF2-40B4-BE49-F238E27FC236}">
                <a16:creationId xmlns="" xmlns:a16="http://schemas.microsoft.com/office/drawing/2014/main" id="{792CEACA-3E63-4CA7-BE23-98CA92493C44}"/>
              </a:ext>
            </a:extLst>
          </p:cNvPr>
          <p:cNvSpPr/>
          <p:nvPr/>
        </p:nvSpPr>
        <p:spPr>
          <a:xfrm rot="19035089">
            <a:off x="-938454" y="2483235"/>
            <a:ext cx="2095017" cy="1891529"/>
          </a:xfrm>
          <a:prstGeom prst="triangle">
            <a:avLst>
              <a:gd name="adj" fmla="val 836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75000"/>
                </a:schemeClr>
              </a:solidFill>
            </a:endParaRPr>
          </a:p>
        </p:txBody>
      </p:sp>
      <p:sp>
        <p:nvSpPr>
          <p:cNvPr id="7" name="Rectangle 1"/>
          <p:cNvSpPr>
            <a:spLocks noChangeArrowheads="1"/>
          </p:cNvSpPr>
          <p:nvPr/>
        </p:nvSpPr>
        <p:spPr bwMode="auto">
          <a:xfrm>
            <a:off x="1481328" y="1848100"/>
            <a:ext cx="9774936" cy="35548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ts val="3000"/>
              </a:lnSpc>
            </a:pPr>
            <a:r>
              <a:rPr lang="zh-CN" altLang="zh-CN" sz="1600" b="1" dirty="0" smtClean="0"/>
              <a:t>（一）主动公开情况</a:t>
            </a:r>
            <a:endParaRPr lang="zh-CN" altLang="zh-CN" sz="1600" dirty="0" smtClean="0"/>
          </a:p>
          <a:p>
            <a:pPr>
              <a:lnSpc>
                <a:spcPts val="3000"/>
              </a:lnSpc>
            </a:pPr>
            <a:r>
              <a:rPr lang="zh-CN" altLang="zh-CN" sz="1600" b="1" dirty="0" smtClean="0"/>
              <a:t>一是加大政府网站公开力度。在山东省政务服务网（济宁市汶上县）网站公开行政服务事项</a:t>
            </a:r>
            <a:r>
              <a:rPr lang="en-US" altLang="zh-CN" sz="1600" b="1" dirty="0" smtClean="0"/>
              <a:t>775</a:t>
            </a:r>
            <a:r>
              <a:rPr lang="zh-CN" altLang="zh-CN" sz="1600" b="1" dirty="0" smtClean="0"/>
              <a:t>条（行政处罚</a:t>
            </a:r>
            <a:r>
              <a:rPr lang="en-US" altLang="zh-CN" sz="1600" b="1" dirty="0" smtClean="0"/>
              <a:t>646</a:t>
            </a:r>
            <a:r>
              <a:rPr lang="zh-CN" altLang="zh-CN" sz="1600" b="1" dirty="0" smtClean="0"/>
              <a:t>条，行政强制</a:t>
            </a:r>
            <a:r>
              <a:rPr lang="en-US" altLang="zh-CN" sz="1600" b="1" dirty="0" smtClean="0"/>
              <a:t>20</a:t>
            </a:r>
            <a:r>
              <a:rPr lang="zh-CN" altLang="zh-CN" sz="1600" b="1" dirty="0" smtClean="0"/>
              <a:t>条，行政检查</a:t>
            </a:r>
            <a:r>
              <a:rPr lang="en-US" altLang="zh-CN" sz="1600" b="1" dirty="0" smtClean="0"/>
              <a:t>61</a:t>
            </a:r>
            <a:r>
              <a:rPr lang="zh-CN" altLang="zh-CN" sz="1600" b="1" dirty="0" smtClean="0"/>
              <a:t>条，行政确认</a:t>
            </a:r>
            <a:r>
              <a:rPr lang="en-US" altLang="zh-CN" sz="1600" b="1" dirty="0" smtClean="0"/>
              <a:t>0</a:t>
            </a:r>
            <a:r>
              <a:rPr lang="zh-CN" altLang="zh-CN" sz="1600" b="1" dirty="0" smtClean="0"/>
              <a:t>条，行政奖励</a:t>
            </a:r>
            <a:r>
              <a:rPr lang="en-US" altLang="zh-CN" sz="1600" b="1" dirty="0" smtClean="0"/>
              <a:t>4</a:t>
            </a:r>
            <a:r>
              <a:rPr lang="zh-CN" altLang="zh-CN" sz="1600" b="1" dirty="0" smtClean="0"/>
              <a:t>条、其他权力</a:t>
            </a:r>
            <a:r>
              <a:rPr lang="en-US" altLang="zh-CN" sz="1600" b="1" dirty="0" smtClean="0"/>
              <a:t>32</a:t>
            </a:r>
            <a:r>
              <a:rPr lang="zh-CN" altLang="zh-CN" sz="1600" b="1" dirty="0" smtClean="0"/>
              <a:t>条，公共服务</a:t>
            </a:r>
            <a:r>
              <a:rPr lang="en-US" altLang="zh-CN" sz="1600" b="1" dirty="0" smtClean="0"/>
              <a:t>12</a:t>
            </a:r>
            <a:r>
              <a:rPr lang="zh-CN" altLang="zh-CN" sz="1600" b="1" dirty="0" smtClean="0"/>
              <a:t>条），并提供资料下载、在线咨询、在线申请等服务，涉及特种设备使用登记、接受广大人民群众的在线咨询。在汶上县政府网站，将涉市场监管工作相关信息在食品药品安全、产品质量等栏目进行公开，</a:t>
            </a:r>
            <a:r>
              <a:rPr lang="en-US" altLang="zh-CN" sz="1600" b="1" dirty="0" smtClean="0"/>
              <a:t>2021</a:t>
            </a:r>
            <a:r>
              <a:rPr lang="zh-CN" altLang="zh-CN" sz="1600" b="1" dirty="0" smtClean="0"/>
              <a:t>年公开信息共</a:t>
            </a:r>
            <a:r>
              <a:rPr lang="en-US" altLang="zh-CN" sz="1600" b="1" dirty="0" smtClean="0"/>
              <a:t>154</a:t>
            </a:r>
            <a:r>
              <a:rPr lang="zh-CN" altLang="zh-CN" sz="1600" b="1" dirty="0" smtClean="0"/>
              <a:t>条。二是加大政务微信公开政府信息的力度。为扩大市场监管工作的宣传面，进一步提升服务水平，加大市场监管的宣传力度，改进和创新信息公开方式，开通汶上县市场监管局微信公众号，充分利用微信公众号大力公开市场监管信息，</a:t>
            </a:r>
            <a:r>
              <a:rPr lang="en-US" altLang="zh-CN" sz="1600" b="1" dirty="0" smtClean="0"/>
              <a:t>2021</a:t>
            </a:r>
            <a:r>
              <a:rPr lang="zh-CN" altLang="zh-CN" sz="1600" b="1" dirty="0" smtClean="0"/>
              <a:t>年共公开信息</a:t>
            </a:r>
            <a:r>
              <a:rPr lang="en-US" altLang="zh-CN" sz="1600" b="1" dirty="0" smtClean="0"/>
              <a:t>96</a:t>
            </a:r>
            <a:r>
              <a:rPr lang="zh-CN" altLang="zh-CN" sz="1600" b="1" dirty="0" smtClean="0"/>
              <a:t>条，让广大市场主体第一时间了解并掌握县市场监管相关政策和办事服务流程等。</a:t>
            </a:r>
            <a:endParaRPr lang="zh-CN" altLang="zh-CN" sz="1600" dirty="0"/>
          </a:p>
        </p:txBody>
      </p:sp>
    </p:spTree>
    <p:extLst>
      <p:ext uri="{BB962C8B-B14F-4D97-AF65-F5344CB8AC3E}">
        <p14:creationId xmlns:p14="http://schemas.microsoft.com/office/powerpoint/2010/main" xmlns="" val="228576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等腰三角形 24">
            <a:extLst>
              <a:ext uri="{FF2B5EF4-FFF2-40B4-BE49-F238E27FC236}">
                <a16:creationId xmlns="" xmlns:a16="http://schemas.microsoft.com/office/drawing/2014/main" id="{EBA516E8-EE41-4D72-A699-79722376F499}"/>
              </a:ext>
            </a:extLst>
          </p:cNvPr>
          <p:cNvSpPr/>
          <p:nvPr/>
        </p:nvSpPr>
        <p:spPr>
          <a:xfrm rot="19035089">
            <a:off x="-988629" y="2997612"/>
            <a:ext cx="2095017" cy="1891529"/>
          </a:xfrm>
          <a:prstGeom prst="triangle">
            <a:avLst>
              <a:gd name="adj" fmla="val 836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Rectangle 1"/>
          <p:cNvSpPr>
            <a:spLocks noChangeArrowheads="1"/>
          </p:cNvSpPr>
          <p:nvPr/>
        </p:nvSpPr>
        <p:spPr bwMode="auto">
          <a:xfrm>
            <a:off x="1481328" y="1556355"/>
            <a:ext cx="977493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ts val="3000"/>
              </a:lnSpc>
            </a:pPr>
            <a:r>
              <a:rPr lang="zh-CN" altLang="zh-CN" sz="1600" b="1" dirty="0" smtClean="0"/>
              <a:t>（二）依申请公开情况</a:t>
            </a:r>
            <a:endParaRPr lang="zh-CN" altLang="zh-CN" sz="1600" dirty="0" smtClean="0"/>
          </a:p>
          <a:p>
            <a:pPr>
              <a:lnSpc>
                <a:spcPts val="3000"/>
              </a:lnSpc>
            </a:pPr>
            <a:r>
              <a:rPr lang="zh-CN" altLang="zh-CN" sz="1600" b="1" dirty="0" smtClean="0"/>
              <a:t>汶上县市场监管局认真履行政府信息公开申请受理，不断规范依申请公开的受理、审查、处理、答复程序。</a:t>
            </a:r>
            <a:r>
              <a:rPr lang="en-US" altLang="zh-CN" sz="1600" b="1" dirty="0" smtClean="0"/>
              <a:t>2021</a:t>
            </a:r>
            <a:r>
              <a:rPr lang="zh-CN" altLang="zh-CN" sz="1600" b="1" dirty="0" smtClean="0"/>
              <a:t>年，我局未接到信息公开申请。</a:t>
            </a:r>
            <a:r>
              <a:rPr lang="en-US" altLang="zh-CN" sz="1600" b="1" dirty="0" smtClean="0"/>
              <a:t>  </a:t>
            </a:r>
            <a:endParaRPr lang="zh-CN" altLang="zh-CN" sz="1600" dirty="0" smtClean="0"/>
          </a:p>
          <a:p>
            <a:pPr>
              <a:lnSpc>
                <a:spcPts val="3000"/>
              </a:lnSpc>
            </a:pPr>
            <a:r>
              <a:rPr lang="zh-CN" altLang="zh-CN" sz="1600" b="1" dirty="0" smtClean="0"/>
              <a:t>（三）政府信息管理情况</a:t>
            </a:r>
            <a:endParaRPr lang="zh-CN" altLang="zh-CN" sz="1600" dirty="0" smtClean="0"/>
          </a:p>
          <a:p>
            <a:pPr>
              <a:lnSpc>
                <a:spcPts val="3000"/>
              </a:lnSpc>
            </a:pPr>
            <a:r>
              <a:rPr lang="zh-CN" altLang="zh-CN" sz="1600" b="1" dirty="0" smtClean="0"/>
              <a:t>汶上县市场监管局认真做好政府信息管理工作。一是建立政务信息公开审批制度，逐级把关需要公开的信息。对需要公开的信息，经科室负责审核把关后，经分管领导和主要领导审核签字方能在网上进行公示。二是及时更新，对逐级审核把关后经主要领导审核签字了的信息，我局在</a:t>
            </a:r>
            <a:r>
              <a:rPr lang="en-US" altLang="zh-CN" sz="1600" b="1" dirty="0" smtClean="0"/>
              <a:t>1</a:t>
            </a:r>
            <a:r>
              <a:rPr lang="zh-CN" altLang="zh-CN" sz="1600" b="1" dirty="0" smtClean="0"/>
              <a:t>个工作日内完成在汶上县政府网站食品药品栏目、产品质量栏目等相关栏目进行信息公示，确保公示信息及时有效。</a:t>
            </a:r>
            <a:endParaRPr lang="zh-CN" altLang="zh-CN" sz="1600" dirty="0"/>
          </a:p>
        </p:txBody>
      </p:sp>
    </p:spTree>
    <p:extLst>
      <p:ext uri="{BB962C8B-B14F-4D97-AF65-F5344CB8AC3E}">
        <p14:creationId xmlns:p14="http://schemas.microsoft.com/office/powerpoint/2010/main" xmlns="" val="16566554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
          <p:cNvSpPr>
            <a:spLocks noChangeArrowheads="1"/>
          </p:cNvSpPr>
          <p:nvPr/>
        </p:nvSpPr>
        <p:spPr bwMode="auto">
          <a:xfrm>
            <a:off x="1481328" y="898369"/>
            <a:ext cx="9774936" cy="43242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ts val="3000"/>
              </a:lnSpc>
            </a:pPr>
            <a:r>
              <a:rPr lang="zh-CN" altLang="zh-CN" sz="1600" b="1" dirty="0" smtClean="0"/>
              <a:t>（四）政府信息公开平台建设情况</a:t>
            </a:r>
            <a:endParaRPr lang="zh-CN" altLang="zh-CN" sz="1600" dirty="0" smtClean="0"/>
          </a:p>
          <a:p>
            <a:pPr>
              <a:lnSpc>
                <a:spcPts val="3000"/>
              </a:lnSpc>
            </a:pPr>
            <a:r>
              <a:rPr lang="zh-CN" altLang="zh-CN" sz="1600" b="1" dirty="0" smtClean="0"/>
              <a:t>一是完成在山东省政务服务网（济宁市汶上县）网站行政服务事项更新，对新增或更新的行政服务事项，及时按程序在山东省政务服务网（济宁市汶上县）网站公开。二是完成汶上县人民政府网站相关栏目更新。及时完成汶上县政府网站食品药品安全、产品质量、安全生产内容的及时更新。二是加大微信公众号宣传。针对微信公众号关注的群体，有针对性地进行法律法规、典型案例、消费提示等方面的信息宣传，切实搭建监管部门与市场主体交流平台。</a:t>
            </a:r>
            <a:endParaRPr lang="zh-CN" altLang="zh-CN" sz="1600" dirty="0" smtClean="0"/>
          </a:p>
          <a:p>
            <a:pPr>
              <a:lnSpc>
                <a:spcPts val="3000"/>
              </a:lnSpc>
            </a:pPr>
            <a:r>
              <a:rPr lang="zh-CN" altLang="zh-CN" sz="1600" b="1" dirty="0" smtClean="0"/>
              <a:t>（五）监督保障情况</a:t>
            </a:r>
            <a:endParaRPr lang="zh-CN" altLang="zh-CN" sz="1600" dirty="0" smtClean="0"/>
          </a:p>
          <a:p>
            <a:pPr>
              <a:lnSpc>
                <a:spcPts val="3000"/>
              </a:lnSpc>
            </a:pPr>
            <a:r>
              <a:rPr lang="zh-CN" altLang="zh-CN" sz="1600" b="1" dirty="0" smtClean="0"/>
              <a:t>汶上县市场监管局涉及信息公开的的职能在办公室，安排</a:t>
            </a:r>
            <a:r>
              <a:rPr lang="en-US" altLang="zh-CN" sz="1600" b="1" dirty="0" smtClean="0"/>
              <a:t>2</a:t>
            </a:r>
            <a:r>
              <a:rPr lang="zh-CN" altLang="zh-CN" sz="1600" b="1" dirty="0" smtClean="0"/>
              <a:t>名信息公开兼职人员从事信息公开工作，并积极安排从事信息公开工作人员参加省、市、县各级组织的培训，提高信息公开工作能力和素质，确保信息公开工作有效推进。同时加大对信息公开平台、网络、信息公开工作的经费保障，确保政府信息公开工作能有效开展。</a:t>
            </a:r>
            <a:endParaRPr lang="zh-CN" altLang="zh-CN" sz="1600" dirty="0"/>
          </a:p>
        </p:txBody>
      </p:sp>
    </p:spTree>
    <p:extLst>
      <p:ext uri="{BB962C8B-B14F-4D97-AF65-F5344CB8AC3E}">
        <p14:creationId xmlns:p14="http://schemas.microsoft.com/office/powerpoint/2010/main" xmlns="" val="333075698"/>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1">
            <a:extLst>
              <a:ext uri="{FF2B5EF4-FFF2-40B4-BE49-F238E27FC236}">
                <a16:creationId xmlns="" xmlns:a16="http://schemas.microsoft.com/office/drawing/2014/main" id="{B08E8474-6645-426C-865D-C4D55A5E3AF6}"/>
              </a:ext>
            </a:extLst>
          </p:cNvPr>
          <p:cNvSpPr txBox="1"/>
          <p:nvPr/>
        </p:nvSpPr>
        <p:spPr>
          <a:xfrm>
            <a:off x="3870954" y="842102"/>
            <a:ext cx="5291334" cy="584775"/>
          </a:xfrm>
          <a:prstGeom prst="rect">
            <a:avLst/>
          </a:prstGeom>
          <a:noFill/>
          <a:ln>
            <a:solidFill>
              <a:srgbClr val="2F5597"/>
            </a:solidFill>
          </a:ln>
        </p:spPr>
        <p:txBody>
          <a:bodyPr wrap="square" rtlCol="0">
            <a:spAutoFit/>
          </a:bodyPr>
          <a:lstStyle/>
          <a:p>
            <a:pPr algn="ctr"/>
            <a:r>
              <a:rPr lang="zh-CN" altLang="zh-CN" sz="3200" b="1" dirty="0" smtClean="0">
                <a:solidFill>
                  <a:srgbClr val="2F5597"/>
                </a:solidFill>
              </a:rPr>
              <a:t>二、主动公开政府信息情况</a:t>
            </a:r>
            <a:endParaRPr lang="zh-CN" altLang="zh-CN" sz="3200" dirty="0">
              <a:solidFill>
                <a:srgbClr val="2F5597"/>
              </a:solidFill>
            </a:endParaRPr>
          </a:p>
        </p:txBody>
      </p:sp>
      <p:graphicFrame>
        <p:nvGraphicFramePr>
          <p:cNvPr id="26" name="表格 25"/>
          <p:cNvGraphicFramePr>
            <a:graphicFrameLocks noGrp="1"/>
          </p:cNvGraphicFramePr>
          <p:nvPr/>
        </p:nvGraphicFramePr>
        <p:xfrm>
          <a:off x="2258376" y="1689091"/>
          <a:ext cx="7617143" cy="3971044"/>
        </p:xfrm>
        <a:graphic>
          <a:graphicData uri="http://schemas.openxmlformats.org/drawingml/2006/table">
            <a:tbl>
              <a:tblPr/>
              <a:tblGrid>
                <a:gridCol w="2114184"/>
                <a:gridCol w="1851974"/>
                <a:gridCol w="1924039"/>
                <a:gridCol w="1726946"/>
              </a:tblGrid>
              <a:tr h="283646">
                <a:tc gridSpan="4">
                  <a:txBody>
                    <a:bodyPr/>
                    <a:lstStyle/>
                    <a:p>
                      <a:pPr algn="ctr">
                        <a:lnSpc>
                          <a:spcPts val="1700"/>
                        </a:lnSpc>
                        <a:spcAft>
                          <a:spcPts val="0"/>
                        </a:spcAft>
                      </a:pPr>
                      <a:r>
                        <a:rPr lang="zh-CN" sz="1200" b="1" kern="100" dirty="0">
                          <a:latin typeface="Times New Roman"/>
                          <a:ea typeface="方正黑体简体"/>
                          <a:cs typeface="宋体"/>
                        </a:rPr>
                        <a:t>第二十条第（一）项</a:t>
                      </a:r>
                      <a:endParaRPr lang="zh-CN" sz="1000" kern="100" dirty="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283646">
                <a:tc>
                  <a:txBody>
                    <a:bodyPr/>
                    <a:lstStyle/>
                    <a:p>
                      <a:pPr algn="ctr">
                        <a:lnSpc>
                          <a:spcPts val="1700"/>
                        </a:lnSpc>
                        <a:spcAft>
                          <a:spcPts val="0"/>
                        </a:spcAft>
                      </a:pPr>
                      <a:r>
                        <a:rPr lang="zh-CN" sz="1200" b="1" kern="100">
                          <a:latin typeface="Times New Roman"/>
                          <a:ea typeface="方正仿宋简体"/>
                          <a:cs typeface="宋体"/>
                        </a:rPr>
                        <a:t>信息内容</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700"/>
                        </a:lnSpc>
                        <a:spcAft>
                          <a:spcPts val="0"/>
                        </a:spcAft>
                      </a:pPr>
                      <a:r>
                        <a:rPr lang="zh-CN" sz="1200" b="1" kern="100">
                          <a:latin typeface="Times New Roman"/>
                          <a:ea typeface="方正仿宋简体"/>
                          <a:cs typeface="宋体"/>
                        </a:rPr>
                        <a:t>本年制发件数</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700"/>
                        </a:lnSpc>
                        <a:spcAft>
                          <a:spcPts val="0"/>
                        </a:spcAft>
                      </a:pPr>
                      <a:r>
                        <a:rPr lang="zh-CN" sz="1200" b="1" kern="100">
                          <a:latin typeface="Times New Roman"/>
                          <a:ea typeface="方正仿宋简体"/>
                          <a:cs typeface="宋体"/>
                        </a:rPr>
                        <a:t>本年废止件数</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700"/>
                        </a:lnSpc>
                        <a:spcAft>
                          <a:spcPts val="0"/>
                        </a:spcAft>
                      </a:pPr>
                      <a:r>
                        <a:rPr lang="zh-CN" sz="1200" b="1" kern="100">
                          <a:latin typeface="Times New Roman"/>
                          <a:ea typeface="方正仿宋简体"/>
                          <a:cs typeface="宋体"/>
                        </a:rPr>
                        <a:t>现行有效件数</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3646">
                <a:tc>
                  <a:txBody>
                    <a:bodyPr/>
                    <a:lstStyle/>
                    <a:p>
                      <a:pPr algn="l">
                        <a:lnSpc>
                          <a:spcPts val="1700"/>
                        </a:lnSpc>
                        <a:spcAft>
                          <a:spcPts val="0"/>
                        </a:spcAft>
                      </a:pPr>
                      <a:r>
                        <a:rPr lang="zh-CN" sz="1200" b="1" kern="100">
                          <a:latin typeface="Times New Roman"/>
                          <a:ea typeface="方正仿宋简体"/>
                          <a:cs typeface="宋体"/>
                        </a:rPr>
                        <a:t>规章</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700"/>
                        </a:lnSpc>
                        <a:spcAft>
                          <a:spcPts val="0"/>
                        </a:spcAft>
                      </a:pPr>
                      <a:r>
                        <a:rPr lang="en-US" sz="1200" b="1" kern="100">
                          <a:latin typeface="方正仿宋简体"/>
                          <a:ea typeface="宋体"/>
                          <a:cs typeface="宋体"/>
                        </a:rPr>
                        <a:t>0</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700"/>
                        </a:lnSpc>
                        <a:spcAft>
                          <a:spcPts val="0"/>
                        </a:spcAft>
                      </a:pPr>
                      <a:r>
                        <a:rPr lang="en-US" sz="1200" b="1" kern="100">
                          <a:latin typeface="方正仿宋简体"/>
                          <a:ea typeface="宋体"/>
                          <a:cs typeface="宋体"/>
                        </a:rPr>
                        <a:t>0</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700"/>
                        </a:lnSpc>
                        <a:spcAft>
                          <a:spcPts val="0"/>
                        </a:spcAft>
                      </a:pPr>
                      <a:r>
                        <a:rPr lang="en-US" sz="1200" b="1" kern="100">
                          <a:latin typeface="方正仿宋简体"/>
                          <a:ea typeface="宋体"/>
                          <a:cs typeface="Calibri"/>
                        </a:rPr>
                        <a:t>0</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3646">
                <a:tc>
                  <a:txBody>
                    <a:bodyPr/>
                    <a:lstStyle/>
                    <a:p>
                      <a:pPr algn="l">
                        <a:lnSpc>
                          <a:spcPts val="1700"/>
                        </a:lnSpc>
                        <a:spcAft>
                          <a:spcPts val="0"/>
                        </a:spcAft>
                      </a:pPr>
                      <a:r>
                        <a:rPr lang="zh-CN" sz="1200" b="1" kern="100">
                          <a:latin typeface="Times New Roman"/>
                          <a:ea typeface="方正仿宋简体"/>
                          <a:cs typeface="宋体"/>
                        </a:rPr>
                        <a:t>行政规范性文件</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700"/>
                        </a:lnSpc>
                        <a:spcAft>
                          <a:spcPts val="0"/>
                        </a:spcAft>
                      </a:pPr>
                      <a:r>
                        <a:rPr lang="en-US" sz="1200" b="1" kern="100">
                          <a:latin typeface="方正仿宋简体"/>
                          <a:ea typeface="宋体"/>
                          <a:cs typeface="宋体"/>
                        </a:rPr>
                        <a:t>0</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700"/>
                        </a:lnSpc>
                        <a:spcAft>
                          <a:spcPts val="0"/>
                        </a:spcAft>
                      </a:pPr>
                      <a:r>
                        <a:rPr lang="en-US" sz="1200" b="1" kern="100">
                          <a:latin typeface="方正仿宋简体"/>
                          <a:ea typeface="宋体"/>
                          <a:cs typeface="宋体"/>
                        </a:rPr>
                        <a:t>0</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700"/>
                        </a:lnSpc>
                        <a:spcAft>
                          <a:spcPts val="0"/>
                        </a:spcAft>
                      </a:pPr>
                      <a:r>
                        <a:rPr lang="en-US" sz="1200" b="1" kern="100">
                          <a:latin typeface="方正仿宋简体"/>
                          <a:ea typeface="宋体"/>
                          <a:cs typeface="Calibri"/>
                        </a:rPr>
                        <a:t>0</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3646">
                <a:tc gridSpan="4">
                  <a:txBody>
                    <a:bodyPr/>
                    <a:lstStyle/>
                    <a:p>
                      <a:pPr algn="ctr">
                        <a:lnSpc>
                          <a:spcPts val="1700"/>
                        </a:lnSpc>
                        <a:spcAft>
                          <a:spcPts val="0"/>
                        </a:spcAft>
                      </a:pPr>
                      <a:r>
                        <a:rPr lang="zh-CN" sz="1200" b="1" kern="100" dirty="0">
                          <a:latin typeface="Times New Roman"/>
                          <a:ea typeface="方正黑体简体"/>
                          <a:cs typeface="宋体"/>
                        </a:rPr>
                        <a:t>第二十条第（五）项</a:t>
                      </a:r>
                      <a:endParaRPr lang="zh-CN" sz="1000" kern="100" dirty="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283646">
                <a:tc>
                  <a:txBody>
                    <a:bodyPr/>
                    <a:lstStyle/>
                    <a:p>
                      <a:pPr algn="ctr">
                        <a:lnSpc>
                          <a:spcPts val="1700"/>
                        </a:lnSpc>
                        <a:spcAft>
                          <a:spcPts val="0"/>
                        </a:spcAft>
                      </a:pPr>
                      <a:r>
                        <a:rPr lang="zh-CN" sz="1200" b="1" kern="100">
                          <a:latin typeface="Times New Roman"/>
                          <a:ea typeface="方正仿宋简体"/>
                          <a:cs typeface="宋体"/>
                        </a:rPr>
                        <a:t>信息内容</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a:lnSpc>
                          <a:spcPts val="1700"/>
                        </a:lnSpc>
                        <a:spcAft>
                          <a:spcPts val="0"/>
                        </a:spcAft>
                      </a:pPr>
                      <a:r>
                        <a:rPr lang="zh-CN" sz="1200" b="1" kern="100">
                          <a:latin typeface="Times New Roman"/>
                          <a:ea typeface="方正仿宋简体"/>
                          <a:cs typeface="宋体"/>
                        </a:rPr>
                        <a:t>本年处理决定数量</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r>
              <a:tr h="283646">
                <a:tc>
                  <a:txBody>
                    <a:bodyPr/>
                    <a:lstStyle/>
                    <a:p>
                      <a:pPr algn="l">
                        <a:lnSpc>
                          <a:spcPts val="1700"/>
                        </a:lnSpc>
                        <a:spcAft>
                          <a:spcPts val="0"/>
                        </a:spcAft>
                      </a:pPr>
                      <a:r>
                        <a:rPr lang="zh-CN" sz="1200" b="1" kern="100">
                          <a:latin typeface="Times New Roman"/>
                          <a:ea typeface="方正仿宋简体"/>
                          <a:cs typeface="宋体"/>
                        </a:rPr>
                        <a:t>行政许可</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a:lnSpc>
                          <a:spcPts val="1700"/>
                        </a:lnSpc>
                        <a:spcAft>
                          <a:spcPts val="0"/>
                        </a:spcAft>
                      </a:pPr>
                      <a:r>
                        <a:rPr lang="en-US" sz="1200" b="1" kern="100">
                          <a:latin typeface="方正仿宋简体"/>
                          <a:ea typeface="宋体"/>
                          <a:cs typeface="Calibri"/>
                        </a:rPr>
                        <a:t>0</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r>
              <a:tr h="283646">
                <a:tc gridSpan="4">
                  <a:txBody>
                    <a:bodyPr/>
                    <a:lstStyle/>
                    <a:p>
                      <a:pPr algn="ctr">
                        <a:lnSpc>
                          <a:spcPts val="1700"/>
                        </a:lnSpc>
                        <a:spcAft>
                          <a:spcPts val="0"/>
                        </a:spcAft>
                      </a:pPr>
                      <a:r>
                        <a:rPr lang="zh-CN" sz="1200" b="1" kern="100">
                          <a:latin typeface="Times New Roman"/>
                          <a:ea typeface="方正黑体简体"/>
                          <a:cs typeface="宋体"/>
                        </a:rPr>
                        <a:t>第二十条第（六）项</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283646">
                <a:tc>
                  <a:txBody>
                    <a:bodyPr/>
                    <a:lstStyle/>
                    <a:p>
                      <a:pPr algn="ctr">
                        <a:lnSpc>
                          <a:spcPts val="1700"/>
                        </a:lnSpc>
                        <a:spcAft>
                          <a:spcPts val="0"/>
                        </a:spcAft>
                      </a:pPr>
                      <a:r>
                        <a:rPr lang="zh-CN" sz="1200" b="1" kern="100">
                          <a:latin typeface="Times New Roman"/>
                          <a:ea typeface="方正仿宋简体"/>
                          <a:cs typeface="宋体"/>
                        </a:rPr>
                        <a:t>信息内容</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a:lnSpc>
                          <a:spcPts val="1700"/>
                        </a:lnSpc>
                        <a:spcAft>
                          <a:spcPts val="0"/>
                        </a:spcAft>
                      </a:pPr>
                      <a:r>
                        <a:rPr lang="zh-CN" sz="1200" b="1" kern="100">
                          <a:latin typeface="Times New Roman"/>
                          <a:ea typeface="方正仿宋简体"/>
                          <a:cs typeface="宋体"/>
                        </a:rPr>
                        <a:t>本年处理决定数量</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r>
              <a:tr h="283646">
                <a:tc>
                  <a:txBody>
                    <a:bodyPr/>
                    <a:lstStyle/>
                    <a:p>
                      <a:pPr algn="l">
                        <a:lnSpc>
                          <a:spcPts val="1700"/>
                        </a:lnSpc>
                        <a:spcAft>
                          <a:spcPts val="0"/>
                        </a:spcAft>
                      </a:pPr>
                      <a:r>
                        <a:rPr lang="zh-CN" sz="1200" b="1" kern="100">
                          <a:latin typeface="Times New Roman"/>
                          <a:ea typeface="方正仿宋简体"/>
                          <a:cs typeface="宋体"/>
                        </a:rPr>
                        <a:t>行政处罚</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a:lnSpc>
                          <a:spcPts val="1700"/>
                        </a:lnSpc>
                        <a:spcAft>
                          <a:spcPts val="0"/>
                        </a:spcAft>
                      </a:pPr>
                      <a:r>
                        <a:rPr lang="en-US" sz="1200" b="1" kern="100">
                          <a:latin typeface="方正仿宋简体"/>
                          <a:ea typeface="宋体"/>
                          <a:cs typeface="宋体"/>
                        </a:rPr>
                        <a:t>342</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r>
              <a:tr h="283646">
                <a:tc>
                  <a:txBody>
                    <a:bodyPr/>
                    <a:lstStyle/>
                    <a:p>
                      <a:pPr algn="l">
                        <a:lnSpc>
                          <a:spcPts val="1700"/>
                        </a:lnSpc>
                        <a:spcAft>
                          <a:spcPts val="0"/>
                        </a:spcAft>
                      </a:pPr>
                      <a:r>
                        <a:rPr lang="zh-CN" sz="1200" b="1" kern="100">
                          <a:latin typeface="Times New Roman"/>
                          <a:ea typeface="方正仿宋简体"/>
                          <a:cs typeface="宋体"/>
                        </a:rPr>
                        <a:t>行政强制</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a:lnSpc>
                          <a:spcPts val="1700"/>
                        </a:lnSpc>
                        <a:spcAft>
                          <a:spcPts val="0"/>
                        </a:spcAft>
                      </a:pPr>
                      <a:r>
                        <a:rPr lang="en-US" sz="1200" b="1" kern="100">
                          <a:latin typeface="方正仿宋简体"/>
                          <a:ea typeface="宋体"/>
                          <a:cs typeface="宋体"/>
                        </a:rPr>
                        <a:t>0</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r>
              <a:tr h="283646">
                <a:tc gridSpan="4">
                  <a:txBody>
                    <a:bodyPr/>
                    <a:lstStyle/>
                    <a:p>
                      <a:pPr algn="ctr">
                        <a:lnSpc>
                          <a:spcPts val="1700"/>
                        </a:lnSpc>
                        <a:spcAft>
                          <a:spcPts val="0"/>
                        </a:spcAft>
                      </a:pPr>
                      <a:r>
                        <a:rPr lang="zh-CN" sz="1200" b="1" kern="100">
                          <a:latin typeface="Times New Roman"/>
                          <a:ea typeface="方正黑体简体"/>
                          <a:cs typeface="宋体"/>
                        </a:rPr>
                        <a:t>第二十条第（八）项</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283646">
                <a:tc>
                  <a:txBody>
                    <a:bodyPr/>
                    <a:lstStyle/>
                    <a:p>
                      <a:pPr algn="ctr">
                        <a:lnSpc>
                          <a:spcPts val="1700"/>
                        </a:lnSpc>
                        <a:spcAft>
                          <a:spcPts val="0"/>
                        </a:spcAft>
                      </a:pPr>
                      <a:r>
                        <a:rPr lang="zh-CN" sz="1200" b="1" kern="100">
                          <a:latin typeface="Times New Roman"/>
                          <a:ea typeface="方正仿宋简体"/>
                          <a:cs typeface="宋体"/>
                        </a:rPr>
                        <a:t>信息内容</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a:lnSpc>
                          <a:spcPts val="1700"/>
                        </a:lnSpc>
                        <a:spcAft>
                          <a:spcPts val="0"/>
                        </a:spcAft>
                      </a:pPr>
                      <a:r>
                        <a:rPr lang="zh-CN" sz="1200" b="1" kern="100">
                          <a:latin typeface="Times New Roman"/>
                          <a:ea typeface="方正仿宋简体"/>
                          <a:cs typeface="宋体"/>
                        </a:rPr>
                        <a:t>本年收费金额（单位：万元）</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r>
              <a:tr h="283646">
                <a:tc>
                  <a:txBody>
                    <a:bodyPr/>
                    <a:lstStyle/>
                    <a:p>
                      <a:pPr algn="l">
                        <a:lnSpc>
                          <a:spcPts val="1700"/>
                        </a:lnSpc>
                        <a:spcAft>
                          <a:spcPts val="0"/>
                        </a:spcAft>
                      </a:pPr>
                      <a:r>
                        <a:rPr lang="zh-CN" sz="1200" b="1" kern="100">
                          <a:latin typeface="Times New Roman"/>
                          <a:ea typeface="方正仿宋简体"/>
                          <a:cs typeface="宋体"/>
                        </a:rPr>
                        <a:t>行政事业性收费</a:t>
                      </a:r>
                      <a:endParaRPr lang="zh-CN" sz="1000" kern="10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a:lnSpc>
                          <a:spcPts val="1700"/>
                        </a:lnSpc>
                        <a:spcAft>
                          <a:spcPts val="0"/>
                        </a:spcAft>
                      </a:pPr>
                      <a:r>
                        <a:rPr lang="en-US" sz="1200" b="1" kern="100" dirty="0">
                          <a:latin typeface="方正仿宋简体"/>
                          <a:ea typeface="宋体"/>
                          <a:cs typeface="Times New Roman"/>
                        </a:rPr>
                        <a:t>23.4</a:t>
                      </a:r>
                      <a:endParaRPr lang="zh-CN" sz="1000" kern="100" dirty="0">
                        <a:latin typeface="Times New Roman"/>
                        <a:ea typeface="宋体"/>
                        <a:cs typeface="Times New Roman"/>
                      </a:endParaRPr>
                    </a:p>
                  </a:txBody>
                  <a:tcPr marL="36195"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r>
            </a:tbl>
          </a:graphicData>
        </a:graphic>
      </p:graphicFrame>
    </p:spTree>
    <p:extLst>
      <p:ext uri="{BB962C8B-B14F-4D97-AF65-F5344CB8AC3E}">
        <p14:creationId xmlns:p14="http://schemas.microsoft.com/office/powerpoint/2010/main" xmlns="" val="170931205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1">
            <a:extLst>
              <a:ext uri="{FF2B5EF4-FFF2-40B4-BE49-F238E27FC236}">
                <a16:creationId xmlns="" xmlns:a16="http://schemas.microsoft.com/office/drawing/2014/main" id="{B08E8474-6645-426C-865D-C4D55A5E3AF6}"/>
              </a:ext>
            </a:extLst>
          </p:cNvPr>
          <p:cNvSpPr txBox="1"/>
          <p:nvPr/>
        </p:nvSpPr>
        <p:spPr>
          <a:xfrm>
            <a:off x="2788920" y="558638"/>
            <a:ext cx="7232904" cy="584775"/>
          </a:xfrm>
          <a:prstGeom prst="rect">
            <a:avLst/>
          </a:prstGeom>
          <a:noFill/>
          <a:ln>
            <a:solidFill>
              <a:srgbClr val="2F5597"/>
            </a:solidFill>
          </a:ln>
        </p:spPr>
        <p:txBody>
          <a:bodyPr wrap="square" rtlCol="0">
            <a:spAutoFit/>
          </a:bodyPr>
          <a:lstStyle/>
          <a:p>
            <a:r>
              <a:rPr lang="zh-CN" altLang="zh-CN" sz="3200" b="1" dirty="0" smtClean="0">
                <a:solidFill>
                  <a:srgbClr val="2F5597"/>
                </a:solidFill>
              </a:rPr>
              <a:t>三、收到和处理政府信息公开申请情</a:t>
            </a:r>
            <a:r>
              <a:rPr lang="zh-CN" altLang="zh-CN" sz="3200" b="1" dirty="0" smtClean="0">
                <a:solidFill>
                  <a:srgbClr val="2F5597"/>
                </a:solidFill>
              </a:rPr>
              <a:t>况</a:t>
            </a:r>
            <a:endParaRPr lang="zh-CN" altLang="zh-CN" sz="3200" dirty="0">
              <a:solidFill>
                <a:srgbClr val="2F5597"/>
              </a:solidFill>
            </a:endParaRPr>
          </a:p>
        </p:txBody>
      </p:sp>
      <p:graphicFrame>
        <p:nvGraphicFramePr>
          <p:cNvPr id="21" name="表格 20"/>
          <p:cNvGraphicFramePr>
            <a:graphicFrameLocks noGrp="1"/>
          </p:cNvGraphicFramePr>
          <p:nvPr/>
        </p:nvGraphicFramePr>
        <p:xfrm>
          <a:off x="795531" y="1234429"/>
          <a:ext cx="10277853" cy="4952211"/>
        </p:xfrm>
        <a:graphic>
          <a:graphicData uri="http://schemas.openxmlformats.org/drawingml/2006/table">
            <a:tbl>
              <a:tblPr/>
              <a:tblGrid>
                <a:gridCol w="2298162"/>
                <a:gridCol w="2298162"/>
                <a:gridCol w="2298162"/>
                <a:gridCol w="631634"/>
                <a:gridCol w="478318"/>
                <a:gridCol w="477519"/>
                <a:gridCol w="477519"/>
                <a:gridCol w="455960"/>
                <a:gridCol w="446382"/>
                <a:gridCol w="416035"/>
              </a:tblGrid>
              <a:tr h="164455">
                <a:tc rowSpan="3" gridSpan="3">
                  <a:txBody>
                    <a:bodyPr/>
                    <a:lstStyle/>
                    <a:p>
                      <a:pPr algn="ctr">
                        <a:lnSpc>
                          <a:spcPts val="1500"/>
                        </a:lnSpc>
                        <a:spcAft>
                          <a:spcPts val="0"/>
                        </a:spcAft>
                      </a:pPr>
                      <a:r>
                        <a:rPr lang="zh-CN" sz="500" b="1" kern="100" dirty="0">
                          <a:latin typeface="Times New Roman"/>
                          <a:ea typeface="方正黑体简体"/>
                          <a:cs typeface="楷体"/>
                        </a:rPr>
                        <a:t>（本列数据的勾稽关系为：第一项加第二项之和，等于第三项加第四项之和）</a:t>
                      </a:r>
                      <a:endParaRPr lang="zh-CN" sz="500" kern="100" dirty="0">
                        <a:latin typeface="Times New Roman"/>
                        <a:ea typeface="宋体"/>
                        <a:cs typeface="Times New Roman"/>
                      </a:endParaRPr>
                    </a:p>
                  </a:txBody>
                  <a:tcPr marL="35152" marR="35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zh-CN" altLang="en-US"/>
                    </a:p>
                  </a:txBody>
                  <a:tcPr/>
                </a:tc>
                <a:tc rowSpan="3" hMerge="1">
                  <a:txBody>
                    <a:bodyPr/>
                    <a:lstStyle/>
                    <a:p>
                      <a:endParaRPr lang="zh-CN" altLang="en-US"/>
                    </a:p>
                  </a:txBody>
                  <a:tcPr/>
                </a:tc>
                <a:tc gridSpan="7">
                  <a:txBody>
                    <a:bodyPr/>
                    <a:lstStyle/>
                    <a:p>
                      <a:pPr algn="ctr">
                        <a:lnSpc>
                          <a:spcPts val="1500"/>
                        </a:lnSpc>
                        <a:spcAft>
                          <a:spcPts val="0"/>
                        </a:spcAft>
                      </a:pPr>
                      <a:r>
                        <a:rPr lang="zh-CN" sz="500" b="1" kern="100" dirty="0">
                          <a:latin typeface="Times New Roman"/>
                          <a:ea typeface="方正黑体简体"/>
                          <a:cs typeface="宋体"/>
                        </a:rPr>
                        <a:t>申请人情况</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164455">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rowSpan="2">
                  <a:txBody>
                    <a:bodyPr/>
                    <a:lstStyle/>
                    <a:p>
                      <a:pPr algn="ctr">
                        <a:lnSpc>
                          <a:spcPts val="1500"/>
                        </a:lnSpc>
                        <a:spcAft>
                          <a:spcPts val="0"/>
                        </a:spcAft>
                      </a:pPr>
                      <a:r>
                        <a:rPr lang="zh-CN" sz="500" b="1" kern="100" dirty="0">
                          <a:latin typeface="Times New Roman"/>
                          <a:ea typeface="方正黑体简体"/>
                          <a:cs typeface="宋体"/>
                        </a:rPr>
                        <a:t>自然人</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ts val="1500"/>
                        </a:lnSpc>
                        <a:spcAft>
                          <a:spcPts val="0"/>
                        </a:spcAft>
                      </a:pPr>
                      <a:r>
                        <a:rPr lang="zh-CN" sz="500" b="1" kern="100" dirty="0">
                          <a:latin typeface="Times New Roman"/>
                          <a:ea typeface="方正黑体简体"/>
                          <a:cs typeface="宋体"/>
                        </a:rPr>
                        <a:t>法人或其他组织</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a:lnSpc>
                          <a:spcPts val="1500"/>
                        </a:lnSpc>
                        <a:spcAft>
                          <a:spcPts val="0"/>
                        </a:spcAft>
                      </a:pPr>
                      <a:r>
                        <a:rPr lang="zh-CN" sz="500" b="1" kern="100">
                          <a:latin typeface="Times New Roman"/>
                          <a:ea typeface="方正黑体简体"/>
                          <a:cs typeface="宋体"/>
                        </a:rPr>
                        <a:t>总计</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8907">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vMerge="1">
                  <a:txBody>
                    <a:bodyPr/>
                    <a:lstStyle/>
                    <a:p>
                      <a:endParaRPr lang="zh-CN" altLang="en-US"/>
                    </a:p>
                  </a:txBody>
                  <a:tcPr/>
                </a:tc>
                <a:tc>
                  <a:txBody>
                    <a:bodyPr/>
                    <a:lstStyle/>
                    <a:p>
                      <a:pPr algn="ctr">
                        <a:lnSpc>
                          <a:spcPts val="1500"/>
                        </a:lnSpc>
                        <a:spcAft>
                          <a:spcPts val="0"/>
                        </a:spcAft>
                      </a:pPr>
                      <a:r>
                        <a:rPr lang="zh-CN" sz="500" b="1" kern="100" dirty="0">
                          <a:latin typeface="Times New Roman"/>
                          <a:ea typeface="方正黑体简体"/>
                          <a:cs typeface="宋体"/>
                        </a:rPr>
                        <a:t>商业</a:t>
                      </a:r>
                      <a:endParaRPr lang="zh-CN" sz="500" kern="100" dirty="0">
                        <a:latin typeface="Times New Roman"/>
                        <a:ea typeface="宋体"/>
                        <a:cs typeface="Times New Roman"/>
                      </a:endParaRPr>
                    </a:p>
                    <a:p>
                      <a:pPr algn="ctr">
                        <a:lnSpc>
                          <a:spcPts val="1500"/>
                        </a:lnSpc>
                        <a:spcAft>
                          <a:spcPts val="0"/>
                        </a:spcAft>
                      </a:pPr>
                      <a:r>
                        <a:rPr lang="zh-CN" sz="500" b="1" kern="100" dirty="0">
                          <a:latin typeface="Times New Roman"/>
                          <a:ea typeface="方正黑体简体"/>
                          <a:cs typeface="宋体"/>
                        </a:rPr>
                        <a:t>企业</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zh-CN" sz="500" b="1" kern="100" dirty="0">
                          <a:latin typeface="Times New Roman"/>
                          <a:ea typeface="方正黑体简体"/>
                          <a:cs typeface="宋体"/>
                        </a:rPr>
                        <a:t>科研</a:t>
                      </a:r>
                      <a:endParaRPr lang="zh-CN" sz="500" kern="100" dirty="0">
                        <a:latin typeface="Times New Roman"/>
                        <a:ea typeface="宋体"/>
                        <a:cs typeface="Times New Roman"/>
                      </a:endParaRPr>
                    </a:p>
                    <a:p>
                      <a:pPr algn="ctr">
                        <a:lnSpc>
                          <a:spcPts val="1500"/>
                        </a:lnSpc>
                        <a:spcAft>
                          <a:spcPts val="0"/>
                        </a:spcAft>
                      </a:pPr>
                      <a:r>
                        <a:rPr lang="zh-CN" sz="500" b="1" kern="100" dirty="0">
                          <a:latin typeface="Times New Roman"/>
                          <a:ea typeface="方正黑体简体"/>
                          <a:cs typeface="宋体"/>
                        </a:rPr>
                        <a:t>机构</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zh-CN" sz="500" b="1" kern="100" dirty="0">
                          <a:latin typeface="Times New Roman"/>
                          <a:ea typeface="方正黑体简体"/>
                          <a:cs typeface="宋体"/>
                        </a:rPr>
                        <a:t>社会公益组织</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zh-CN" sz="500" b="1" kern="100" dirty="0">
                          <a:latin typeface="Times New Roman"/>
                          <a:ea typeface="方正黑体简体"/>
                          <a:cs typeface="宋体"/>
                        </a:rPr>
                        <a:t>法律服务机构</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zh-CN" sz="500" b="1" kern="100" dirty="0">
                          <a:latin typeface="Times New Roman"/>
                          <a:ea typeface="方正黑体简体"/>
                          <a:cs typeface="宋体"/>
                        </a:rPr>
                        <a:t>其他</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149486">
                <a:tc gridSpan="3">
                  <a:txBody>
                    <a:bodyPr/>
                    <a:lstStyle/>
                    <a:p>
                      <a:pPr algn="l">
                        <a:lnSpc>
                          <a:spcPts val="1500"/>
                        </a:lnSpc>
                        <a:spcAft>
                          <a:spcPts val="0"/>
                        </a:spcAft>
                      </a:pPr>
                      <a:r>
                        <a:rPr lang="zh-CN" sz="500" b="1" kern="100" dirty="0">
                          <a:latin typeface="Times New Roman"/>
                          <a:ea typeface="方正仿宋简体"/>
                          <a:cs typeface="宋体"/>
                        </a:rPr>
                        <a:t>一、本年新收政府信息公开申请数量</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486">
                <a:tc gridSpan="3">
                  <a:txBody>
                    <a:bodyPr/>
                    <a:lstStyle/>
                    <a:p>
                      <a:pPr algn="l">
                        <a:lnSpc>
                          <a:spcPts val="1500"/>
                        </a:lnSpc>
                        <a:spcAft>
                          <a:spcPts val="0"/>
                        </a:spcAft>
                      </a:pPr>
                      <a:r>
                        <a:rPr lang="zh-CN" sz="500" b="1" kern="100" dirty="0">
                          <a:latin typeface="Times New Roman"/>
                          <a:ea typeface="方正仿宋简体"/>
                          <a:cs typeface="宋体"/>
                        </a:rPr>
                        <a:t>二、上年结转政府信息公开申请数量</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rowSpan="13">
                  <a:txBody>
                    <a:bodyPr/>
                    <a:lstStyle/>
                    <a:p>
                      <a:pPr algn="l">
                        <a:lnSpc>
                          <a:spcPts val="1500"/>
                        </a:lnSpc>
                        <a:spcAft>
                          <a:spcPts val="0"/>
                        </a:spcAft>
                      </a:pPr>
                      <a:r>
                        <a:rPr lang="zh-CN" sz="500" b="1" kern="100" dirty="0">
                          <a:latin typeface="Times New Roman"/>
                          <a:ea typeface="方正仿宋简体"/>
                          <a:cs typeface="宋体"/>
                        </a:rPr>
                        <a:t>三、本年度办理结果</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ts val="1500"/>
                        </a:lnSpc>
                        <a:spcAft>
                          <a:spcPts val="0"/>
                        </a:spcAft>
                      </a:pPr>
                      <a:r>
                        <a:rPr lang="zh-CN" sz="500" b="1" kern="100" dirty="0">
                          <a:latin typeface="Times New Roman"/>
                          <a:ea typeface="方正仿宋简体"/>
                          <a:cs typeface="宋体"/>
                        </a:rPr>
                        <a:t>（一）予以公开</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gridSpan="2">
                  <a:txBody>
                    <a:bodyPr/>
                    <a:lstStyle/>
                    <a:p>
                      <a:pPr algn="l">
                        <a:lnSpc>
                          <a:spcPts val="1500"/>
                        </a:lnSpc>
                        <a:spcAft>
                          <a:spcPts val="0"/>
                        </a:spcAft>
                      </a:pPr>
                      <a:r>
                        <a:rPr lang="zh-CN" sz="500" b="1" kern="100">
                          <a:latin typeface="Times New Roman"/>
                          <a:ea typeface="方正仿宋简体"/>
                          <a:cs typeface="宋体"/>
                        </a:rPr>
                        <a:t>（二）部分公开</a:t>
                      </a:r>
                      <a:r>
                        <a:rPr lang="zh-CN" sz="500" b="1" kern="100">
                          <a:latin typeface="Times New Roman"/>
                          <a:ea typeface="方正仿宋简体"/>
                          <a:cs typeface="楷体"/>
                        </a:rPr>
                        <a:t>（区分处理的，只计这一情形，不计其他情形）</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rowSpan="8">
                  <a:txBody>
                    <a:bodyPr/>
                    <a:lstStyle/>
                    <a:p>
                      <a:pPr algn="l">
                        <a:lnSpc>
                          <a:spcPts val="1500"/>
                        </a:lnSpc>
                        <a:spcAft>
                          <a:spcPts val="0"/>
                        </a:spcAft>
                      </a:pPr>
                      <a:r>
                        <a:rPr lang="zh-CN" sz="500" b="1" kern="100" dirty="0">
                          <a:latin typeface="Times New Roman"/>
                          <a:ea typeface="方正仿宋简体"/>
                          <a:cs typeface="宋体"/>
                        </a:rPr>
                        <a:t>（三）不予公开</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en-US" sz="500" b="1" kern="100">
                          <a:latin typeface="方正仿宋简体"/>
                          <a:ea typeface="宋体"/>
                          <a:cs typeface="宋体"/>
                        </a:rPr>
                        <a:t>1.</a:t>
                      </a:r>
                      <a:r>
                        <a:rPr lang="zh-CN" sz="500" b="1" kern="100">
                          <a:latin typeface="Times New Roman"/>
                          <a:ea typeface="方正仿宋简体"/>
                          <a:cs typeface="宋体"/>
                        </a:rPr>
                        <a:t>属于国家秘密</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dirty="0">
                          <a:latin typeface="方正仿宋简体"/>
                          <a:ea typeface="宋体"/>
                          <a:cs typeface="宋体"/>
                        </a:rPr>
                        <a:t>2.</a:t>
                      </a:r>
                      <a:r>
                        <a:rPr lang="zh-CN" sz="500" b="1" kern="100" dirty="0">
                          <a:latin typeface="Times New Roman"/>
                          <a:ea typeface="方正仿宋简体"/>
                          <a:cs typeface="宋体"/>
                        </a:rPr>
                        <a:t>其他法律行政法规禁止公开</a:t>
                      </a:r>
                      <a:endParaRPr lang="zh-CN" sz="500" kern="100" dirty="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a:latin typeface="方正仿宋简体"/>
                          <a:ea typeface="宋体"/>
                          <a:cs typeface="宋体"/>
                        </a:rPr>
                        <a:t>3.</a:t>
                      </a:r>
                      <a:r>
                        <a:rPr lang="zh-CN" sz="500" b="1" kern="100">
                          <a:latin typeface="Times New Roman"/>
                          <a:ea typeface="方正仿宋简体"/>
                          <a:cs typeface="宋体"/>
                        </a:rPr>
                        <a:t>危及“三安全一稳定”</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a:latin typeface="方正仿宋简体"/>
                          <a:ea typeface="宋体"/>
                          <a:cs typeface="宋体"/>
                        </a:rPr>
                        <a:t>4.</a:t>
                      </a:r>
                      <a:r>
                        <a:rPr lang="zh-CN" sz="500" b="1" kern="100">
                          <a:latin typeface="Times New Roman"/>
                          <a:ea typeface="方正仿宋简体"/>
                          <a:cs typeface="宋体"/>
                        </a:rPr>
                        <a:t>保护第三方合法权益</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a:latin typeface="方正仿宋简体"/>
                          <a:ea typeface="宋体"/>
                          <a:cs typeface="宋体"/>
                        </a:rPr>
                        <a:t>5.</a:t>
                      </a:r>
                      <a:r>
                        <a:rPr lang="zh-CN" sz="500" b="1" kern="100">
                          <a:latin typeface="Times New Roman"/>
                          <a:ea typeface="方正仿宋简体"/>
                          <a:cs typeface="宋体"/>
                        </a:rPr>
                        <a:t>属于三类内部事务信息</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a:latin typeface="方正仿宋简体"/>
                          <a:ea typeface="宋体"/>
                          <a:cs typeface="宋体"/>
                        </a:rPr>
                        <a:t>6.</a:t>
                      </a:r>
                      <a:r>
                        <a:rPr lang="zh-CN" sz="500" b="1" kern="100">
                          <a:latin typeface="Times New Roman"/>
                          <a:ea typeface="方正仿宋简体"/>
                          <a:cs typeface="宋体"/>
                        </a:rPr>
                        <a:t>属于四类过程性信息</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a:latin typeface="方正仿宋简体"/>
                          <a:ea typeface="宋体"/>
                          <a:cs typeface="宋体"/>
                        </a:rPr>
                        <a:t>7.</a:t>
                      </a:r>
                      <a:r>
                        <a:rPr lang="zh-CN" sz="500" b="1" kern="100">
                          <a:latin typeface="Times New Roman"/>
                          <a:ea typeface="方正仿宋简体"/>
                          <a:cs typeface="宋体"/>
                        </a:rPr>
                        <a:t>属于行政执法案卷</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a:latin typeface="方正仿宋简体"/>
                          <a:ea typeface="宋体"/>
                          <a:cs typeface="宋体"/>
                        </a:rPr>
                        <a:t>8.</a:t>
                      </a:r>
                      <a:r>
                        <a:rPr lang="zh-CN" sz="500" b="1" kern="100">
                          <a:latin typeface="Times New Roman"/>
                          <a:ea typeface="方正仿宋简体"/>
                          <a:cs typeface="宋体"/>
                        </a:rPr>
                        <a:t>属于行政查询事项</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rowSpan="3">
                  <a:txBody>
                    <a:bodyPr/>
                    <a:lstStyle/>
                    <a:p>
                      <a:pPr algn="l">
                        <a:lnSpc>
                          <a:spcPts val="1500"/>
                        </a:lnSpc>
                        <a:spcAft>
                          <a:spcPts val="0"/>
                        </a:spcAft>
                      </a:pPr>
                      <a:r>
                        <a:rPr lang="zh-CN" sz="500" b="1" kern="100">
                          <a:latin typeface="Times New Roman"/>
                          <a:ea typeface="方正仿宋简体"/>
                          <a:cs typeface="宋体"/>
                        </a:rPr>
                        <a:t>（四）无法提供</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en-US" sz="500" b="1" kern="100" dirty="0">
                          <a:latin typeface="方正仿宋简体"/>
                          <a:ea typeface="宋体"/>
                          <a:cs typeface="宋体"/>
                        </a:rPr>
                        <a:t>1.</a:t>
                      </a:r>
                      <a:r>
                        <a:rPr lang="zh-CN" sz="500" b="1" kern="100" dirty="0">
                          <a:latin typeface="Times New Roman"/>
                          <a:ea typeface="方正仿宋简体"/>
                          <a:cs typeface="宋体"/>
                        </a:rPr>
                        <a:t>本机关不掌握相关政府信息</a:t>
                      </a:r>
                      <a:endParaRPr lang="zh-CN" sz="500" kern="100" dirty="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486">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dirty="0">
                          <a:latin typeface="方正仿宋简体"/>
                          <a:ea typeface="宋体"/>
                          <a:cs typeface="宋体"/>
                        </a:rPr>
                        <a:t>2.</a:t>
                      </a:r>
                      <a:r>
                        <a:rPr lang="zh-CN" sz="500" b="1" kern="100" dirty="0">
                          <a:latin typeface="Times New Roman"/>
                          <a:ea typeface="方正仿宋简体"/>
                          <a:cs typeface="宋体"/>
                        </a:rPr>
                        <a:t>没有现成信息需要另行制作</a:t>
                      </a:r>
                      <a:endParaRPr lang="zh-CN" sz="500" kern="100" dirty="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486">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a:latin typeface="方正仿宋简体"/>
                          <a:ea typeface="宋体"/>
                          <a:cs typeface="宋体"/>
                        </a:rPr>
                        <a:t>3.</a:t>
                      </a:r>
                      <a:r>
                        <a:rPr lang="zh-CN" sz="500" b="1" kern="100">
                          <a:latin typeface="Times New Roman"/>
                          <a:ea typeface="方正仿宋简体"/>
                          <a:cs typeface="宋体"/>
                        </a:rPr>
                        <a:t>补正后申请内容仍不明确</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rowSpan="9">
                  <a:txBody>
                    <a:bodyPr/>
                    <a:lstStyle/>
                    <a:p>
                      <a:pPr algn="just">
                        <a:lnSpc>
                          <a:spcPts val="1500"/>
                        </a:lnSpc>
                        <a:spcAft>
                          <a:spcPts val="0"/>
                        </a:spcAft>
                      </a:pP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l">
                        <a:lnSpc>
                          <a:spcPts val="1500"/>
                        </a:lnSpc>
                        <a:spcAft>
                          <a:spcPts val="0"/>
                        </a:spcAft>
                      </a:pPr>
                      <a:r>
                        <a:rPr lang="zh-CN" sz="500" b="1" kern="100">
                          <a:latin typeface="Times New Roman"/>
                          <a:ea typeface="方正仿宋简体"/>
                          <a:cs typeface="宋体"/>
                        </a:rPr>
                        <a:t>（五）不予处理</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en-US" sz="500" b="1" kern="100">
                          <a:latin typeface="方正仿宋简体"/>
                          <a:ea typeface="宋体"/>
                          <a:cs typeface="宋体"/>
                        </a:rPr>
                        <a:t>1.</a:t>
                      </a:r>
                      <a:r>
                        <a:rPr lang="zh-CN" sz="500" b="1" kern="100">
                          <a:latin typeface="Times New Roman"/>
                          <a:ea typeface="方正仿宋简体"/>
                          <a:cs typeface="宋体"/>
                        </a:rPr>
                        <a:t>信访举报投诉类申请</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a:latin typeface="方正仿宋简体"/>
                          <a:ea typeface="宋体"/>
                          <a:cs typeface="宋体"/>
                        </a:rPr>
                        <a:t>2.</a:t>
                      </a:r>
                      <a:r>
                        <a:rPr lang="zh-CN" sz="500" b="1" kern="100">
                          <a:latin typeface="Times New Roman"/>
                          <a:ea typeface="方正仿宋简体"/>
                          <a:cs typeface="宋体"/>
                        </a:rPr>
                        <a:t>重复申请</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a:latin typeface="方正仿宋简体"/>
                          <a:ea typeface="宋体"/>
                          <a:cs typeface="宋体"/>
                        </a:rPr>
                        <a:t>3.</a:t>
                      </a:r>
                      <a:r>
                        <a:rPr lang="zh-CN" sz="500" b="1" kern="100">
                          <a:latin typeface="Times New Roman"/>
                          <a:ea typeface="方正仿宋简体"/>
                          <a:cs typeface="宋体"/>
                        </a:rPr>
                        <a:t>要求提供公开出版物</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a:latin typeface="方正仿宋简体"/>
                          <a:ea typeface="宋体"/>
                          <a:cs typeface="宋体"/>
                        </a:rPr>
                        <a:t>4.</a:t>
                      </a:r>
                      <a:r>
                        <a:rPr lang="zh-CN" sz="500" b="1" kern="100">
                          <a:latin typeface="Times New Roman"/>
                          <a:ea typeface="方正仿宋简体"/>
                          <a:cs typeface="宋体"/>
                        </a:rPr>
                        <a:t>无正当理由大量反复申请</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just">
                        <a:lnSpc>
                          <a:spcPts val="1500"/>
                        </a:lnSpc>
                        <a:spcAft>
                          <a:spcPts val="0"/>
                        </a:spcAft>
                      </a:pPr>
                      <a:r>
                        <a:rPr lang="en-US" sz="500" b="1" kern="100">
                          <a:latin typeface="方正仿宋简体"/>
                          <a:ea typeface="宋体"/>
                          <a:cs typeface="宋体"/>
                        </a:rPr>
                        <a:t>5.</a:t>
                      </a:r>
                      <a:r>
                        <a:rPr lang="zh-CN" sz="500" b="1" kern="100">
                          <a:latin typeface="Times New Roman"/>
                          <a:ea typeface="方正仿宋简体"/>
                          <a:cs typeface="宋体"/>
                        </a:rPr>
                        <a:t>要求行政机关确认或重新出具已获取信息</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rowSpan="3">
                  <a:txBody>
                    <a:bodyPr/>
                    <a:lstStyle/>
                    <a:p>
                      <a:pPr algn="l">
                        <a:lnSpc>
                          <a:spcPts val="1500"/>
                        </a:lnSpc>
                        <a:spcAft>
                          <a:spcPts val="0"/>
                        </a:spcAft>
                      </a:pPr>
                      <a:r>
                        <a:rPr lang="zh-CN" sz="500" b="1" kern="100">
                          <a:latin typeface="Times New Roman"/>
                          <a:ea typeface="方正仿宋简体"/>
                          <a:cs typeface="宋体"/>
                        </a:rPr>
                        <a:t>（六）其他处理</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en-US" sz="500" b="1" kern="100">
                          <a:latin typeface="方正仿宋简体"/>
                          <a:ea typeface="宋体"/>
                          <a:cs typeface="宋体"/>
                        </a:rPr>
                        <a:t>1.</a:t>
                      </a:r>
                      <a:r>
                        <a:rPr lang="zh-CN" sz="500" b="1" kern="100">
                          <a:latin typeface="Times New Roman"/>
                          <a:ea typeface="方正仿宋简体"/>
                          <a:cs typeface="宋体"/>
                        </a:rPr>
                        <a:t>申请人无正当理由逾期不补正、行政机关不再处理其政府信息公开申请</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8907">
                <a:tc vMerge="1">
                  <a:txBody>
                    <a:bodyPr/>
                    <a:lstStyle/>
                    <a:p>
                      <a:endParaRPr lang="zh-CN" altLang="en-US"/>
                    </a:p>
                  </a:txBody>
                  <a:tcPr/>
                </a:tc>
                <a:tc vMerge="1">
                  <a:txBody>
                    <a:bodyPr/>
                    <a:lstStyle/>
                    <a:p>
                      <a:endParaRPr lang="zh-CN" altLang="en-US"/>
                    </a:p>
                  </a:txBody>
                  <a:tcPr/>
                </a:tc>
                <a:tc>
                  <a:txBody>
                    <a:bodyPr/>
                    <a:lstStyle/>
                    <a:p>
                      <a:pPr algn="just">
                        <a:lnSpc>
                          <a:spcPts val="1500"/>
                        </a:lnSpc>
                        <a:spcAft>
                          <a:spcPts val="0"/>
                        </a:spcAft>
                      </a:pPr>
                      <a:r>
                        <a:rPr lang="en-US" sz="500" b="1" kern="100">
                          <a:latin typeface="方正仿宋简体"/>
                          <a:ea typeface="宋体"/>
                          <a:cs typeface="宋体"/>
                        </a:rPr>
                        <a:t>2.</a:t>
                      </a:r>
                      <a:r>
                        <a:rPr lang="zh-CN" sz="500" b="1" kern="100">
                          <a:latin typeface="Times New Roman"/>
                          <a:ea typeface="方正仿宋简体"/>
                          <a:cs typeface="宋体"/>
                        </a:rPr>
                        <a:t>申请人逾期未按收费通知要求缴纳费用、行政机关不再处理其政府信息公开申请</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vMerge="1">
                  <a:txBody>
                    <a:bodyPr/>
                    <a:lstStyle/>
                    <a:p>
                      <a:endParaRPr lang="zh-CN" altLang="en-US"/>
                    </a:p>
                  </a:txBody>
                  <a:tcPr/>
                </a:tc>
                <a:tc>
                  <a:txBody>
                    <a:bodyPr/>
                    <a:lstStyle/>
                    <a:p>
                      <a:pPr algn="l">
                        <a:lnSpc>
                          <a:spcPts val="1500"/>
                        </a:lnSpc>
                        <a:spcAft>
                          <a:spcPts val="0"/>
                        </a:spcAft>
                      </a:pPr>
                      <a:r>
                        <a:rPr lang="en-US" sz="500" b="1" kern="100">
                          <a:latin typeface="方正仿宋简体"/>
                          <a:ea typeface="宋体"/>
                          <a:cs typeface="宋体"/>
                        </a:rPr>
                        <a:t>3.</a:t>
                      </a:r>
                      <a:r>
                        <a:rPr lang="zh-CN" sz="500" b="1" kern="100">
                          <a:latin typeface="Times New Roman"/>
                          <a:ea typeface="方正仿宋简体"/>
                          <a:cs typeface="宋体"/>
                        </a:rPr>
                        <a:t>其他</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vMerge="1">
                  <a:txBody>
                    <a:bodyPr/>
                    <a:lstStyle/>
                    <a:p>
                      <a:endParaRPr lang="zh-CN" altLang="en-US"/>
                    </a:p>
                  </a:txBody>
                  <a:tcPr/>
                </a:tc>
                <a:tc gridSpan="2">
                  <a:txBody>
                    <a:bodyPr/>
                    <a:lstStyle/>
                    <a:p>
                      <a:pPr algn="l">
                        <a:lnSpc>
                          <a:spcPts val="1500"/>
                        </a:lnSpc>
                        <a:spcAft>
                          <a:spcPts val="0"/>
                        </a:spcAft>
                      </a:pPr>
                      <a:r>
                        <a:rPr lang="zh-CN" sz="500" b="1" kern="100" dirty="0">
                          <a:latin typeface="Times New Roman"/>
                          <a:ea typeface="方正仿宋简体"/>
                          <a:cs typeface="宋体"/>
                        </a:rPr>
                        <a:t>（七）总计</a:t>
                      </a:r>
                      <a:endParaRPr lang="zh-CN" sz="500" kern="100" dirty="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455">
                <a:tc gridSpan="3">
                  <a:txBody>
                    <a:bodyPr/>
                    <a:lstStyle/>
                    <a:p>
                      <a:pPr algn="l">
                        <a:lnSpc>
                          <a:spcPts val="1500"/>
                        </a:lnSpc>
                        <a:spcAft>
                          <a:spcPts val="0"/>
                        </a:spcAft>
                      </a:pPr>
                      <a:r>
                        <a:rPr lang="zh-CN" sz="500" b="1" kern="100">
                          <a:latin typeface="Times New Roman"/>
                          <a:ea typeface="方正仿宋简体"/>
                          <a:cs typeface="宋体"/>
                        </a:rPr>
                        <a:t>四、结转下年度继续办理</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a:latin typeface="方正仿宋简体"/>
                          <a:ea typeface="宋体"/>
                          <a:cs typeface="Calibri"/>
                        </a:rPr>
                        <a:t>0</a:t>
                      </a:r>
                      <a:endParaRPr lang="zh-CN" sz="500" kern="100">
                        <a:latin typeface="Times New Roman"/>
                        <a:ea typeface="宋体"/>
                        <a:cs typeface="Times New Roman"/>
                      </a:endParaRPr>
                    </a:p>
                  </a:txBody>
                  <a:tcPr marL="18553" marR="1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500" b="1" kern="100" dirty="0">
                          <a:latin typeface="方正仿宋简体"/>
                          <a:ea typeface="宋体"/>
                          <a:cs typeface="Calibri"/>
                        </a:rPr>
                        <a:t>0</a:t>
                      </a:r>
                      <a:endParaRPr lang="zh-CN" sz="500" kern="100" dirty="0">
                        <a:latin typeface="Times New Roman"/>
                        <a:ea typeface="宋体"/>
                        <a:cs typeface="Times New Roman"/>
                      </a:endParaRPr>
                    </a:p>
                  </a:txBody>
                  <a:tcPr marL="18553" marR="1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602826955"/>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1">
            <a:extLst>
              <a:ext uri="{FF2B5EF4-FFF2-40B4-BE49-F238E27FC236}">
                <a16:creationId xmlns="" xmlns:a16="http://schemas.microsoft.com/office/drawing/2014/main" id="{B08E8474-6645-426C-865D-C4D55A5E3AF6}"/>
              </a:ext>
            </a:extLst>
          </p:cNvPr>
          <p:cNvSpPr txBox="1"/>
          <p:nvPr/>
        </p:nvSpPr>
        <p:spPr>
          <a:xfrm>
            <a:off x="2221992" y="842102"/>
            <a:ext cx="7991856" cy="584775"/>
          </a:xfrm>
          <a:prstGeom prst="rect">
            <a:avLst/>
          </a:prstGeom>
          <a:noFill/>
          <a:ln>
            <a:solidFill>
              <a:srgbClr val="2F5597"/>
            </a:solidFill>
          </a:ln>
        </p:spPr>
        <p:txBody>
          <a:bodyPr wrap="square" rtlCol="0">
            <a:spAutoFit/>
          </a:bodyPr>
          <a:lstStyle/>
          <a:p>
            <a:r>
              <a:rPr lang="zh-CN" altLang="zh-CN" sz="3200" b="1" dirty="0" smtClean="0">
                <a:solidFill>
                  <a:srgbClr val="2F5597"/>
                </a:solidFill>
              </a:rPr>
              <a:t>四、政府信息公开行政复议、行政诉讼情况</a:t>
            </a:r>
            <a:endParaRPr lang="zh-CN" altLang="zh-CN" sz="3200" dirty="0">
              <a:solidFill>
                <a:srgbClr val="2F5597"/>
              </a:solidFill>
            </a:endParaRPr>
          </a:p>
        </p:txBody>
      </p:sp>
      <p:graphicFrame>
        <p:nvGraphicFramePr>
          <p:cNvPr id="18" name="表格 17"/>
          <p:cNvGraphicFramePr>
            <a:graphicFrameLocks noGrp="1"/>
          </p:cNvGraphicFramePr>
          <p:nvPr/>
        </p:nvGraphicFramePr>
        <p:xfrm>
          <a:off x="1892808" y="1837944"/>
          <a:ext cx="8439913" cy="3428999"/>
        </p:xfrm>
        <a:graphic>
          <a:graphicData uri="http://schemas.openxmlformats.org/drawingml/2006/table">
            <a:tbl>
              <a:tblPr/>
              <a:tblGrid>
                <a:gridCol w="603980"/>
                <a:gridCol w="577923"/>
                <a:gridCol w="558379"/>
                <a:gridCol w="550004"/>
                <a:gridCol w="429021"/>
                <a:gridCol w="603980"/>
                <a:gridCol w="604912"/>
                <a:gridCol w="604912"/>
                <a:gridCol w="591884"/>
                <a:gridCol w="604912"/>
                <a:gridCol w="604912"/>
                <a:gridCol w="604912"/>
                <a:gridCol w="604912"/>
                <a:gridCol w="516501"/>
                <a:gridCol w="378769"/>
              </a:tblGrid>
              <a:tr h="429890">
                <a:tc gridSpan="5">
                  <a:txBody>
                    <a:bodyPr/>
                    <a:lstStyle/>
                    <a:p>
                      <a:pPr algn="ctr">
                        <a:lnSpc>
                          <a:spcPts val="1700"/>
                        </a:lnSpc>
                        <a:spcAft>
                          <a:spcPts val="0"/>
                        </a:spcAft>
                      </a:pPr>
                      <a:r>
                        <a:rPr lang="zh-CN" sz="1050" b="1" kern="100" dirty="0">
                          <a:latin typeface="Times New Roman"/>
                          <a:ea typeface="方正黑体简体"/>
                          <a:cs typeface="宋体"/>
                        </a:rPr>
                        <a:t>行政复议</a:t>
                      </a:r>
                      <a:endParaRPr lang="zh-CN" sz="1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10">
                  <a:txBody>
                    <a:bodyPr/>
                    <a:lstStyle/>
                    <a:p>
                      <a:pPr algn="ctr">
                        <a:lnSpc>
                          <a:spcPts val="1700"/>
                        </a:lnSpc>
                        <a:spcAft>
                          <a:spcPts val="0"/>
                        </a:spcAft>
                      </a:pPr>
                      <a:r>
                        <a:rPr lang="zh-CN" sz="1050" b="1" kern="100">
                          <a:latin typeface="Times New Roman"/>
                          <a:ea typeface="方正黑体简体"/>
                          <a:cs typeface="宋体"/>
                        </a:rPr>
                        <a:t>行政诉讼</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429890">
                <a:tc rowSpan="2">
                  <a:txBody>
                    <a:bodyPr/>
                    <a:lstStyle/>
                    <a:p>
                      <a:pPr algn="ctr">
                        <a:lnSpc>
                          <a:spcPts val="1700"/>
                        </a:lnSpc>
                        <a:spcAft>
                          <a:spcPts val="0"/>
                        </a:spcAft>
                      </a:pPr>
                      <a:r>
                        <a:rPr lang="zh-CN" sz="1050" b="1" kern="100">
                          <a:latin typeface="Times New Roman"/>
                          <a:ea typeface="方正黑体简体"/>
                          <a:cs typeface="宋体"/>
                        </a:rPr>
                        <a:t>结果维持</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1700"/>
                        </a:lnSpc>
                        <a:spcAft>
                          <a:spcPts val="0"/>
                        </a:spcAft>
                      </a:pPr>
                      <a:r>
                        <a:rPr lang="zh-CN" sz="1050" b="1" kern="100">
                          <a:latin typeface="Times New Roman"/>
                          <a:ea typeface="方正黑体简体"/>
                          <a:cs typeface="宋体"/>
                        </a:rPr>
                        <a:t>结果</a:t>
                      </a:r>
                      <a:endParaRPr lang="zh-CN" sz="1000" kern="100">
                        <a:latin typeface="Times New Roman"/>
                        <a:ea typeface="宋体"/>
                        <a:cs typeface="Times New Roman"/>
                      </a:endParaRPr>
                    </a:p>
                    <a:p>
                      <a:pPr algn="ctr">
                        <a:lnSpc>
                          <a:spcPts val="1700"/>
                        </a:lnSpc>
                        <a:spcAft>
                          <a:spcPts val="0"/>
                        </a:spcAft>
                      </a:pPr>
                      <a:r>
                        <a:rPr lang="zh-CN" sz="1050" b="1" kern="100">
                          <a:latin typeface="Times New Roman"/>
                          <a:ea typeface="方正黑体简体"/>
                          <a:cs typeface="宋体"/>
                        </a:rPr>
                        <a:t>纠正</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1700"/>
                        </a:lnSpc>
                        <a:spcAft>
                          <a:spcPts val="0"/>
                        </a:spcAft>
                      </a:pPr>
                      <a:r>
                        <a:rPr lang="zh-CN" sz="1050" b="1" kern="100">
                          <a:latin typeface="Times New Roman"/>
                          <a:ea typeface="方正黑体简体"/>
                          <a:cs typeface="宋体"/>
                        </a:rPr>
                        <a:t>其他</a:t>
                      </a:r>
                      <a:r>
                        <a:rPr lang="en-US" sz="1050" b="1" kern="100">
                          <a:latin typeface="Times New Roman"/>
                          <a:ea typeface="方正黑体简体"/>
                          <a:cs typeface="宋体"/>
                        </a:rPr>
                        <a:t/>
                      </a:r>
                      <a:br>
                        <a:rPr lang="en-US" sz="1050" b="1" kern="100">
                          <a:latin typeface="Times New Roman"/>
                          <a:ea typeface="方正黑体简体"/>
                          <a:cs typeface="宋体"/>
                        </a:rPr>
                      </a:br>
                      <a:r>
                        <a:rPr lang="zh-CN" sz="1050" b="1" kern="100">
                          <a:latin typeface="Times New Roman"/>
                          <a:ea typeface="方正黑体简体"/>
                          <a:cs typeface="宋体"/>
                        </a:rPr>
                        <a:t>结果</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1700"/>
                        </a:lnSpc>
                        <a:spcAft>
                          <a:spcPts val="0"/>
                        </a:spcAft>
                      </a:pPr>
                      <a:r>
                        <a:rPr lang="zh-CN" sz="1050" b="1" kern="100">
                          <a:latin typeface="Times New Roman"/>
                          <a:ea typeface="方正黑体简体"/>
                          <a:cs typeface="宋体"/>
                        </a:rPr>
                        <a:t>尚未</a:t>
                      </a:r>
                      <a:r>
                        <a:rPr lang="en-US" sz="1050" b="1" kern="100">
                          <a:latin typeface="Times New Roman"/>
                          <a:ea typeface="方正黑体简体"/>
                          <a:cs typeface="宋体"/>
                        </a:rPr>
                        <a:t/>
                      </a:r>
                      <a:br>
                        <a:rPr lang="en-US" sz="1050" b="1" kern="100">
                          <a:latin typeface="Times New Roman"/>
                          <a:ea typeface="方正黑体简体"/>
                          <a:cs typeface="宋体"/>
                        </a:rPr>
                      </a:br>
                      <a:r>
                        <a:rPr lang="zh-CN" sz="1050" b="1" kern="100">
                          <a:latin typeface="Times New Roman"/>
                          <a:ea typeface="方正黑体简体"/>
                          <a:cs typeface="宋体"/>
                        </a:rPr>
                        <a:t>审结</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1700"/>
                        </a:lnSpc>
                        <a:spcAft>
                          <a:spcPts val="0"/>
                        </a:spcAft>
                      </a:pPr>
                      <a:r>
                        <a:rPr lang="zh-CN" sz="1050" b="1" kern="100">
                          <a:latin typeface="Times New Roman"/>
                          <a:ea typeface="方正黑体简体"/>
                          <a:cs typeface="宋体"/>
                        </a:rPr>
                        <a:t>总计</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ts val="1700"/>
                        </a:lnSpc>
                        <a:spcAft>
                          <a:spcPts val="0"/>
                        </a:spcAft>
                      </a:pPr>
                      <a:r>
                        <a:rPr lang="zh-CN" sz="1050" b="1" kern="100">
                          <a:latin typeface="Times New Roman"/>
                          <a:ea typeface="方正黑体简体"/>
                          <a:cs typeface="宋体"/>
                        </a:rPr>
                        <a:t>未经复议直接起诉</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5">
                  <a:txBody>
                    <a:bodyPr/>
                    <a:lstStyle/>
                    <a:p>
                      <a:pPr algn="ctr">
                        <a:lnSpc>
                          <a:spcPts val="1700"/>
                        </a:lnSpc>
                        <a:spcAft>
                          <a:spcPts val="0"/>
                        </a:spcAft>
                      </a:pPr>
                      <a:r>
                        <a:rPr lang="zh-CN" sz="1050" b="1" kern="100" dirty="0">
                          <a:latin typeface="Times New Roman"/>
                          <a:ea typeface="方正黑体简体"/>
                          <a:cs typeface="宋体"/>
                        </a:rPr>
                        <a:t>复议后起诉</a:t>
                      </a:r>
                      <a:endParaRPr lang="zh-CN" sz="1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1719556">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lnSpc>
                          <a:spcPts val="1700"/>
                        </a:lnSpc>
                        <a:spcAft>
                          <a:spcPts val="0"/>
                        </a:spcAft>
                      </a:pPr>
                      <a:r>
                        <a:rPr lang="zh-CN" sz="1050" b="1" kern="100">
                          <a:latin typeface="Times New Roman"/>
                          <a:ea typeface="方正黑体简体"/>
                          <a:cs typeface="宋体"/>
                        </a:rPr>
                        <a:t>结果</a:t>
                      </a:r>
                      <a:r>
                        <a:rPr lang="en-US" sz="1050" b="1" kern="100">
                          <a:latin typeface="Times New Roman"/>
                          <a:ea typeface="方正黑体简体"/>
                          <a:cs typeface="宋体"/>
                        </a:rPr>
                        <a:t/>
                      </a:r>
                      <a:br>
                        <a:rPr lang="en-US" sz="1050" b="1" kern="100">
                          <a:latin typeface="Times New Roman"/>
                          <a:ea typeface="方正黑体简体"/>
                          <a:cs typeface="宋体"/>
                        </a:rPr>
                      </a:br>
                      <a:r>
                        <a:rPr lang="zh-CN" sz="1050" b="1" kern="100">
                          <a:latin typeface="Times New Roman"/>
                          <a:ea typeface="方正黑体简体"/>
                          <a:cs typeface="宋体"/>
                        </a:rPr>
                        <a:t>维持</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CN" sz="1050" b="1" kern="100" dirty="0">
                          <a:latin typeface="Times New Roman"/>
                          <a:ea typeface="方正黑体简体"/>
                          <a:cs typeface="宋体"/>
                        </a:rPr>
                        <a:t>结果</a:t>
                      </a:r>
                      <a:r>
                        <a:rPr lang="en-US" sz="1050" b="1" kern="100" dirty="0">
                          <a:latin typeface="Times New Roman"/>
                          <a:ea typeface="方正黑体简体"/>
                          <a:cs typeface="宋体"/>
                        </a:rPr>
                        <a:t/>
                      </a:r>
                      <a:br>
                        <a:rPr lang="en-US" sz="1050" b="1" kern="100" dirty="0">
                          <a:latin typeface="Times New Roman"/>
                          <a:ea typeface="方正黑体简体"/>
                          <a:cs typeface="宋体"/>
                        </a:rPr>
                      </a:br>
                      <a:r>
                        <a:rPr lang="zh-CN" sz="1050" b="1" kern="100" dirty="0">
                          <a:latin typeface="Times New Roman"/>
                          <a:ea typeface="方正黑体简体"/>
                          <a:cs typeface="宋体"/>
                        </a:rPr>
                        <a:t>纠正</a:t>
                      </a:r>
                      <a:endParaRPr lang="zh-CN" sz="1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CN" sz="1050" b="1" kern="100">
                          <a:latin typeface="Times New Roman"/>
                          <a:ea typeface="方正黑体简体"/>
                          <a:cs typeface="宋体"/>
                        </a:rPr>
                        <a:t>其他</a:t>
                      </a:r>
                      <a:r>
                        <a:rPr lang="en-US" sz="1050" b="1" kern="100">
                          <a:latin typeface="Times New Roman"/>
                          <a:ea typeface="方正黑体简体"/>
                          <a:cs typeface="宋体"/>
                        </a:rPr>
                        <a:t/>
                      </a:r>
                      <a:br>
                        <a:rPr lang="en-US" sz="1050" b="1" kern="100">
                          <a:latin typeface="Times New Roman"/>
                          <a:ea typeface="方正黑体简体"/>
                          <a:cs typeface="宋体"/>
                        </a:rPr>
                      </a:br>
                      <a:r>
                        <a:rPr lang="zh-CN" sz="1050" b="1" kern="100">
                          <a:latin typeface="Times New Roman"/>
                          <a:ea typeface="方正黑体简体"/>
                          <a:cs typeface="宋体"/>
                        </a:rPr>
                        <a:t>结果</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CN" sz="1050" b="1" kern="100">
                          <a:latin typeface="Times New Roman"/>
                          <a:ea typeface="方正黑体简体"/>
                          <a:cs typeface="宋体"/>
                        </a:rPr>
                        <a:t>尚未</a:t>
                      </a:r>
                      <a:r>
                        <a:rPr lang="en-US" sz="1050" b="1" kern="100">
                          <a:latin typeface="Times New Roman"/>
                          <a:ea typeface="方正黑体简体"/>
                          <a:cs typeface="宋体"/>
                        </a:rPr>
                        <a:t/>
                      </a:r>
                      <a:br>
                        <a:rPr lang="en-US" sz="1050" b="1" kern="100">
                          <a:latin typeface="Times New Roman"/>
                          <a:ea typeface="方正黑体简体"/>
                          <a:cs typeface="宋体"/>
                        </a:rPr>
                      </a:br>
                      <a:r>
                        <a:rPr lang="zh-CN" sz="1050" b="1" kern="100">
                          <a:latin typeface="Times New Roman"/>
                          <a:ea typeface="方正黑体简体"/>
                          <a:cs typeface="宋体"/>
                        </a:rPr>
                        <a:t>审结</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CN" sz="1050" b="1" kern="100">
                          <a:latin typeface="Times New Roman"/>
                          <a:ea typeface="方正黑体简体"/>
                          <a:cs typeface="宋体"/>
                        </a:rPr>
                        <a:t>总计</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CN" sz="1050" b="1" kern="100">
                          <a:latin typeface="Times New Roman"/>
                          <a:ea typeface="方正黑体简体"/>
                          <a:cs typeface="宋体"/>
                        </a:rPr>
                        <a:t>结果</a:t>
                      </a:r>
                      <a:r>
                        <a:rPr lang="en-US" sz="1050" b="1" kern="100">
                          <a:latin typeface="Times New Roman"/>
                          <a:ea typeface="方正黑体简体"/>
                          <a:cs typeface="宋体"/>
                        </a:rPr>
                        <a:t/>
                      </a:r>
                      <a:br>
                        <a:rPr lang="en-US" sz="1050" b="1" kern="100">
                          <a:latin typeface="Times New Roman"/>
                          <a:ea typeface="方正黑体简体"/>
                          <a:cs typeface="宋体"/>
                        </a:rPr>
                      </a:br>
                      <a:r>
                        <a:rPr lang="zh-CN" sz="1050" b="1" kern="100">
                          <a:latin typeface="Times New Roman"/>
                          <a:ea typeface="方正黑体简体"/>
                          <a:cs typeface="宋体"/>
                        </a:rPr>
                        <a:t>维持</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CN" sz="1050" b="1" kern="100">
                          <a:latin typeface="Times New Roman"/>
                          <a:ea typeface="方正黑体简体"/>
                          <a:cs typeface="宋体"/>
                        </a:rPr>
                        <a:t>结果</a:t>
                      </a:r>
                      <a:r>
                        <a:rPr lang="en-US" sz="1050" b="1" kern="100">
                          <a:latin typeface="Times New Roman"/>
                          <a:ea typeface="方正黑体简体"/>
                          <a:cs typeface="宋体"/>
                        </a:rPr>
                        <a:t/>
                      </a:r>
                      <a:br>
                        <a:rPr lang="en-US" sz="1050" b="1" kern="100">
                          <a:latin typeface="Times New Roman"/>
                          <a:ea typeface="方正黑体简体"/>
                          <a:cs typeface="宋体"/>
                        </a:rPr>
                      </a:br>
                      <a:r>
                        <a:rPr lang="zh-CN" sz="1050" b="1" kern="100">
                          <a:latin typeface="Times New Roman"/>
                          <a:ea typeface="方正黑体简体"/>
                          <a:cs typeface="宋体"/>
                        </a:rPr>
                        <a:t>纠正</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CN" sz="1050" b="1" kern="100">
                          <a:latin typeface="Times New Roman"/>
                          <a:ea typeface="方正黑体简体"/>
                          <a:cs typeface="宋体"/>
                        </a:rPr>
                        <a:t>其他</a:t>
                      </a:r>
                      <a:r>
                        <a:rPr lang="en-US" sz="1050" b="1" kern="100">
                          <a:latin typeface="Times New Roman"/>
                          <a:ea typeface="方正黑体简体"/>
                          <a:cs typeface="宋体"/>
                        </a:rPr>
                        <a:t/>
                      </a:r>
                      <a:br>
                        <a:rPr lang="en-US" sz="1050" b="1" kern="100">
                          <a:latin typeface="Times New Roman"/>
                          <a:ea typeface="方正黑体简体"/>
                          <a:cs typeface="宋体"/>
                        </a:rPr>
                      </a:br>
                      <a:r>
                        <a:rPr lang="zh-CN" sz="1050" b="1" kern="100">
                          <a:latin typeface="Times New Roman"/>
                          <a:ea typeface="方正黑体简体"/>
                          <a:cs typeface="宋体"/>
                        </a:rPr>
                        <a:t>结果</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CN" sz="1050" b="1" kern="100">
                          <a:latin typeface="Times New Roman"/>
                          <a:ea typeface="方正黑体简体"/>
                          <a:cs typeface="宋体"/>
                        </a:rPr>
                        <a:t>尚未</a:t>
                      </a:r>
                      <a:r>
                        <a:rPr lang="en-US" sz="1050" b="1" kern="100">
                          <a:latin typeface="Times New Roman"/>
                          <a:ea typeface="方正黑体简体"/>
                          <a:cs typeface="宋体"/>
                        </a:rPr>
                        <a:t/>
                      </a:r>
                      <a:br>
                        <a:rPr lang="en-US" sz="1050" b="1" kern="100">
                          <a:latin typeface="Times New Roman"/>
                          <a:ea typeface="方正黑体简体"/>
                          <a:cs typeface="宋体"/>
                        </a:rPr>
                      </a:br>
                      <a:r>
                        <a:rPr lang="zh-CN" sz="1050" b="1" kern="100">
                          <a:latin typeface="Times New Roman"/>
                          <a:ea typeface="方正黑体简体"/>
                          <a:cs typeface="宋体"/>
                        </a:rPr>
                        <a:t>审结</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CN" sz="1050" b="1" kern="100">
                          <a:latin typeface="Times New Roman"/>
                          <a:ea typeface="方正黑体简体"/>
                          <a:cs typeface="宋体"/>
                        </a:rPr>
                        <a:t>总计</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9663">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dirty="0">
                          <a:latin typeface="方正黑体简体"/>
                          <a:ea typeface="宋体"/>
                          <a:cs typeface="黑体"/>
                        </a:rPr>
                        <a:t>0</a:t>
                      </a:r>
                      <a:endParaRPr lang="zh-CN" sz="1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a:latin typeface="方正黑体简体"/>
                          <a:ea typeface="宋体"/>
                          <a:cs typeface="黑体"/>
                        </a:rPr>
                        <a:t>0</a:t>
                      </a:r>
                      <a:endParaRPr lang="zh-CN" sz="1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1050" b="1" kern="100" dirty="0">
                          <a:latin typeface="方正黑体简体"/>
                          <a:ea typeface="宋体"/>
                          <a:cs typeface="Times New Roman"/>
                        </a:rPr>
                        <a:t>0</a:t>
                      </a:r>
                      <a:endParaRPr lang="zh-CN" sz="1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503628128"/>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a:extLst>
              <a:ext uri="{FF2B5EF4-FFF2-40B4-BE49-F238E27FC236}">
                <a16:creationId xmlns="" xmlns:a16="http://schemas.microsoft.com/office/drawing/2014/main" id="{98ED9B57-E7B9-4D5E-A31F-10E4921E2FFA}"/>
              </a:ext>
            </a:extLst>
          </p:cNvPr>
          <p:cNvSpPr/>
          <p:nvPr/>
        </p:nvSpPr>
        <p:spPr>
          <a:xfrm rot="19035089">
            <a:off x="-938454" y="2483235"/>
            <a:ext cx="2095017" cy="1891529"/>
          </a:xfrm>
          <a:prstGeom prst="triangle">
            <a:avLst>
              <a:gd name="adj" fmla="val 836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矩形 8"/>
          <p:cNvSpPr/>
          <p:nvPr/>
        </p:nvSpPr>
        <p:spPr>
          <a:xfrm>
            <a:off x="1847088" y="1837944"/>
            <a:ext cx="8065008" cy="3090718"/>
          </a:xfrm>
          <a:prstGeom prst="rect">
            <a:avLst/>
          </a:prstGeom>
        </p:spPr>
        <p:txBody>
          <a:bodyPr wrap="square">
            <a:spAutoFit/>
          </a:bodyPr>
          <a:lstStyle/>
          <a:p>
            <a:pPr>
              <a:lnSpc>
                <a:spcPts val="4000"/>
              </a:lnSpc>
            </a:pPr>
            <a:r>
              <a:rPr lang="zh-CN" altLang="zh-CN" sz="1600" b="1" dirty="0" smtClean="0"/>
              <a:t>针</a:t>
            </a:r>
            <a:r>
              <a:rPr lang="zh-CN" altLang="zh-CN" sz="1600" b="1" dirty="0" smtClean="0"/>
              <a:t>对我局政务公开工作专兼职人员的业务能力不强、需进一步提高的问题，我们先后组织开展了两次集中培训，邀请相关领域专家进行现场教学，重点讲解在政务公开工作应注意的事项，切实提高政务公开工作人员的业务技能和专业素养。</a:t>
            </a:r>
            <a:endParaRPr lang="zh-CN" altLang="zh-CN" sz="1600" dirty="0" smtClean="0"/>
          </a:p>
          <a:p>
            <a:pPr>
              <a:lnSpc>
                <a:spcPts val="4000"/>
              </a:lnSpc>
            </a:pPr>
            <a:r>
              <a:rPr lang="zh-CN" altLang="zh-CN" sz="1600" b="1" dirty="0" smtClean="0"/>
              <a:t>信息公开工作开展以来，虽然取得了一定成效，但也还存在一些问题，一是公开内容需要进一步完善；二是更新速度有待进一步提高。</a:t>
            </a:r>
            <a:r>
              <a:rPr lang="en-US" altLang="zh-CN" sz="1600" b="1" dirty="0" smtClean="0"/>
              <a:t>2022</a:t>
            </a:r>
            <a:r>
              <a:rPr lang="zh-CN" altLang="zh-CN" sz="1600" b="1" dirty="0" smtClean="0"/>
              <a:t>年，将从拓宽和丰富公开信息内容、提高挂网速度方面着手，切实开展好</a:t>
            </a:r>
            <a:r>
              <a:rPr lang="en-US" altLang="zh-CN" sz="1600" b="1" dirty="0" smtClean="0"/>
              <a:t>2022</a:t>
            </a:r>
            <a:r>
              <a:rPr lang="zh-CN" altLang="zh-CN" sz="1600" b="1" dirty="0" smtClean="0"/>
              <a:t>年政府信息公开工作</a:t>
            </a:r>
            <a:r>
              <a:rPr lang="zh-CN" altLang="zh-CN" sz="1600" b="1" dirty="0" smtClean="0"/>
              <a:t>。</a:t>
            </a:r>
            <a:endParaRPr lang="zh-CN" altLang="zh-CN" sz="1600" dirty="0" smtClean="0"/>
          </a:p>
        </p:txBody>
      </p:sp>
      <p:sp>
        <p:nvSpPr>
          <p:cNvPr id="12" name="TextBox 21">
            <a:extLst>
              <a:ext uri="{FF2B5EF4-FFF2-40B4-BE49-F238E27FC236}">
                <a16:creationId xmlns="" xmlns:a16="http://schemas.microsoft.com/office/drawing/2014/main" id="{B08E8474-6645-426C-865D-C4D55A5E3AF6}"/>
              </a:ext>
            </a:extLst>
          </p:cNvPr>
          <p:cNvSpPr txBox="1"/>
          <p:nvPr/>
        </p:nvSpPr>
        <p:spPr>
          <a:xfrm>
            <a:off x="2221992" y="842102"/>
            <a:ext cx="6885432" cy="477054"/>
          </a:xfrm>
          <a:prstGeom prst="rect">
            <a:avLst/>
          </a:prstGeom>
          <a:noFill/>
          <a:ln>
            <a:solidFill>
              <a:srgbClr val="2F5597"/>
            </a:solidFill>
          </a:ln>
        </p:spPr>
        <p:txBody>
          <a:bodyPr wrap="square" rtlCol="0">
            <a:spAutoFit/>
          </a:bodyPr>
          <a:lstStyle/>
          <a:p>
            <a:pPr>
              <a:lnSpc>
                <a:spcPts val="3000"/>
              </a:lnSpc>
            </a:pPr>
            <a:r>
              <a:rPr lang="zh-CN" altLang="zh-CN" sz="3200" b="1" dirty="0" smtClean="0">
                <a:solidFill>
                  <a:srgbClr val="2F5597"/>
                </a:solidFill>
              </a:rPr>
              <a:t>五、存在的主要问题及改进情况</a:t>
            </a:r>
            <a:endParaRPr lang="zh-CN" altLang="zh-CN" sz="3200" dirty="0" smtClean="0">
              <a:solidFill>
                <a:srgbClr val="2F5597"/>
              </a:solidFill>
            </a:endParaRPr>
          </a:p>
        </p:txBody>
      </p:sp>
    </p:spTree>
    <p:extLst>
      <p:ext uri="{BB962C8B-B14F-4D97-AF65-F5344CB8AC3E}">
        <p14:creationId xmlns:p14="http://schemas.microsoft.com/office/powerpoint/2010/main" xmlns="" val="3524165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999</TotalTime>
  <Words>2973</Words>
  <Application>Microsoft Office PowerPoint</Application>
  <PresentationFormat>自定义</PresentationFormat>
  <Paragraphs>429</Paragraphs>
  <Slides>12</Slides>
  <Notes>0</Notes>
  <HiddenSlides>0</HiddenSlides>
  <MMClips>0</MMClips>
  <ScaleCrop>false</ScaleCrop>
  <HeadingPairs>
    <vt:vector size="4" baseType="variant">
      <vt:variant>
        <vt:lpstr>主题</vt:lpstr>
      </vt:variant>
      <vt:variant>
        <vt:i4>1</vt:i4>
      </vt:variant>
      <vt:variant>
        <vt:lpstr>幻灯片标题</vt:lpstr>
      </vt:variant>
      <vt:variant>
        <vt:i4>12</vt:i4>
      </vt:variant>
    </vt:vector>
  </HeadingPairs>
  <TitlesOfParts>
    <vt:vector size="13"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dc:title>
  <dc:creator>PAN YEWEI</dc:creator>
  <cp:lastModifiedBy>xbany</cp:lastModifiedBy>
  <cp:revision>32</cp:revision>
  <dcterms:created xsi:type="dcterms:W3CDTF">2021-09-12T08:31:57Z</dcterms:created>
  <dcterms:modified xsi:type="dcterms:W3CDTF">2022-01-30T04:40:22Z</dcterms:modified>
</cp:coreProperties>
</file>