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59" r:id="rId5"/>
    <p:sldId id="262" r:id="rId6"/>
    <p:sldId id="260" r:id="rId7"/>
    <p:sldId id="261" r:id="rId8"/>
    <p:sldId id="265" r:id="rId9"/>
  </p:sldIdLst>
  <p:sldSz cx="9144000" cy="6858000" type="screen4x3"/>
  <p:notesSz cx="6858000" cy="9144000"/>
  <p:custDataLst>
    <p:tags r:id="rId13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2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2048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485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29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2530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22531" name="灯片编号占位符 3"/>
          <p:cNvSpPr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b"/>
          <a:p>
            <a:pPr lvl="0" algn="r"/>
            <a:fld id="{9A0DB2DC-4C9A-4742-B13C-FB6460FD3503}" type="slidenum">
              <a:rPr lang="zh-CN" altLang="en-US" sz="120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4578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lIns="91440" tIns="45720" rIns="91440" bIns="45720" rtlCol="0" anchor="b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6626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lIns="91440" tIns="45720" rIns="91440" bIns="45720" rtlCol="0" anchor="b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3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8674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lIns="91440" tIns="45720" rIns="91440" bIns="45720" rtlCol="0" anchor="b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5" Type="http://schemas.openxmlformats.org/officeDocument/2006/relationships/image" Target="../media/image3.png"/><Relationship Id="rId4" Type="http://schemas.openxmlformats.org/officeDocument/2006/relationships/tags" Target="../tags/tag2.xml"/><Relationship Id="rId3" Type="http://schemas.openxmlformats.org/officeDocument/2006/relationships/image" Target="../media/image2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0" t="3397" r="1992" b="6166"/>
          <a:stretch>
            <a:fillRect/>
          </a:stretch>
        </p:blipFill>
        <p:spPr>
          <a:xfrm>
            <a:off x="-1" y="0"/>
            <a:ext cx="9161870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blinds dir="vert"/>
      </p:transition>
    </mc:Choice>
    <mc:Fallback>
      <p:transition spd="slow">
        <p:blinds dir="vert"/>
      </p:transition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checker/>
      </p:transition>
    </mc:Choice>
    <mc:Fallback>
      <p:transition spd="slow">
        <p:checker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过渡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0" t="3397" r="1992" b="6166"/>
          <a:stretch>
            <a:fillRect/>
          </a:stretch>
        </p:blipFill>
        <p:spPr>
          <a:xfrm>
            <a:off x="-1" y="0"/>
            <a:ext cx="9161870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d"/>
      </p:transition>
    </mc:Choice>
    <mc:Fallback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图文框 1"/>
          <p:cNvSpPr/>
          <p:nvPr/>
        </p:nvSpPr>
        <p:spPr>
          <a:xfrm>
            <a:off x="466176" y="577515"/>
            <a:ext cx="491454" cy="665554"/>
          </a:xfrm>
          <a:prstGeom prst="frame">
            <a:avLst>
              <a:gd name="adj1" fmla="val 8786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700" b="1" dirty="0">
              <a:ln w="6350">
                <a:solidFill>
                  <a:srgbClr val="4E8492">
                    <a:alpha val="50000"/>
                  </a:srgb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srgbClr val="4E8492"/>
                </a:outerShdw>
              </a:effectLst>
            </a:endParaRPr>
          </a:p>
        </p:txBody>
      </p:sp>
      <p:sp>
        <p:nvSpPr>
          <p:cNvPr id="3" name="文本占位符 7"/>
          <p:cNvSpPr>
            <a:spLocks noGrp="1"/>
          </p:cNvSpPr>
          <p:nvPr>
            <p:ph type="body" sz="quarter" idx="12" hasCustomPrompt="1"/>
          </p:nvPr>
        </p:nvSpPr>
        <p:spPr>
          <a:xfrm>
            <a:off x="507025" y="632835"/>
            <a:ext cx="409757" cy="5549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700" b="1" spc="0">
                <a:ln w="6350">
                  <a:solidFill>
                    <a:srgbClr val="4E8492">
                      <a:alpha val="50000"/>
                    </a:srgbClr>
                  </a:solidFill>
                </a:ln>
                <a:solidFill>
                  <a:schemeClr val="bg1"/>
                </a:solidFill>
                <a:effectLst>
                  <a:outerShdw blurRad="50800" dist="38100" dir="2700000" algn="tl">
                    <a:srgbClr val="4E8492"/>
                  </a:outerShdw>
                </a:effectLst>
              </a:defRPr>
            </a:lvl1pPr>
          </a:lstStyle>
          <a:p>
            <a:pPr lvl="0"/>
            <a:r>
              <a:rPr lang="en-US" altLang="zh-CN" dirty="0"/>
              <a:t>1</a:t>
            </a:r>
            <a:endParaRPr lang="zh-CN" altLang="en-US" dirty="0"/>
          </a:p>
        </p:txBody>
      </p:sp>
      <p:sp>
        <p:nvSpPr>
          <p:cNvPr id="4" name="文本占位符 7"/>
          <p:cNvSpPr>
            <a:spLocks noGrp="1"/>
          </p:cNvSpPr>
          <p:nvPr>
            <p:ph type="body" sz="quarter" idx="10" hasCustomPrompt="1"/>
          </p:nvPr>
        </p:nvSpPr>
        <p:spPr>
          <a:xfrm>
            <a:off x="957629" y="513988"/>
            <a:ext cx="3691372" cy="5676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spc="300">
                <a:solidFill>
                  <a:srgbClr val="4E8492"/>
                </a:solidFill>
              </a:defRPr>
            </a:lvl1pPr>
          </a:lstStyle>
          <a:p>
            <a:pPr lvl="0"/>
            <a:r>
              <a:rPr lang="zh-CN" altLang="en-US" dirty="0"/>
              <a:t>请在此处添加标题</a:t>
            </a:r>
            <a:endParaRPr lang="zh-CN" altLang="en-US" dirty="0"/>
          </a:p>
        </p:txBody>
      </p:sp>
      <p:sp>
        <p:nvSpPr>
          <p:cNvPr id="5" name="文本占位符 7"/>
          <p:cNvSpPr>
            <a:spLocks noGrp="1"/>
          </p:cNvSpPr>
          <p:nvPr>
            <p:ph type="body" sz="quarter" idx="11" hasCustomPrompt="1"/>
          </p:nvPr>
        </p:nvSpPr>
        <p:spPr>
          <a:xfrm>
            <a:off x="957629" y="1033403"/>
            <a:ext cx="3691372" cy="2388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25" spc="300" baseline="0">
                <a:solidFill>
                  <a:srgbClr val="4E8492"/>
                </a:solidFill>
              </a:defRPr>
            </a:lvl1pPr>
          </a:lstStyle>
          <a:p>
            <a:pPr lvl="0"/>
            <a:r>
              <a:rPr lang="en-US" altLang="zh-CN" dirty="0"/>
              <a:t>DESIGN &amp; CREATIVITY SPACE STUDIO</a:t>
            </a:r>
            <a:endParaRPr lang="en-US" altLang="zh-CN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uild="p">
        <p:tmplLst>
          <p:tmpl lvl="1">
            <p:tnLst>
              <p:par>
                <p:cTn presetID="49" presetClass="entr" presetSubtype="0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75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3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7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5" name="组合 10"/>
          <p:cNvGrpSpPr/>
          <p:nvPr userDrawn="1"/>
        </p:nvGrpSpPr>
        <p:grpSpPr>
          <a:xfrm>
            <a:off x="-19050" y="-28575"/>
            <a:ext cx="9163050" cy="6913563"/>
            <a:chOff x="-24680" y="-27805"/>
            <a:chExt cx="12216679" cy="6913189"/>
          </a:xfrm>
        </p:grpSpPr>
        <p:pic>
          <p:nvPicPr>
            <p:cNvPr id="8196" name="图片 7"/>
            <p:cNvPicPr>
              <a:picLocks noChangeAspect="1"/>
            </p:cNvPicPr>
            <p:nvPr userDrawn="1">
              <p:custDataLst>
                <p:tags r:id="rId2"/>
              </p:custDataLst>
            </p:nvPr>
          </p:nvPicPr>
          <p:blipFill>
            <a:blip r:embed="rId3"/>
            <a:stretch>
              <a:fillRect/>
            </a:stretch>
          </p:blipFill>
          <p:spPr>
            <a:xfrm>
              <a:off x="9568492" y="-27805"/>
              <a:ext cx="2623507" cy="1224557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8197" name="图片 9"/>
            <p:cNvPicPr>
              <a:picLocks noChangeAspect="1"/>
            </p:cNvPicPr>
            <p:nvPr userDrawn="1">
              <p:custDataLst>
                <p:tags r:id="rId4"/>
              </p:custDataLst>
            </p:nvPr>
          </p:nvPicPr>
          <p:blipFill>
            <a:blip r:embed="rId5"/>
            <a:stretch>
              <a:fillRect/>
            </a:stretch>
          </p:blipFill>
          <p:spPr>
            <a:xfrm>
              <a:off x="-24680" y="5877272"/>
              <a:ext cx="2194395" cy="1008112"/>
            </a:xfrm>
            <a:prstGeom prst="rect">
              <a:avLst/>
            </a:prstGeom>
            <a:noFill/>
            <a:ln w="9525">
              <a:noFill/>
            </a:ln>
          </p:spPr>
        </p:pic>
      </p:grp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tags" Target="../tags/tag3.xml"/><Relationship Id="rId11" Type="http://schemas.openxmlformats.org/officeDocument/2006/relationships/image" Target="../media/image4.jpe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" t="1631" b="1086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KSO_TEMPLATE" hidden="1"/>
          <p:cNvSpPr/>
          <p:nvPr userDrawn="1">
            <p:custDataLst>
              <p:tags r:id="rId1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z="163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6.xml"/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7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8.xml"/><Relationship Id="rId3" Type="http://schemas.openxmlformats.org/officeDocument/2006/relationships/tags" Target="../tags/tag11.xml"/><Relationship Id="rId2" Type="http://schemas.openxmlformats.org/officeDocument/2006/relationships/image" Target="../media/image5.png"/><Relationship Id="rId1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9.xml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4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54330" y="2439035"/>
            <a:ext cx="8435340" cy="827405"/>
          </a:xfrm>
        </p:spPr>
        <p:txBody>
          <a:bodyPr wrap="square" anchor="b">
            <a:normAutofit fontScale="90000"/>
          </a:bodyPr>
          <a:lstStyle/>
          <a:p>
            <a:pPr marL="0" marR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4400" b="1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汉仪旗黑-85S" pitchFamily="18" charset="-122"/>
                <a:cs typeface="+mj-cs"/>
              </a:rPr>
              <a:t>白石镇20</a:t>
            </a:r>
            <a:r>
              <a:rPr kumimoji="0" lang="en-US" altLang="zh-CN" sz="4400" b="1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汉仪旗黑-85S" pitchFamily="18" charset="-122"/>
                <a:cs typeface="+mj-cs"/>
              </a:rPr>
              <a:t>22</a:t>
            </a:r>
            <a:r>
              <a:rPr kumimoji="0" lang="zh-CN" altLang="en-US" sz="4400" b="1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汉仪旗黑-85S" pitchFamily="18" charset="-122"/>
                <a:cs typeface="+mj-cs"/>
              </a:rPr>
              <a:t>年政府信息公开工作年度报告（图解）</a:t>
            </a:r>
            <a:endParaRPr kumimoji="0" lang="zh-CN" altLang="en-US" sz="4400" b="1" i="0" u="none" strike="noStrike" kern="1200" cap="none" spc="0" normalizeH="0" baseline="0" noProof="1" dirty="0">
              <a:solidFill>
                <a:schemeClr val="tx1"/>
              </a:solidFill>
              <a:uFillTx/>
              <a:latin typeface="微软雅黑" panose="020B0503020204020204" charset="-122"/>
              <a:ea typeface="汉仪旗黑-85S" pitchFamily="18" charset="-122"/>
              <a:cs typeface="+mj-cs"/>
            </a:endParaRPr>
          </a:p>
        </p:txBody>
      </p:sp>
      <p:sp>
        <p:nvSpPr>
          <p:cNvPr id="21506" name="副标题 7"/>
          <p:cNvSpPr>
            <a:spLocks noGrp="1"/>
          </p:cNvSpPr>
          <p:nvPr>
            <p:ph type="subTitle" idx="4294967295"/>
            <p:custDataLst>
              <p:tags r:id="rId2"/>
            </p:custDataLst>
          </p:nvPr>
        </p:nvSpPr>
        <p:spPr>
          <a:xfrm>
            <a:off x="3530600" y="4089400"/>
            <a:ext cx="5443220" cy="2070100"/>
          </a:xfrm>
        </p:spPr>
        <p:txBody>
          <a:bodyPr vert="horz" wrap="square" lIns="90000" tIns="46800" rIns="90000" bIns="46800" anchor="t">
            <a:normAutofit/>
          </a:bodyPr>
          <a:p>
            <a:pPr marL="0" marR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根据《中华人民共和国政府信息公开条例》《关于政府信息公开工作年度报告有关事项的通知》要求和县政府办公室《关于做好202</a:t>
            </a:r>
            <a:r>
              <a:rPr kumimoji="0" lang="en-US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2</a:t>
            </a:r>
            <a:r>
              <a:rPr kumimoji="0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年度政府信息公开年度报告编制发布工作的通知》要求，现将202</a:t>
            </a:r>
            <a:r>
              <a:rPr kumimoji="0" lang="en-US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2</a:t>
            </a:r>
            <a:r>
              <a:rPr kumimoji="0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年白石镇政府信息公开年度报告向社会公布。</a:t>
            </a:r>
            <a:endParaRPr kumimoji="0" sz="1000" b="1" i="0" u="none" strike="noStrike" kern="1200" cap="none" spc="150" normalizeH="0" baseline="0" noProof="1" dirty="0">
              <a:solidFill>
                <a:srgbClr val="595959"/>
              </a:solidFill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本报告中所列数据的统计期限为202</a:t>
            </a:r>
            <a:r>
              <a:rPr kumimoji="0" lang="en-US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2</a:t>
            </a:r>
            <a:r>
              <a:rPr kumimoji="0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年1月1日至202</a:t>
            </a:r>
            <a:r>
              <a:rPr kumimoji="0" lang="en-US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2</a:t>
            </a:r>
            <a:r>
              <a:rPr kumimoji="0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年12月31日。本报告的电子版可在汶上县人民政府门户网站“汶上县人民政府网”（www.wenshang.gov.cn）政务公开平台下载。如对本报告有任何疑问，请与汶上县白石镇人民政府党政办公室联系（地址：汶上县白石镇汇源大街一号；邮编：272513；电话：0537-7804101；传真：0537-7804105）。 </a:t>
            </a:r>
            <a:endParaRPr kumimoji="0" sz="1000" b="1" i="0" u="none" strike="noStrike" kern="1200" cap="none" spc="150" normalizeH="0" baseline="0" noProof="1" dirty="0">
              <a:solidFill>
                <a:srgbClr val="595959"/>
              </a:solidFill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3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86740" y="354330"/>
            <a:ext cx="5166360" cy="543560"/>
          </a:xfr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scaled="0"/>
          </a:gradFill>
          <a:ln w="12700">
            <a:solidFill>
              <a:schemeClr val="accent1">
                <a:shade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600" tIns="38100" rIns="76200" bIns="38100" rtlCol="0" anchor="t" anchorCtr="0">
            <a:noAutofit/>
          </a:bodyPr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kern="1200" cap="none" spc="200" normalizeH="0" baseline="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微软雅黑" panose="020B0503020204020204" charset="-122"/>
              </a:rPr>
              <a:t>一、总体情况</a:t>
            </a:r>
            <a:endParaRPr kumimoji="0" lang="zh-CN" altLang="en-US" sz="2400" b="1" i="0" u="none" strike="noStrike" kern="1200" cap="none" spc="200" normalizeH="0" baseline="0" noProof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微软雅黑" panose="020B0503020204020204" charset="-122"/>
              <a:ea typeface="微软雅黑" panose="020B0503020204020204" charset="-122"/>
              <a:cs typeface="+mj-cs"/>
              <a:sym typeface="微软雅黑" panose="020B0503020204020204" charset="-122"/>
            </a:endParaRPr>
          </a:p>
        </p:txBody>
      </p:sp>
      <p:sp>
        <p:nvSpPr>
          <p:cNvPr id="23554" name="内容占位符 2"/>
          <p:cNvSpPr>
            <a:spLocks noGrp="1"/>
          </p:cNvSpPr>
          <p:nvPr>
            <p:ph sz="half" idx="4294967295"/>
            <p:custDataLst>
              <p:tags r:id="rId2"/>
            </p:custDataLst>
          </p:nvPr>
        </p:nvSpPr>
        <p:spPr>
          <a:xfrm>
            <a:off x="586740" y="1148080"/>
            <a:ext cx="6511925" cy="4639945"/>
          </a:xfrm>
        </p:spPr>
        <p:txBody>
          <a:bodyPr lIns="101600" tIns="0" rIns="82550" bIns="0" rtlCol="0" anchor="t">
            <a:noAutofit/>
          </a:bodyPr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      </a:t>
            </a:r>
            <a:r>
              <a:rPr kumimoji="0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本报告由白石镇人民政府按照《中华人民共和国政府信息公开条例》（以下简称《条例》）和《中华人民共和国政府信息公开工作年度报告格式》（国办公开办函〔2021〕30号）要求编制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。</a:t>
            </a:r>
            <a:endParaRPr kumimoji="0" lang="zh-CN" altLang="en-US" sz="1600" b="0" i="0" u="none" strike="noStrike" kern="1200" cap="none" spc="150" normalizeH="0" baseline="0" noProof="1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 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     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本报告内容包括总体情况、主动公开政府信息情况、收到和处理政府信息公开申请情况、政府信息公开行政复议和行政诉讼情况、存在的主要问题及改进情况、其他需要报告的事项等六部分内容。</a:t>
            </a:r>
            <a:endParaRPr kumimoji="0" lang="zh-CN" altLang="en-US" sz="1600" b="0" i="0" u="none" strike="noStrike" kern="1200" cap="none" spc="150" normalizeH="0" baseline="0" noProof="1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      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本报告所列数据的统计期限自2022年1月1日起至2022年12月31日止。本报告电子版可在“中国·汶上”政府门户网站（www.wenshang.gov.cn）查阅或下载。如对本报告有疑问，请与白石镇人民政府党政办公室联系（地址：汶上县白石镇汇源大街一号，联系电话：0537-7804101）。</a:t>
            </a:r>
            <a:endParaRPr kumimoji="0" lang="zh-CN" altLang="en-US" sz="1600" b="0" i="0" u="none" strike="noStrike" kern="1200" cap="none" spc="150" normalizeH="0" baseline="0" noProof="1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7050" y="1340485"/>
            <a:ext cx="6665595" cy="2496185"/>
          </a:xfrm>
        </p:spPr>
        <p:txBody>
          <a:bodyPr>
            <a:noAutofit/>
          </a:bodyPr>
          <a:p>
            <a:pPr marL="0" indent="0" algn="l" fontAlgn="auto">
              <a:lnSpc>
                <a:spcPts val="2300"/>
              </a:lnSpc>
              <a:buClrTx/>
              <a:buSzTx/>
              <a:buFontTx/>
            </a:pPr>
            <a:r>
              <a:rPr 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      </a:t>
            </a:r>
            <a:r>
              <a:rPr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在“幸福白石”微信公众号方面，</a:t>
            </a:r>
            <a:r>
              <a:rPr 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2022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年</a:t>
            </a:r>
            <a:r>
              <a:rPr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共推送动态消息2190条，关注人数已达到9500人，同比增长10%。</a:t>
            </a:r>
            <a:br>
              <a:rPr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</a:br>
            <a:r>
              <a:rPr 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      </a:t>
            </a:r>
            <a:r>
              <a:rPr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通过政府信息公开网主动公开政府信息64条，其中会议公开32条，占50％；其他法定公开10条，占0.16％；政策文件公开7条，0.11％;行政权力公开2条，占0.03%；财政预算决算公开2条，占0.03%；政务公开组织管理2条，占0.03％；政务公开基础建设3条，占0.05％；政府信息公开指南3条，占0.05％。</a:t>
            </a:r>
            <a:endParaRPr sz="1600" b="0" spc="150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89560" y="720725"/>
            <a:ext cx="5119370" cy="518795"/>
          </a:xfrm>
          <a:prstGeom prst="rect">
            <a:avLst/>
          </a:prstGeom>
          <a:gradFill rotWithShape="1">
            <a:gsLst>
              <a:gs pos="0">
                <a:srgbClr val="FECF40"/>
              </a:gs>
              <a:gs pos="100000">
                <a:srgbClr val="846C21"/>
              </a:gs>
            </a:gsLst>
            <a:lin ang="0"/>
            <a:tileRect/>
          </a:gradFill>
          <a:ln w="9525">
            <a:noFill/>
          </a:ln>
        </p:spPr>
        <p:txBody>
          <a:bodyPr wrap="square" lIns="101600" tIns="38100" rIns="76200" bIns="38100" rtlCol="0" anchor="t">
            <a:noAutofit/>
          </a:bodyPr>
          <a:p>
            <a:pPr lvl="0" algn="l">
              <a:lnSpc>
                <a:spcPct val="120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二、政府信息主动公开情况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pic>
        <p:nvPicPr>
          <p:cNvPr id="-2147482623" name="图片 5" descr="图片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123758" y="3572510"/>
            <a:ext cx="4584065" cy="284099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3" name="标题 1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647383" y="664845"/>
            <a:ext cx="4249737" cy="450850"/>
          </a:xfrm>
          <a:prstGeom prst="rect">
            <a:avLst/>
          </a:prstGeom>
          <a:gradFill rotWithShape="1">
            <a:gsLst>
              <a:gs pos="0">
                <a:srgbClr val="9EE256"/>
              </a:gs>
              <a:gs pos="100000">
                <a:srgbClr val="52762D"/>
              </a:gs>
            </a:gsLst>
            <a:lin ang="0"/>
            <a:tileRect/>
          </a:gradFill>
          <a:ln w="9525">
            <a:noFill/>
          </a:ln>
        </p:spPr>
        <p:txBody>
          <a:bodyPr lIns="101600" tIns="38100" rIns="76200" bIns="38100" anchor="t"/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三、政府信息依申请公开情况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5604" name="文本框 7"/>
          <p:cNvSpPr txBox="1"/>
          <p:nvPr/>
        </p:nvSpPr>
        <p:spPr>
          <a:xfrm>
            <a:off x="677545" y="1193800"/>
            <a:ext cx="774827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我镇进一步完善政府信息公开申请登记、审核、办理、答复、归档等工作制度。202</a:t>
            </a:r>
            <a:r>
              <a:rPr lang="en-US" altLang="zh-CN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2</a:t>
            </a:r>
            <a:r>
              <a:rPr lang="zh-CN" altLang="en-US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年度，我镇未收到依申请公开申请。</a:t>
            </a:r>
            <a:endParaRPr lang="zh-CN" altLang="en-US" sz="1600" spc="150" noProof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5605" name="标题 1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677545" y="2286000"/>
            <a:ext cx="8148955" cy="883920"/>
          </a:xfrm>
          <a:prstGeom prst="rect">
            <a:avLst/>
          </a:prstGeom>
          <a:gradFill rotWithShape="1">
            <a:gsLst>
              <a:gs pos="0">
                <a:srgbClr val="7B32B2"/>
              </a:gs>
              <a:gs pos="100000">
                <a:srgbClr val="401A5D"/>
              </a:gs>
            </a:gsLst>
            <a:lin ang="0"/>
            <a:tileRect/>
          </a:gradFill>
          <a:ln w="9525">
            <a:noFill/>
          </a:ln>
        </p:spPr>
        <p:txBody>
          <a:bodyPr lIns="101600" tIns="38100" rIns="76200" bIns="38100" anchor="t"/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四、因政府信息公开申请行政复议、提起行政诉讼、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收到举报投诉情况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5606" name="文本框 4"/>
          <p:cNvSpPr txBox="1"/>
          <p:nvPr/>
        </p:nvSpPr>
        <p:spPr>
          <a:xfrm>
            <a:off x="678180" y="3264535"/>
            <a:ext cx="774700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buClrTx/>
              <a:buSzTx/>
              <a:buFontTx/>
            </a:pPr>
            <a:r>
              <a:rPr lang="zh-CN" altLang="en-US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202</a:t>
            </a:r>
            <a:r>
              <a:rPr lang="en-US" altLang="zh-CN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2</a:t>
            </a:r>
            <a:r>
              <a:rPr lang="zh-CN" altLang="en-US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年，因政府信息公开引起的行政复议、行政诉讼案件及收到举报投诉的情况</a:t>
            </a:r>
            <a:r>
              <a:rPr lang="en-US" altLang="zh-CN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0</a:t>
            </a:r>
            <a:r>
              <a:rPr lang="zh-CN" altLang="en-US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条</a:t>
            </a:r>
            <a:r>
              <a:rPr lang="zh-CN" altLang="en-US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。</a:t>
            </a:r>
            <a:endParaRPr lang="zh-CN" altLang="en-US" sz="1600" spc="150" noProof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49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65150" y="292100"/>
            <a:ext cx="5946775" cy="597535"/>
          </a:xfrm>
          <a:gradFill>
            <a:gsLst>
              <a:gs pos="0">
                <a:srgbClr val="E30000"/>
              </a:gs>
              <a:gs pos="100000">
                <a:srgbClr val="760303"/>
              </a:gs>
            </a:gsLst>
            <a:lin scaled="0"/>
          </a:gradFill>
        </p:spPr>
        <p:txBody>
          <a:bodyPr lIns="101600" tIns="38100" rIns="76200" bIns="38100" rtlCol="0" anchor="t" anchorCtr="0">
            <a:noAutofit/>
          </a:bodyPr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kern="1200" cap="none" spc="2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微软雅黑" panose="020B0503020204020204" charset="-122"/>
              </a:rPr>
              <a:t>五、政府信息公开的收费及减免情况</a:t>
            </a:r>
            <a:endParaRPr kumimoji="0" lang="zh-CN" altLang="en-US" sz="2400" b="1" i="0" u="none" strike="noStrike" kern="1200" cap="none" spc="200" normalizeH="0" baseline="0" noProof="1">
              <a:solidFill>
                <a:schemeClr val="tx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+mj-cs"/>
              <a:sym typeface="微软雅黑" panose="020B0503020204020204" charset="-122"/>
            </a:endParaRPr>
          </a:p>
        </p:txBody>
      </p:sp>
      <p:sp>
        <p:nvSpPr>
          <p:cNvPr id="27650" name="内容占位符 2"/>
          <p:cNvSpPr>
            <a:spLocks noGrp="1"/>
          </p:cNvSpPr>
          <p:nvPr>
            <p:ph sz="half" idx="4294967295"/>
            <p:custDataLst>
              <p:tags r:id="rId2"/>
            </p:custDataLst>
          </p:nvPr>
        </p:nvSpPr>
        <p:spPr>
          <a:xfrm>
            <a:off x="565150" y="889635"/>
            <a:ext cx="8337550" cy="771525"/>
          </a:xfrm>
        </p:spPr>
        <p:txBody>
          <a:bodyPr lIns="101600" tIns="0" rIns="82550" bIns="0" rtlCol="0" anchor="t">
            <a:noAutofit/>
          </a:bodyPr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202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2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年，我镇免费提供政府信息公开,不收取任何费用。</a:t>
            </a:r>
            <a:endParaRPr kumimoji="0" lang="zh-CN" altLang="en-US" sz="1600" b="0" i="0" u="none" strike="noStrike" kern="1200" cap="none" spc="150" normalizeH="0" baseline="0" noProof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</p:txBody>
      </p:sp>
      <p:sp>
        <p:nvSpPr>
          <p:cNvPr id="27651" name="标题 1"/>
          <p:cNvSpPr>
            <a:spLocks noGrp="1"/>
          </p:cNvSpPr>
          <p:nvPr>
            <p:custDataLst>
              <p:tags r:id="rId3"/>
            </p:custDataLst>
          </p:nvPr>
        </p:nvSpPr>
        <p:spPr>
          <a:xfrm>
            <a:off x="568325" y="1725295"/>
            <a:ext cx="4854575" cy="450850"/>
          </a:xfrm>
          <a:prstGeom prst="rect">
            <a:avLst/>
          </a:prstGeom>
          <a:gradFill rotWithShape="1">
            <a:gsLst>
              <a:gs pos="0">
                <a:srgbClr val="14CD68"/>
              </a:gs>
              <a:gs pos="100000">
                <a:srgbClr val="0B6E38"/>
              </a:gs>
            </a:gsLst>
            <a:lin ang="0"/>
            <a:tileRect/>
          </a:gradFill>
          <a:ln w="9525">
            <a:noFill/>
          </a:ln>
        </p:spPr>
        <p:txBody>
          <a:bodyPr lIns="101600" tIns="38100" rIns="76200" bIns="38100" anchor="t"/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六、政府机构建设和保障经费情况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7652" name="文本框 7"/>
          <p:cNvSpPr txBox="1"/>
          <p:nvPr/>
        </p:nvSpPr>
        <p:spPr>
          <a:xfrm>
            <a:off x="529590" y="2474595"/>
            <a:ext cx="7630160" cy="68135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l" fontAlgn="auto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</a:pPr>
            <a:r>
              <a:rPr lang="zh-CN" altLang="en-US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202</a:t>
            </a:r>
            <a:r>
              <a:rPr lang="en-US" altLang="zh-CN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年，明确1名分管领导、1名科室负责人、</a:t>
            </a:r>
            <a:r>
              <a:rPr lang="en-US" altLang="zh-CN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名政务公开专职人员具体负责政务公开业务，形成一级抓一级，层层抓落实的组织领导机制。</a:t>
            </a:r>
            <a:endParaRPr lang="zh-CN" altLang="en-US" sz="1600" spc="15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7653" name="标题 1"/>
          <p:cNvSpPr>
            <a:spLocks noGrp="1"/>
          </p:cNvSpPr>
          <p:nvPr>
            <p:custDataLst>
              <p:tags r:id="rId4"/>
            </p:custDataLst>
          </p:nvPr>
        </p:nvSpPr>
        <p:spPr>
          <a:xfrm>
            <a:off x="568325" y="3543618"/>
            <a:ext cx="4854575" cy="452437"/>
          </a:xfrm>
          <a:prstGeom prst="rect">
            <a:avLst/>
          </a:prstGeom>
          <a:gradFill rotWithShape="1">
            <a:gsLst>
              <a:gs pos="0">
                <a:srgbClr val="007BD3"/>
              </a:gs>
              <a:gs pos="100000">
                <a:srgbClr val="034373"/>
              </a:gs>
            </a:gsLst>
            <a:lin ang="0"/>
            <a:tileRect/>
          </a:gradFill>
          <a:ln w="9525">
            <a:noFill/>
          </a:ln>
        </p:spPr>
        <p:txBody>
          <a:bodyPr lIns="101600" tIns="38100" rIns="76200" bIns="38100" anchor="t"/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七、政府信息公开会议和培训情况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7654" name="文本框 4"/>
          <p:cNvSpPr txBox="1"/>
          <p:nvPr/>
        </p:nvSpPr>
        <p:spPr>
          <a:xfrm>
            <a:off x="564833" y="4438650"/>
            <a:ext cx="8278812" cy="3860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l" fontAlgn="auto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</a:pPr>
            <a:r>
              <a:rPr lang="zh-CN" altLang="en-US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202</a:t>
            </a:r>
            <a:r>
              <a:rPr lang="en-US" altLang="zh-CN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年，镇政府召开政府信息公开工作部署、培训会议共</a:t>
            </a:r>
            <a:r>
              <a:rPr lang="en-US" altLang="zh-CN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7</a:t>
            </a:r>
            <a:r>
              <a:rPr lang="zh-CN" altLang="en-US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次。</a:t>
            </a:r>
            <a:endParaRPr lang="zh-CN" altLang="en-US" sz="1600" spc="15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354330" y="601345"/>
            <a:ext cx="6569075" cy="638810"/>
          </a:xfrm>
          <a:prstGeom prst="rect">
            <a:avLst/>
          </a:prstGeom>
          <a:gradFill rotWithShape="1">
            <a:gsLst>
              <a:gs pos="0">
                <a:srgbClr val="FBFB11"/>
              </a:gs>
              <a:gs pos="100000">
                <a:srgbClr val="838309"/>
              </a:gs>
            </a:gsLst>
            <a:lin ang="0"/>
            <a:tileRect/>
          </a:gradFill>
          <a:ln w="9525">
            <a:noFill/>
          </a:ln>
        </p:spPr>
        <p:txBody>
          <a:bodyPr wrap="square" lIns="101600" tIns="38100" rIns="76200" bIns="38100" rtlCol="0" anchor="t">
            <a:noAutofit/>
          </a:bodyPr>
          <a:p>
            <a:pPr lvl="0" algn="l">
              <a:lnSpc>
                <a:spcPct val="120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八、政府信息公开存在的主要问题及改进措施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354330" y="1484630"/>
            <a:ext cx="7608570" cy="36175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266700">
              <a:lnSpc>
                <a:spcPts val="2500"/>
              </a:lnSpc>
            </a:pPr>
            <a:r>
              <a:rPr lang="en-US" altLang="zh-CN" sz="14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zh-CN" altLang="en-US" sz="14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2022年，我镇政府信息公开工作稳步推进，切实整改了去年的问题、短板，通过不断充实公开内容，围绕重大改革、重要举措、重点项目等中心工作，进一步扩大广度和深度；不断细化和完善公开工作，注重从群众的视角去谋划内容，充分发挥好信息公开便民利民的作用。</a:t>
            </a:r>
            <a:endParaRPr lang="zh-CN" altLang="en-US" sz="1400" spc="15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266700">
              <a:lnSpc>
                <a:spcPts val="2500"/>
              </a:lnSpc>
            </a:pPr>
            <a:r>
              <a:rPr lang="en-US" altLang="zh-CN" sz="14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zh-CN" altLang="en-US" sz="14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通过年底自查，对比去年有了较大的进步，但仍存在一些薄弱环节，如：信息发布的积极性和主动性不够；对本级文件解读不够深刻，解读形式亟需丰富。2023年，我镇将进一步严格要求，扎实抓好以下工作：一是提高思想认识，加强组织领导，狠抓责任落实，全面提升业务人员专业素质和业务能力；二是完善工作机制，健全各项制度，抓好信息审核、统筹编制、队伍建设等，系统推进，高效落实；三是坚持问题导向，抓好问题整改，提高工作质效，围绕群众关心的事项，充分利用图解、音解、专家解读、媒体解读等形式进行解读,满足群众对政府信息获取的需求。</a:t>
            </a:r>
            <a:endParaRPr lang="zh-CN" altLang="en-US" sz="1400" spc="15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blinds dir="vert"/>
      </p:transition>
    </mc:Choice>
    <mc:Fallback>
      <p:transition spd="slow">
        <p:blinds dir="vert"/>
      </p:transition>
    </mc:Fallback>
  </mc:AlternateContent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BEAUTIFY_FLAG" val=""/>
  <p:tag name="KSO_WM_UNIT_PLACING_PICTURE_USER_VIEWPORT" val="{&quot;height&quot;:4474,&quot;width&quot;:7219}"/>
</p:tagLst>
</file>

<file path=ppt/tags/tag11.xml><?xml version="1.0" encoding="utf-8"?>
<p:tagLst xmlns:p="http://schemas.openxmlformats.org/presentationml/2006/main">
  <p:tag name="KSO_WM_SPECIAL_SOURCE" val="bdnull"/>
</p:tagLst>
</file>

<file path=ppt/tags/tag12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13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14.xml><?xml version="1.0" encoding="utf-8"?>
<p:tagLst xmlns:p="http://schemas.openxmlformats.org/presentationml/2006/main">
  <p:tag name="KSO_WM_SLIDE_SIZE" val="855*465"/>
  <p:tag name="KSO_WM_SLIDE_POSITION" val="52*34"/>
  <p:tag name="KSO_WM_SLIDE_LAYOUT_CNT" val="1_2"/>
  <p:tag name="KSO_WM_SLIDE_LAYOUT" val="a_f"/>
  <p:tag name="KSO_WM_BEAUTIFY_FLAG" val="#wm#"/>
  <p:tag name="KSO_WM_SLIDE_TYPE" val="text"/>
  <p:tag name="KSO_WM_SLIDE_ITEM_CNT" val="0"/>
  <p:tag name="KSO_WM_SLIDE_INDEX" val="3"/>
  <p:tag name="KSO_WM_SLIDE_ID" val="custom20184573_3"/>
  <p:tag name="KSO_WM_TAG_VERSION" val="1.0"/>
  <p:tag name="KSO_WM_TEMPLATE_INDEX" val="20184573"/>
  <p:tag name="KSO_WM_TEMPLATE_CATEGORY" val="custom"/>
  <p:tag name="KSO_WM_TEMPLATE_SUBCATEGORY" val="0"/>
  <p:tag name="KSO_WM_SLIDE_SUBTYPE" val="pureTxt"/>
  <p:tag name="KSO_WM_SPECIAL_SOURCE" val="bdnull"/>
</p:tagLst>
</file>

<file path=ppt/tags/tag15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16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VALUE" val="144"/>
  <p:tag name="KSO_WM_UNIT_LAYERLEVEL" val="1"/>
  <p:tag name="KSO_WM_UNIT_INDEX" val="1"/>
  <p:tag name="KSO_WM_UNIT_ID" val="custom20184573_3*f*1"/>
  <p:tag name="KSO_WM_UNIT_TYPE" val="f"/>
  <p:tag name="KSO_WM_UNIT_PRESET_TEXT" val="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"/>
  <p:tag name="KSO_WM_UNIT_NOCLEAR" val="0"/>
  <p:tag name="KSO_WM_UNIT_DIAGRAM_ISNUMVISUAL" val="0"/>
  <p:tag name="KSO_WM_UNIT_DIAGRAM_ISREFERUNIT" val="0"/>
</p:tagLst>
</file>

<file path=ppt/tags/tag17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18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19.xml><?xml version="1.0" encoding="utf-8"?>
<p:tagLst xmlns:p="http://schemas.openxmlformats.org/presentationml/2006/main">
  <p:tag name="KSO_WM_SLIDE_SIZE" val="855*465"/>
  <p:tag name="KSO_WM_SLIDE_POSITION" val="52*34"/>
  <p:tag name="KSO_WM_SLIDE_LAYOUT_CNT" val="1_2"/>
  <p:tag name="KSO_WM_SLIDE_LAYOUT" val="a_f"/>
  <p:tag name="KSO_WM_BEAUTIFY_FLAG" val="#wm#"/>
  <p:tag name="KSO_WM_SLIDE_TYPE" val="text"/>
  <p:tag name="KSO_WM_SLIDE_ITEM_CNT" val="0"/>
  <p:tag name="KSO_WM_SLIDE_INDEX" val="3"/>
  <p:tag name="KSO_WM_SLIDE_ID" val="custom20184573_3"/>
  <p:tag name="KSO_WM_TAG_VERSION" val="1.0"/>
  <p:tag name="KSO_WM_TEMPLATE_INDEX" val="20184573"/>
  <p:tag name="KSO_WM_TEMPLATE_CATEGORY" val="custom"/>
  <p:tag name="KSO_WM_TEMPLATE_SUBCATEGORY" val="0"/>
  <p:tag name="KSO_WM_SLIDE_SUBTYPE" val="pureTxt"/>
  <p:tag name="KSO_WM_SPECIAL_SOURCE" val="bdnull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SPECIAL_SOURCE" val="bdnull"/>
</p:tagLst>
</file>

<file path=ppt/tags/tag21.xml><?xml version="1.0" encoding="utf-8"?>
<p:tagLst xmlns:p="http://schemas.openxmlformats.org/presentationml/2006/main">
  <p:tag name="KSO_DOCER_TEMPLATE_OPEN_ONCE_MARK" val="1"/>
  <p:tag name="KSO_WPP_MARK_KEY" val="b07a3bb0-c780-450c-ac59-cf67b549901e"/>
  <p:tag name="COMMONDATA" val="eyJoZGlkIjoiZjhkMWViYjM3NzQ3MzI2YjM1OGUxMDA4MjFjMWZhMTQifQ=="/>
</p:tagLst>
</file>

<file path=ppt/tags/tag3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TEMPLATE_THUMBS_INDEX" val="1、9、11、21"/>
  <p:tag name="KSO_WM_BEAUTIFY_FLAG" val="#wm#"/>
  <p:tag name="KSO_WM_TEMPLATE_SUBCATEGORY" val="0"/>
</p:tagLst>
</file>

<file path=ppt/tags/tag4.xml><?xml version="1.0" encoding="utf-8"?>
<p:tagLst xmlns:p="http://schemas.openxmlformats.org/presentationml/2006/main">
  <p:tag name="KSO_WM_TEMPLATE_CATEGORY" val="custom"/>
  <p:tag name="KSO_WM_TEMPLATE_INDEX" val="20184573"/>
  <p:tag name="KSO_WM_UNIT_TYPE" val="a"/>
  <p:tag name="KSO_WM_UNIT_INDEX" val="1"/>
  <p:tag name="KSO_WM_UNIT_ID" val="custom20184573_1*a*1"/>
  <p:tag name="KSO_WM_UNIT_LAYERLEVEL" val="1"/>
  <p:tag name="KSO_WM_UNIT_VALUE" val="13"/>
  <p:tag name="KSO_WM_UNIT_ISCONTENTSTITLE" val="0"/>
  <p:tag name="KSO_WM_UNIT_HIGHLIGHT" val="0"/>
  <p:tag name="KSO_WM_UNIT_COMPATIBLE" val="0"/>
  <p:tag name="KSO_WM_BEAUTIFY_FLAG" val="#wm#"/>
  <p:tag name="KSO_WM_TAG_VERSION" val="1.0"/>
  <p:tag name="KSO_WM_UNIT_PRESET_TEXT" val="低面简约红色商务通用"/>
  <p:tag name="KSO_WM_UNIT_NOCLEAR" val="0"/>
  <p:tag name="KSO_WM_UNIT_DIAGRAM_ISNUMVISUAL" val="0"/>
  <p:tag name="KSO_WM_UNIT_DIAGRAM_ISREFERUNIT" val="0"/>
</p:tagLst>
</file>

<file path=ppt/tags/tag5.xml><?xml version="1.0" encoding="utf-8"?>
<p:tagLst xmlns:p="http://schemas.openxmlformats.org/presentationml/2006/main">
  <p:tag name="KSO_WM_TEMPLATE_CATEGORY" val="custom"/>
  <p:tag name="KSO_WM_TEMPLATE_INDEX" val="20184573"/>
  <p:tag name="KSO_WM_UNIT_TYPE" val="b"/>
  <p:tag name="KSO_WM_UNIT_INDEX" val="1"/>
  <p:tag name="KSO_WM_UNIT_ID" val="custom20184573_1*b*1"/>
  <p:tag name="KSO_WM_UNIT_LAYERLEVEL" val="1"/>
  <p:tag name="KSO_WM_UNIT_VALUE" val="27"/>
  <p:tag name="KSO_WM_UNIT_ISCONTENTSTITLE" val="0"/>
  <p:tag name="KSO_WM_UNIT_HIGHLIGHT" val="0"/>
  <p:tag name="KSO_WM_UNIT_COMPATIBLE" val="0"/>
  <p:tag name="KSO_WM_BEAUTIFY_FLAG" val="#wm#"/>
  <p:tag name="KSO_WM_TAG_VERSION" val="1.0"/>
  <p:tag name="KSO_WM_UNIT_PRESET_TEXT" val="点击此处添加副标题"/>
  <p:tag name="KSO_WM_UNIT_NOCLEAR" val="0"/>
  <p:tag name="KSO_WM_UNIT_DIAGRAM_ISNUMVISUAL" val="0"/>
  <p:tag name="KSO_WM_UNIT_DIAGRAM_ISREFERUNIT" val="0"/>
</p:tagLst>
</file>

<file path=ppt/tags/tag6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SLIDE_ID" val="custom20184573_1"/>
  <p:tag name="KSO_WM_SLIDE_INDEX" val="1"/>
  <p:tag name="KSO_WM_SLIDE_ITEM_CNT" val="0"/>
  <p:tag name="KSO_WM_SLIDE_LAYOUT" val="a_b"/>
  <p:tag name="KSO_WM_SLIDE_LAYOUT_CNT" val="1_1"/>
  <p:tag name="KSO_WM_SLIDE_TYPE" val="title"/>
  <p:tag name="KSO_WM_TEMPLATE_THUMBS_INDEX" val="1、9、11、21"/>
  <p:tag name="KSO_WM_BEAUTIFY_FLAG" val="#wm#"/>
  <p:tag name="KSO_WM_TEMPLATE_SUBCATEGORY" val="0"/>
  <p:tag name="KSO_WM_SLIDE_SUBTYPE" val="pureTxt"/>
  <p:tag name="KSO_WM_SPECIAL_SOURCE" val="bdnull"/>
</p:tagLst>
</file>

<file path=ppt/tags/tag7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8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VALUE" val="144"/>
  <p:tag name="KSO_WM_UNIT_LAYERLEVEL" val="1"/>
  <p:tag name="KSO_WM_UNIT_INDEX" val="1"/>
  <p:tag name="KSO_WM_UNIT_ID" val="custom20184573_3*f*1"/>
  <p:tag name="KSO_WM_UNIT_TYPE" val="f"/>
  <p:tag name="KSO_WM_UNIT_PRESET_TEXT" val="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"/>
  <p:tag name="KSO_WM_UNIT_NOCLEAR" val="0"/>
  <p:tag name="KSO_WM_UNIT_DIAGRAM_ISNUMVISUAL" val="0"/>
  <p:tag name="KSO_WM_UNIT_DIAGRAM_ISREFERUNIT" val="0"/>
</p:tagLst>
</file>

<file path=ppt/tags/tag9.xml><?xml version="1.0" encoding="utf-8"?>
<p:tagLst xmlns:p="http://schemas.openxmlformats.org/presentationml/2006/main">
  <p:tag name="KSO_WM_SLIDE_SIZE" val="855*465"/>
  <p:tag name="KSO_WM_SLIDE_POSITION" val="52*34"/>
  <p:tag name="KSO_WM_SLIDE_LAYOUT_CNT" val="1_2"/>
  <p:tag name="KSO_WM_SLIDE_LAYOUT" val="a_f"/>
  <p:tag name="KSO_WM_BEAUTIFY_FLAG" val="#wm#"/>
  <p:tag name="KSO_WM_SLIDE_TYPE" val="text"/>
  <p:tag name="KSO_WM_SLIDE_ITEM_CNT" val="0"/>
  <p:tag name="KSO_WM_SLIDE_INDEX" val="3"/>
  <p:tag name="KSO_WM_SLIDE_ID" val="custom20184573_3"/>
  <p:tag name="KSO_WM_TAG_VERSION" val="1.0"/>
  <p:tag name="KSO_WM_TEMPLATE_INDEX" val="20184573"/>
  <p:tag name="KSO_WM_TEMPLATE_CATEGORY" val="custom"/>
  <p:tag name="KSO_WM_TEMPLATE_SUBCATEGORY" val="0"/>
  <p:tag name="KSO_WM_SLIDE_SUBTYPE" val="pureTxt"/>
  <p:tag name="KSO_WM_SPECIAL_SOURCE" val="bdnull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3">
      <a:majorFont>
        <a:latin typeface="等线 Light"/>
        <a:ea typeface="汉仪菱心体简"/>
        <a:cs typeface=""/>
      </a:majorFont>
      <a:minorFont>
        <a:latin typeface="等线"/>
        <a:ea typeface="等线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1606</Words>
  <Application>WPS 演示</Application>
  <PresentationFormat/>
  <Paragraphs>41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20" baseType="lpstr">
      <vt:lpstr>Arial</vt:lpstr>
      <vt:lpstr>宋体</vt:lpstr>
      <vt:lpstr>Wingdings</vt:lpstr>
      <vt:lpstr>微软雅黑</vt:lpstr>
      <vt:lpstr>汉仪旗黑-85S</vt:lpstr>
      <vt:lpstr>黑体</vt:lpstr>
      <vt:lpstr>Calibri</vt:lpstr>
      <vt:lpstr>方正小标宋简体</vt:lpstr>
      <vt:lpstr>Arial Unicode MS</vt:lpstr>
      <vt:lpstr>等线</vt:lpstr>
      <vt:lpstr>汉仪菱心体简</vt:lpstr>
      <vt:lpstr>Segoe Print</vt:lpstr>
      <vt:lpstr>等线 Light</vt:lpstr>
      <vt:lpstr>Office 主题​​</vt:lpstr>
      <vt:lpstr>白石镇2021年政府信息公开工作年度报告（图解）</vt:lpstr>
      <vt:lpstr>一、总体情况</vt:lpstr>
      <vt:lpstr>在“幸福白石”微信公众号方面，目前关注人数达到8600人，截止到现在，共推送动态消息1825条。通过政府信息公开网主动公开政府信息49条，其中会议公开24条，占49％；其他法定公开7条，占0.15％；政策文件公开5条，0.10％;行政权力运行公开4条，占0.08%；政务公开组织管理2条，占0.04％；政务公开基础建设2条，占0.04％；机构职能1条，占0.02％；招录及任免信息1条，占0.02％；政府信息公开指南1条，占0.02％。</vt:lpstr>
      <vt:lpstr>PowerPoint 演示文稿</vt:lpstr>
      <vt:lpstr>五、政府信息公开的收费及减免情况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苑庄镇2018年政府信息公开工作年度报告（图解）</dc:title>
  <dc:creator/>
  <cp:lastModifiedBy>yxl</cp:lastModifiedBy>
  <cp:revision>21</cp:revision>
  <dcterms:created xsi:type="dcterms:W3CDTF">2019-08-02T02:26:00Z</dcterms:created>
  <dcterms:modified xsi:type="dcterms:W3CDTF">2023-02-07T08:47:45Z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2052-11.1.0.13703</vt:lpwstr>
  </property>
  <property fmtid="{D5CDD505-2E9C-101B-9397-08002B2CF9AE}" pid="3" name="ICV">
    <vt:lpwstr>2DCD1FBFA4DE4070A61419B67119B36E</vt:lpwstr>
  </property>
</Properties>
</file>