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7" r:id="rId4"/>
    <p:sldId id="302" r:id="rId6"/>
    <p:sldId id="266" r:id="rId7"/>
    <p:sldId id="268" r:id="rId8"/>
    <p:sldId id="312" r:id="rId9"/>
    <p:sldId id="303" r:id="rId10"/>
    <p:sldId id="304" r:id="rId11"/>
    <p:sldId id="260" r:id="rId12"/>
    <p:sldId id="305" r:id="rId13"/>
    <p:sldId id="306" r:id="rId14"/>
    <p:sldId id="261" r:id="rId15"/>
    <p:sldId id="319" r:id="rId16"/>
    <p:sldId id="320" r:id="rId17"/>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5" autoAdjust="0"/>
    <p:restoredTop sz="94660"/>
  </p:normalViewPr>
  <p:slideViewPr>
    <p:cSldViewPr snapToGrid="0" showGuides="1">
      <p:cViewPr varScale="1">
        <p:scale>
          <a:sx n="61" d="100"/>
          <a:sy n="61" d="100"/>
        </p:scale>
        <p:origin x="108" y="342"/>
      </p:cViewPr>
      <p:guideLst>
        <p:guide orient="horz" pos="2143"/>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gs" Target="tags/tag6.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A001-&#25919;&#21153;&#20844;&#24320;\&#24180;&#25253;\2024&#24180;&#25919;&#21153;&#20844;&#24320;&#24180;&#25253;\&#34920;&#26684;&#25968;&#2545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A001-&#25919;&#21153;&#20844;&#24320;\&#24180;&#25253;\2024&#24180;&#25919;&#21153;&#20844;&#24320;&#24180;&#25253;\&#34920;&#26684;&#25968;&#2545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zh-CN" sz="1400" b="0" i="0" u="none" strike="noStrike" kern="1200" spc="0" baseline="0">
                <a:solidFill>
                  <a:schemeClr val="tx1">
                    <a:lumMod val="65000"/>
                    <a:lumOff val="35000"/>
                  </a:schemeClr>
                </a:solidFill>
                <a:latin typeface="+mn-lt"/>
                <a:ea typeface="+mn-ea"/>
                <a:cs typeface="+mn-cs"/>
              </a:defRPr>
            </a:pPr>
            <a:r>
              <a:rPr>
                <a:latin typeface="黑体" panose="02010609060101010101" charset="-122"/>
                <a:ea typeface="黑体" panose="02010609060101010101" charset="-122"/>
              </a:rPr>
              <a:t>主动公开政府信息情况</a:t>
            </a:r>
            <a:endParaRPr sz="1400" b="0" i="0" u="none" strike="noStrike" baseline="0">
              <a:solidFill>
                <a:srgbClr val="595959">
                  <a:alpha val="100000"/>
                </a:srgbClr>
              </a:solidFill>
              <a:latin typeface="黑体" panose="02010609060101010101" charset="-122"/>
              <a:ea typeface="黑体" panose="02010609060101010101" charset="-122"/>
              <a:cs typeface="黑体" panose="02010609060101010101" charset="-122"/>
            </a:endParaRPr>
          </a:p>
        </c:rich>
      </c:tx>
      <c:layout/>
      <c:overlay val="0"/>
      <c:spPr>
        <a:noFill/>
        <a:ln>
          <a:noFill/>
        </a:ln>
        <a:effectLst/>
      </c:spPr>
    </c:title>
    <c:autoTitleDeleted val="0"/>
    <c:plotArea>
      <c:layout>
        <c:manualLayout>
          <c:layoutTarget val="inner"/>
          <c:xMode val="edge"/>
          <c:yMode val="edge"/>
          <c:x val="0.0748055555555556"/>
          <c:y val="0.169444444444444"/>
          <c:w val="0.894638888888889"/>
          <c:h val="0.71212962962963"/>
        </c:manualLayout>
      </c:layout>
      <c:barChart>
        <c:barDir val="col"/>
        <c:grouping val="clustered"/>
        <c:varyColors val="0"/>
        <c:ser>
          <c:idx val="0"/>
          <c:order val="0"/>
          <c:spPr>
            <a:solidFill>
              <a:schemeClr val="accent1"/>
            </a:solidFill>
            <a:ln>
              <a:noFill/>
            </a:ln>
            <a:effectLst/>
          </c:spPr>
          <c:invertIfNegative val="0"/>
          <c:dPt>
            <c:idx val="1"/>
            <c:invertIfNegative val="0"/>
            <c:bubble3D val="0"/>
            <c:explosion val="0"/>
            <c:spPr>
              <a:solidFill>
                <a:srgbClr val="FF0000"/>
              </a:solidFill>
              <a:ln>
                <a:noFill/>
              </a:ln>
              <a:effectLst/>
            </c:spPr>
          </c:dPt>
          <c:dPt>
            <c:idx val="2"/>
            <c:invertIfNegative val="0"/>
            <c:bubble3D val="0"/>
            <c:explosion val="0"/>
            <c:spPr>
              <a:solidFill>
                <a:srgbClr val="92D050"/>
              </a:solidFill>
              <a:ln>
                <a:noFill/>
              </a:ln>
              <a:effectLst/>
            </c:spPr>
          </c:dPt>
          <c:dLbls>
            <c:dLbl>
              <c:idx val="0"/>
              <c:layout/>
              <c:numFmt formatCode="General" sourceLinked="1"/>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extLst>
            </c:dLbl>
            <c:dLbl>
              <c:idx val="1"/>
              <c:layout/>
              <c:numFmt formatCode="General" sourceLinked="1"/>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extLst>
            </c:dLbl>
            <c:dLbl>
              <c:idx val="2"/>
              <c:layout/>
              <c:numFmt formatCode="General" sourceLinked="1"/>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extLst>
            </c:dLbl>
            <c:numFmt formatCode="General" sourceLinked="1"/>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0"/>
            <c:showVal val="0"/>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[表格数据.xls]Sheet1!$B$1:$D$1</c:f>
              <c:strCache>
                <c:ptCount val="3"/>
                <c:pt idx="0">
                  <c:v>招商引资</c:v>
                </c:pt>
                <c:pt idx="1">
                  <c:v>政务动态</c:v>
                </c:pt>
                <c:pt idx="2">
                  <c:v>其他政务公开信息</c:v>
                </c:pt>
              </c:strCache>
            </c:strRef>
          </c:cat>
          <c:val>
            <c:numRef>
              <c:f>[表格数据.xls]Sheet1!$B$2:$D$2</c:f>
              <c:numCache>
                <c:formatCode>General</c:formatCode>
                <c:ptCount val="3"/>
                <c:pt idx="0">
                  <c:v>29</c:v>
                </c:pt>
                <c:pt idx="1">
                  <c:v>24</c:v>
                </c:pt>
                <c:pt idx="2">
                  <c:v>10</c:v>
                </c:pt>
              </c:numCache>
            </c:numRef>
          </c:val>
        </c:ser>
        <c:dLbls>
          <c:showLegendKey val="0"/>
          <c:showVal val="0"/>
          <c:showCatName val="0"/>
          <c:showSerName val="0"/>
          <c:showPercent val="0"/>
          <c:showBubbleSize val="0"/>
        </c:dLbls>
        <c:gapWidth val="219"/>
        <c:overlap val="-27"/>
        <c:axId val="901129725"/>
        <c:axId val="274839604"/>
      </c:barChart>
      <c:catAx>
        <c:axId val="901129725"/>
        <c:scaling>
          <c:orientation val="minMax"/>
        </c:scaling>
        <c:delete val="0"/>
        <c:axPos val="b"/>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lumMod val="65000"/>
                    <a:lumOff val="35000"/>
                  </a:schemeClr>
                </a:solidFill>
                <a:latin typeface="+mn-lt"/>
                <a:ea typeface="+mn-ea"/>
                <a:cs typeface="+mn-cs"/>
              </a:defRPr>
            </a:pPr>
          </a:p>
        </c:txPr>
        <c:crossAx val="274839604"/>
        <c:crosses val="autoZero"/>
        <c:auto val="1"/>
        <c:lblAlgn val="ctr"/>
        <c:lblOffset val="100"/>
        <c:noMultiLvlLbl val="0"/>
      </c:catAx>
      <c:valAx>
        <c:axId val="274839604"/>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901129725"/>
        <c:crosses val="autoZero"/>
        <c:crossBetween val="between"/>
      </c:valAx>
      <c:spPr>
        <a:noFill/>
        <a:ln>
          <a:noFill/>
        </a:ln>
        <a:effectLst/>
      </c:spPr>
    </c:plotArea>
    <c:plotVisOnly val="1"/>
    <c:dispBlanksAs val="gap"/>
    <c:showDLblsOverMax val="0"/>
    <c:extLst>
      <c:ext uri="{0b15fc19-7d7d-44ad-8c2d-2c3a37ce22c3}">
        <chartProps xmlns="https://web.wps.cn/et/2018/main" chartId="{dddbee3a-958e-4ec8-a303-9de104a53dad}"/>
      </c:ext>
    </c:extLst>
  </c:chart>
  <c:spPr>
    <a:solidFill>
      <a:schemeClr val="bg1"/>
    </a:solidFill>
    <a:ln w="9525" cap="flat" cmpd="sng" algn="ctr">
      <a:solidFill>
        <a:schemeClr val="tx1">
          <a:lumMod val="15000"/>
          <a:lumOff val="85000"/>
        </a:schemeClr>
      </a:solidFill>
      <a:prstDash val="solid"/>
      <a:round/>
    </a:ln>
    <a:effectLst/>
  </c:spPr>
  <c:txPr>
    <a:bodyPr wrap="square"/>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0"/>
          <c:dPt>
            <c:idx val="0"/>
            <c:bubble3D val="0"/>
            <c:explosion val="0"/>
            <c:spPr>
              <a:solidFill>
                <a:schemeClr val="accent1"/>
              </a:solidFill>
              <a:ln w="19050">
                <a:solidFill>
                  <a:schemeClr val="lt1"/>
                </a:solidFill>
              </a:ln>
              <a:effectLst/>
            </c:spPr>
          </c:dPt>
          <c:dPt>
            <c:idx val="1"/>
            <c:bubble3D val="0"/>
            <c:explosion val="0"/>
            <c:spPr>
              <a:solidFill>
                <a:srgbClr val="FF0000"/>
              </a:solidFill>
              <a:ln w="19050">
                <a:solidFill>
                  <a:schemeClr val="lt1"/>
                </a:solidFill>
              </a:ln>
              <a:effectLst/>
            </c:spPr>
          </c:dPt>
          <c:dPt>
            <c:idx val="2"/>
            <c:bubble3D val="0"/>
            <c:explosion val="1"/>
            <c:spPr>
              <a:solidFill>
                <a:srgbClr val="92D050"/>
              </a:solidFill>
              <a:ln w="19050">
                <a:solidFill>
                  <a:schemeClr val="lt1"/>
                </a:solidFill>
              </a:ln>
              <a:effectLst/>
            </c:spPr>
          </c:dPt>
          <c:dLbls>
            <c:numFmt formatCode="General" sourceLinked="1"/>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cs"/>
                  </a:defRPr>
                </a:pPr>
              </a:p>
            </c:txPr>
            <c:dLblPos val="bestFit"/>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rgbClr val="969696">
                          <a:alpha val="100000"/>
                        </a:srgbClr>
                      </a:solidFill>
                      <a:prstDash val="solid"/>
                      <a:round/>
                    </a:ln>
                  </c:spPr>
                </c15:leaderLines>
              </c:ext>
            </c:extLst>
          </c:dLbls>
          <c:cat>
            <c:strRef>
              <c:f>[表格数据.xls]Sheet1!$B$1:$D$1</c:f>
              <c:strCache>
                <c:ptCount val="3"/>
                <c:pt idx="0">
                  <c:v>招商引资</c:v>
                </c:pt>
                <c:pt idx="1">
                  <c:v>政务动态</c:v>
                </c:pt>
                <c:pt idx="2">
                  <c:v>其他政务公开信息</c:v>
                </c:pt>
              </c:strCache>
            </c:strRef>
          </c:cat>
          <c:val>
            <c:numRef>
              <c:f>[表格数据.xls]Sheet1!$B$2:$D$2</c:f>
              <c:numCache>
                <c:formatCode>General</c:formatCode>
                <c:ptCount val="3"/>
                <c:pt idx="0">
                  <c:v>29</c:v>
                </c:pt>
                <c:pt idx="1">
                  <c:v>24</c:v>
                </c:pt>
                <c:pt idx="2">
                  <c:v>10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0" vertOverflow="ellipsis" vert="horz" wrap="square" anchor="ctr" anchorCtr="1"/>
          <a:lstStyle/>
          <a:p>
            <a:pPr>
              <a:defRPr lang="zh-CN" sz="1200" b="0" i="0" u="none" strike="noStrike" kern="1200" baseline="0">
                <a:solidFill>
                  <a:schemeClr val="tx1">
                    <a:lumMod val="65000"/>
                    <a:lumOff val="35000"/>
                  </a:schemeClr>
                </a:solidFill>
                <a:latin typeface="+mn-lt"/>
                <a:ea typeface="+mn-ea"/>
                <a:cs typeface="+mn-cs"/>
              </a:defRPr>
            </a:pPr>
          </a:p>
        </c:txPr>
      </c:legendEntry>
      <c:legendEntry>
        <c:idx val="1"/>
        <c:txPr>
          <a:bodyPr rot="0" spcFirstLastPara="0" vertOverflow="ellipsis" vert="horz" wrap="square" anchor="ctr" anchorCtr="1"/>
          <a:lstStyle/>
          <a:p>
            <a:pPr>
              <a:defRPr lang="zh-CN" sz="1200" b="0" i="0" u="none" strike="noStrike" kern="1200" baseline="0">
                <a:solidFill>
                  <a:schemeClr val="tx1">
                    <a:lumMod val="65000"/>
                    <a:lumOff val="35000"/>
                  </a:schemeClr>
                </a:solidFill>
                <a:latin typeface="+mn-lt"/>
                <a:ea typeface="+mn-ea"/>
                <a:cs typeface="+mn-cs"/>
              </a:defRPr>
            </a:pPr>
          </a:p>
        </c:txPr>
      </c:legendEntry>
      <c:legendEntry>
        <c:idx val="2"/>
        <c:txPr>
          <a:bodyPr rot="0" spcFirstLastPara="0" vertOverflow="ellipsis" vert="horz" wrap="square" anchor="ctr" anchorCtr="1"/>
          <a:lstStyle/>
          <a:p>
            <a:pPr>
              <a:defRPr lang="zh-CN" sz="1200" b="0" i="0" u="none" strike="noStrike" kern="1200" baseline="0">
                <a:solidFill>
                  <a:schemeClr val="tx1">
                    <a:lumMod val="65000"/>
                    <a:lumOff val="35000"/>
                  </a:schemeClr>
                </a:solidFill>
                <a:latin typeface="+mn-lt"/>
                <a:ea typeface="+mn-ea"/>
                <a:cs typeface="+mn-cs"/>
              </a:defRPr>
            </a:pPr>
          </a:p>
        </c:txPr>
      </c:legendEntry>
      <c:layout>
        <c:manualLayout>
          <c:xMode val="edge"/>
          <c:yMode val="edge"/>
          <c:x val="0.150694444444444"/>
          <c:y val="0.863425925925926"/>
          <c:w val="0.71875"/>
          <c:h val="0.108796296296296"/>
        </c:manualLayout>
      </c:layout>
      <c:overlay val="0"/>
      <c:spPr>
        <a:noFill/>
        <a:ln>
          <a:noFill/>
        </a:ln>
        <a:effectLst/>
      </c:spPr>
      <c:txPr>
        <a:bodyPr rot="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extLst>
      <c:ext uri="{0b15fc19-7d7d-44ad-8c2d-2c3a37ce22c3}">
        <chartProps xmlns="https://web.wps.cn/et/2018/main" chartId="{4f1a3067-044b-41a2-b310-dca9d835bb3f}"/>
      </c:ext>
    </c:extLst>
  </c:chart>
  <c:spPr>
    <a:solidFill>
      <a:schemeClr val="bg1"/>
    </a:solidFill>
    <a:ln w="9525" cap="flat" cmpd="sng" algn="ctr">
      <a:solidFill>
        <a:schemeClr val="tx1">
          <a:lumMod val="15000"/>
          <a:lumOff val="85000"/>
        </a:schemeClr>
      </a:solidFill>
      <a:prstDash val="solid"/>
      <a:round/>
    </a:ln>
    <a:effectLst/>
  </c:spPr>
  <c:txPr>
    <a:bodyPr wrap="square"/>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12AD-9BB3-4CF1-94D8-6A868BA50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8264F-B12E-45F9-B9EB-4A7441D556F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cstate="print">
            <a:extLst>
              <a:ext uri="{28A0092B-C50C-407E-A947-70E740481C1C}">
                <a14:useLocalDpi xmlns:a14="http://schemas.microsoft.com/office/drawing/2010/main" val="0"/>
              </a:ext>
            </a:extLst>
          </a:blip>
          <a:srcRect l="46640" t="20132"/>
          <a:stretch>
            <a:fillRect/>
          </a:stretch>
        </p:blipFill>
        <p:spPr>
          <a:xfrm>
            <a:off x="5292362" y="1035932"/>
            <a:ext cx="6925673" cy="5830957"/>
          </a:xfrm>
          <a:prstGeom prst="rect">
            <a:avLst/>
          </a:prstGeom>
        </p:spPr>
      </p:pic>
      <p:sp>
        <p:nvSpPr>
          <p:cNvPr id="17" name="矩形 259"/>
          <p:cNvSpPr>
            <a:spLocks noChangeArrowheads="1"/>
          </p:cNvSpPr>
          <p:nvPr/>
        </p:nvSpPr>
        <p:spPr bwMode="auto">
          <a:xfrm>
            <a:off x="236855" y="146685"/>
            <a:ext cx="11535410" cy="83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5000"/>
              </a:lnSpc>
              <a:spcBef>
                <a:spcPts val="20"/>
              </a:spcBef>
              <a:spcAft>
                <a:spcPts val="0"/>
              </a:spcAft>
              <a:buNone/>
            </a:pPr>
            <a:r>
              <a:rPr lang="zh-CN" altLang="en-US" sz="4000" b="1" dirty="0">
                <a:solidFill>
                  <a:srgbClr val="C00000"/>
                </a:solidFill>
                <a:latin typeface="Times New Roman" panose="02020603050405020304" charset="0"/>
                <a:cs typeface="Times New Roman" panose="02020603050405020304" charset="0"/>
              </a:rPr>
              <a:t>20</a:t>
            </a:r>
            <a:r>
              <a:rPr lang="en-US" altLang="zh-CN" sz="4000" b="1" dirty="0">
                <a:solidFill>
                  <a:srgbClr val="C00000"/>
                </a:solidFill>
                <a:latin typeface="Times New Roman" panose="02020603050405020304" charset="0"/>
                <a:cs typeface="Times New Roman" panose="02020603050405020304" charset="0"/>
              </a:rPr>
              <a:t>22</a:t>
            </a:r>
            <a:r>
              <a:rPr lang="zh-CN" altLang="en-US" sz="4000" b="1" dirty="0">
                <a:solidFill>
                  <a:srgbClr val="C00000"/>
                </a:solidFill>
                <a:latin typeface="Arial" panose="020B0604020202020204" pitchFamily="34" charset="0"/>
                <a:cs typeface="Arial" panose="020B0604020202020204" pitchFamily="34" charset="0"/>
              </a:rPr>
              <a:t>年政府信息公开工作年度报告</a:t>
            </a:r>
            <a:endParaRPr lang="zh-CN" altLang="en-US" sz="4000" b="1" dirty="0">
              <a:solidFill>
                <a:srgbClr val="C00000"/>
              </a:solidFill>
              <a:latin typeface="Arial" panose="020B0604020202020204" pitchFamily="34" charset="0"/>
              <a:cs typeface="Arial" panose="020B0604020202020204" pitchFamily="34" charset="0"/>
            </a:endParaRPr>
          </a:p>
        </p:txBody>
      </p:sp>
      <p:grpSp>
        <p:nvGrpSpPr>
          <p:cNvPr id="28" name="Group 5"/>
          <p:cNvGrpSpPr/>
          <p:nvPr/>
        </p:nvGrpSpPr>
        <p:grpSpPr>
          <a:xfrm>
            <a:off x="259826" y="5560227"/>
            <a:ext cx="379414" cy="354993"/>
            <a:chOff x="6964363" y="2108200"/>
            <a:chExt cx="690562" cy="646113"/>
          </a:xfrm>
          <a:solidFill>
            <a:schemeClr val="bg1">
              <a:lumMod val="75000"/>
            </a:schemeClr>
          </a:solidFill>
        </p:grpSpPr>
        <p:sp>
          <p:nvSpPr>
            <p:cNvPr id="29"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0"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1" name="Group 10"/>
          <p:cNvGrpSpPr/>
          <p:nvPr/>
        </p:nvGrpSpPr>
        <p:grpSpPr>
          <a:xfrm>
            <a:off x="1369256" y="5551042"/>
            <a:ext cx="342158" cy="341371"/>
            <a:chOff x="4594225" y="2119313"/>
            <a:chExt cx="690563" cy="688975"/>
          </a:xfrm>
          <a:solidFill>
            <a:schemeClr val="bg1">
              <a:lumMod val="75000"/>
            </a:schemeClr>
          </a:solidFill>
        </p:grpSpPr>
        <p:sp>
          <p:nvSpPr>
            <p:cNvPr id="32"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3"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4"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5" name="Group 25"/>
          <p:cNvGrpSpPr/>
          <p:nvPr/>
        </p:nvGrpSpPr>
        <p:grpSpPr>
          <a:xfrm>
            <a:off x="3506927" y="5556616"/>
            <a:ext cx="345331" cy="345331"/>
            <a:chOff x="2005013" y="1077913"/>
            <a:chExt cx="688975" cy="688975"/>
          </a:xfrm>
          <a:solidFill>
            <a:schemeClr val="bg1">
              <a:lumMod val="75000"/>
            </a:schemeClr>
          </a:solidFill>
        </p:grpSpPr>
        <p:sp>
          <p:nvSpPr>
            <p:cNvPr id="36"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7"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38" name="Freeform 286"/>
          <p:cNvSpPr>
            <a:spLocks noEditPoints="1"/>
          </p:cNvSpPr>
          <p:nvPr/>
        </p:nvSpPr>
        <p:spPr bwMode="auto">
          <a:xfrm>
            <a:off x="2441430" y="5548956"/>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39" name="Group 32"/>
          <p:cNvGrpSpPr/>
          <p:nvPr/>
        </p:nvGrpSpPr>
        <p:grpSpPr>
          <a:xfrm>
            <a:off x="4582271" y="5560528"/>
            <a:ext cx="399003" cy="324706"/>
            <a:chOff x="5245100" y="5103813"/>
            <a:chExt cx="690563" cy="561975"/>
          </a:xfrm>
          <a:solidFill>
            <a:schemeClr val="bg1">
              <a:lumMod val="75000"/>
            </a:schemeClr>
          </a:solidFill>
        </p:grpSpPr>
        <p:sp>
          <p:nvSpPr>
            <p:cNvPr id="40"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41"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42" name="直接连接符 41"/>
          <p:cNvCxnSpPr/>
          <p:nvPr/>
        </p:nvCxnSpPr>
        <p:spPr>
          <a:xfrm>
            <a:off x="4217266" y="5548956"/>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3141919"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2076422"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04248"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631190" y="6285230"/>
            <a:ext cx="2595245" cy="335280"/>
            <a:chOff x="4902198" y="3898900"/>
            <a:chExt cx="2387602" cy="375420"/>
          </a:xfrm>
          <a:solidFill>
            <a:srgbClr val="476263"/>
          </a:solidFill>
          <a:effectLst/>
        </p:grpSpPr>
        <p:sp>
          <p:nvSpPr>
            <p:cNvPr id="3" name="PA_圆角矩形 7"/>
            <p:cNvSpPr/>
            <p:nvPr>
              <p:custDataLst>
                <p:tags r:id="rId2"/>
              </p:custDataLst>
            </p:nvPr>
          </p:nvSpPr>
          <p:spPr>
            <a:xfrm>
              <a:off x="4902198" y="3898900"/>
              <a:ext cx="2387602" cy="375420"/>
            </a:xfrm>
            <a:prstGeom prst="roundRect">
              <a:avLst>
                <a:gd name="adj" fmla="val 50000"/>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200" dirty="0">
                <a:gradFill>
                  <a:gsLst>
                    <a:gs pos="0">
                      <a:srgbClr val="DFAB75">
                        <a:shade val="30000"/>
                        <a:satMod val="115000"/>
                      </a:srgbClr>
                    </a:gs>
                    <a:gs pos="50000">
                      <a:srgbClr val="DFAB75">
                        <a:shade val="67500"/>
                        <a:satMod val="115000"/>
                      </a:srgbClr>
                    </a:gs>
                    <a:gs pos="100000">
                      <a:srgbClr val="DFAB75">
                        <a:shade val="100000"/>
                        <a:satMod val="115000"/>
                      </a:srgbClr>
                    </a:gs>
                  </a:gsLst>
                  <a:lin ang="13500000" scaled="1"/>
                </a:gradFill>
                <a:cs typeface="+mn-ea"/>
                <a:sym typeface="+mn-lt"/>
              </a:endParaRPr>
            </a:p>
          </p:txBody>
        </p:sp>
        <p:sp>
          <p:nvSpPr>
            <p:cNvPr id="4" name="PA_文本框 6"/>
            <p:cNvSpPr txBox="1"/>
            <p:nvPr>
              <p:custDataLst>
                <p:tags r:id="rId3"/>
              </p:custDataLst>
            </p:nvPr>
          </p:nvSpPr>
          <p:spPr>
            <a:xfrm>
              <a:off x="5004992" y="3917333"/>
              <a:ext cx="2179464" cy="343424"/>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mn-ea"/>
                  <a:sym typeface="+mn-lt"/>
                </a:rPr>
                <a:t>汶上县投资促进服务中心</a:t>
              </a:r>
              <a:endParaRPr lang="zh-CN" altLang="en-US" sz="14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90" name="组合 89"/>
          <p:cNvGrpSpPr/>
          <p:nvPr/>
        </p:nvGrpSpPr>
        <p:grpSpPr>
          <a:xfrm>
            <a:off x="591820" y="1329055"/>
            <a:ext cx="4861560" cy="3926840"/>
            <a:chOff x="4185830" y="1449310"/>
            <a:chExt cx="3865970" cy="2777592"/>
          </a:xfrm>
          <a:effectLst>
            <a:outerShdw blurRad="76200" dir="13500000" sy="23000" kx="1200000" algn="br" rotWithShape="0">
              <a:prstClr val="black">
                <a:alpha val="20000"/>
              </a:prstClr>
            </a:outerShdw>
          </a:effectLst>
        </p:grpSpPr>
        <p:sp>
          <p:nvSpPr>
            <p:cNvPr id="91" name="Freeform 353"/>
            <p:cNvSpPr/>
            <p:nvPr/>
          </p:nvSpPr>
          <p:spPr bwMode="auto">
            <a:xfrm rot="16200000">
              <a:off x="4730019" y="905121"/>
              <a:ext cx="2777592" cy="386597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2" name="Rectangle 354"/>
            <p:cNvSpPr>
              <a:spLocks noChangeArrowheads="1"/>
            </p:cNvSpPr>
            <p:nvPr/>
          </p:nvSpPr>
          <p:spPr bwMode="auto">
            <a:xfrm>
              <a:off x="4213171" y="1545065"/>
              <a:ext cx="3781410" cy="25610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indent="355600" algn="just" fontAlgn="auto">
                <a:lnSpc>
                  <a:spcPts val="2000"/>
                </a:lnSpc>
                <a:extLst>
                  <a:ext uri="{35155182-B16C-46BC-9424-99874614C6A1}">
                    <wpsdc:indentchars xmlns:wpsdc="http://www.wps.cn/officeDocument/2017/drawingmlCustomData" val="200" checksum="3837665281"/>
                  </a:ext>
                </a:extLst>
              </a:pPr>
              <a:r>
                <a:rPr lang="zh-CN" altLang="en-US" sz="1400" b="1" dirty="0">
                  <a:latin typeface="Times New Roman" panose="02020603050405020304" charset="0"/>
                  <a:ea typeface="微软雅黑" panose="020B0503020204020204" pitchFamily="34" charset="-122"/>
                  <a:cs typeface="Times New Roman" panose="02020603050405020304" charset="0"/>
                </a:rPr>
                <a:t>本报告由汶上县投资促进服务中心按照《中华人民共和国政府信息公开条例》（以下简称《条例》）和《中华人民共和国政府信息公开工作年度报告格式》（国办公开办函〔</a:t>
              </a:r>
              <a:r>
                <a:rPr lang="en-US" altLang="zh-CN" sz="1400" b="1" dirty="0">
                  <a:latin typeface="Times New Roman" panose="02020603050405020304" charset="0"/>
                  <a:ea typeface="微软雅黑" panose="020B0503020204020204" pitchFamily="34" charset="-122"/>
                  <a:cs typeface="Times New Roman" panose="02020603050405020304" charset="0"/>
                </a:rPr>
                <a:t>2021</a:t>
              </a:r>
              <a:r>
                <a:rPr lang="zh-CN" altLang="en-US" sz="1400" b="1" dirty="0">
                  <a:latin typeface="Times New Roman" panose="02020603050405020304" charset="0"/>
                  <a:ea typeface="微软雅黑" panose="020B0503020204020204" pitchFamily="34" charset="-122"/>
                  <a:cs typeface="Times New Roman" panose="02020603050405020304" charset="0"/>
                </a:rPr>
                <a:t>〕</a:t>
              </a:r>
              <a:r>
                <a:rPr lang="en-US" altLang="zh-CN" sz="1400" b="1" dirty="0">
                  <a:latin typeface="Times New Roman" panose="02020603050405020304" charset="0"/>
                  <a:ea typeface="微软雅黑" panose="020B0503020204020204" pitchFamily="34" charset="-122"/>
                  <a:cs typeface="Times New Roman" panose="02020603050405020304" charset="0"/>
                </a:rPr>
                <a:t>30</a:t>
              </a:r>
              <a:r>
                <a:rPr lang="zh-CN" altLang="en-US" sz="1400" b="1" dirty="0">
                  <a:latin typeface="Times New Roman" panose="02020603050405020304" charset="0"/>
                  <a:ea typeface="微软雅黑" panose="020B0503020204020204" pitchFamily="34" charset="-122"/>
                  <a:cs typeface="Times New Roman" panose="02020603050405020304" charset="0"/>
                </a:rPr>
                <a:t>号）要求编制。</a:t>
              </a:r>
              <a:endParaRPr lang="zh-CN" altLang="en-US" sz="1400" b="1" dirty="0">
                <a:latin typeface="Times New Roman" panose="02020603050405020304" charset="0"/>
                <a:ea typeface="微软雅黑" panose="020B0503020204020204" pitchFamily="34" charset="-122"/>
                <a:cs typeface="Times New Roman" panose="02020603050405020304" charset="0"/>
              </a:endParaRPr>
            </a:p>
            <a:p>
              <a:pPr indent="355600" algn="just" fontAlgn="auto">
                <a:lnSpc>
                  <a:spcPts val="2000"/>
                </a:lnSpc>
                <a:extLst>
                  <a:ext uri="{35155182-B16C-46BC-9424-99874614C6A1}">
                    <wpsdc:indentchars xmlns:wpsdc="http://www.wps.cn/officeDocument/2017/drawingmlCustomData" val="200" checksum="3837665281"/>
                  </a:ext>
                </a:extLst>
              </a:pPr>
              <a:r>
                <a:rPr lang="zh-CN" altLang="en-US" sz="1400" b="1" dirty="0">
                  <a:latin typeface="Times New Roman" panose="02020603050405020304" charset="0"/>
                  <a:ea typeface="微软雅黑" panose="020B0503020204020204" pitchFamily="34" charset="-122"/>
                  <a:cs typeface="Times New Roman" panose="02020603050405020304" charset="0"/>
                </a:rPr>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sz="1400" b="1" dirty="0">
                <a:latin typeface="Times New Roman" panose="02020603050405020304" charset="0"/>
                <a:ea typeface="微软雅黑" panose="020B0503020204020204" pitchFamily="34" charset="-122"/>
                <a:cs typeface="Times New Roman" panose="02020603050405020304" charset="0"/>
              </a:endParaRPr>
            </a:p>
            <a:p>
              <a:pPr indent="355600" algn="just" fontAlgn="auto">
                <a:lnSpc>
                  <a:spcPts val="2000"/>
                </a:lnSpc>
                <a:extLst>
                  <a:ext uri="{35155182-B16C-46BC-9424-99874614C6A1}">
                    <wpsdc:indentchars xmlns:wpsdc="http://www.wps.cn/officeDocument/2017/drawingmlCustomData" val="200" checksum="3837665281"/>
                  </a:ext>
                </a:extLst>
              </a:pPr>
              <a:r>
                <a:rPr lang="zh-CN" altLang="en-US" sz="1400" b="1" dirty="0">
                  <a:latin typeface="Times New Roman" panose="02020603050405020304" charset="0"/>
                  <a:ea typeface="微软雅黑" panose="020B0503020204020204" pitchFamily="34" charset="-122"/>
                  <a:cs typeface="Times New Roman" panose="02020603050405020304" charset="0"/>
                </a:rPr>
                <a:t>本报告所列数据的统计期限自</a:t>
              </a:r>
              <a:r>
                <a:rPr lang="en-US" altLang="zh-CN" sz="1400" b="1" dirty="0">
                  <a:latin typeface="Times New Roman" panose="02020603050405020304" charset="0"/>
                  <a:ea typeface="微软雅黑" panose="020B0503020204020204" pitchFamily="34" charset="-122"/>
                  <a:cs typeface="Times New Roman" panose="02020603050405020304" charset="0"/>
                </a:rPr>
                <a:t>2024</a:t>
              </a:r>
              <a:r>
                <a:rPr lang="zh-CN" altLang="en-US" sz="1400" b="1" dirty="0">
                  <a:latin typeface="Times New Roman" panose="02020603050405020304" charset="0"/>
                  <a:ea typeface="微软雅黑" panose="020B0503020204020204" pitchFamily="34" charset="-122"/>
                  <a:cs typeface="Times New Roman" panose="02020603050405020304" charset="0"/>
                </a:rPr>
                <a:t>年</a:t>
              </a:r>
              <a:r>
                <a:rPr lang="en-US" altLang="zh-CN" sz="1400" b="1" dirty="0">
                  <a:latin typeface="Times New Roman" panose="02020603050405020304" charset="0"/>
                  <a:ea typeface="微软雅黑" panose="020B0503020204020204" pitchFamily="34" charset="-122"/>
                  <a:cs typeface="Times New Roman" panose="02020603050405020304" charset="0"/>
                </a:rPr>
                <a:t>1</a:t>
              </a:r>
              <a:r>
                <a:rPr lang="zh-CN" altLang="en-US" sz="1400" b="1" dirty="0">
                  <a:latin typeface="Times New Roman" panose="02020603050405020304" charset="0"/>
                  <a:ea typeface="微软雅黑" panose="020B0503020204020204" pitchFamily="34" charset="-122"/>
                  <a:cs typeface="Times New Roman" panose="02020603050405020304" charset="0"/>
                </a:rPr>
                <a:t>月</a:t>
              </a:r>
              <a:r>
                <a:rPr lang="en-US" altLang="zh-CN" sz="1400" b="1" dirty="0">
                  <a:latin typeface="Times New Roman" panose="02020603050405020304" charset="0"/>
                  <a:ea typeface="微软雅黑" panose="020B0503020204020204" pitchFamily="34" charset="-122"/>
                  <a:cs typeface="Times New Roman" panose="02020603050405020304" charset="0"/>
                </a:rPr>
                <a:t>1</a:t>
              </a:r>
              <a:r>
                <a:rPr lang="zh-CN" altLang="en-US" sz="1400" b="1" dirty="0">
                  <a:latin typeface="Times New Roman" panose="02020603050405020304" charset="0"/>
                  <a:ea typeface="微软雅黑" panose="020B0503020204020204" pitchFamily="34" charset="-122"/>
                  <a:cs typeface="Times New Roman" panose="02020603050405020304" charset="0"/>
                </a:rPr>
                <a:t>日起至</a:t>
              </a:r>
              <a:r>
                <a:rPr lang="en-US" altLang="zh-CN" sz="1400" b="1" dirty="0">
                  <a:latin typeface="Times New Roman" panose="02020603050405020304" charset="0"/>
                  <a:ea typeface="微软雅黑" panose="020B0503020204020204" pitchFamily="34" charset="-122"/>
                  <a:cs typeface="Times New Roman" panose="02020603050405020304" charset="0"/>
                </a:rPr>
                <a:t>2024</a:t>
              </a:r>
              <a:r>
                <a:rPr lang="zh-CN" altLang="en-US" sz="1400" b="1" dirty="0">
                  <a:latin typeface="Times New Roman" panose="02020603050405020304" charset="0"/>
                  <a:ea typeface="微软雅黑" panose="020B0503020204020204" pitchFamily="34" charset="-122"/>
                  <a:cs typeface="Times New Roman" panose="02020603050405020304" charset="0"/>
                </a:rPr>
                <a:t>年</a:t>
              </a:r>
              <a:r>
                <a:rPr lang="en-US" altLang="zh-CN" sz="1400" b="1" dirty="0">
                  <a:latin typeface="Times New Roman" panose="02020603050405020304" charset="0"/>
                  <a:ea typeface="微软雅黑" panose="020B0503020204020204" pitchFamily="34" charset="-122"/>
                  <a:cs typeface="Times New Roman" panose="02020603050405020304" charset="0"/>
                </a:rPr>
                <a:t>12</a:t>
              </a:r>
              <a:r>
                <a:rPr lang="zh-CN" altLang="en-US" sz="1400" b="1" dirty="0">
                  <a:latin typeface="Times New Roman" panose="02020603050405020304" charset="0"/>
                  <a:ea typeface="微软雅黑" panose="020B0503020204020204" pitchFamily="34" charset="-122"/>
                  <a:cs typeface="Times New Roman" panose="02020603050405020304" charset="0"/>
                </a:rPr>
                <a:t>月</a:t>
              </a:r>
              <a:r>
                <a:rPr lang="en-US" altLang="zh-CN" sz="1400" b="1" dirty="0">
                  <a:latin typeface="Times New Roman" panose="02020603050405020304" charset="0"/>
                  <a:ea typeface="微软雅黑" panose="020B0503020204020204" pitchFamily="34" charset="-122"/>
                  <a:cs typeface="Times New Roman" panose="02020603050405020304" charset="0"/>
                </a:rPr>
                <a:t>31</a:t>
              </a:r>
              <a:r>
                <a:rPr lang="zh-CN" altLang="en-US" sz="1400" b="1" dirty="0">
                  <a:latin typeface="Times New Roman" panose="02020603050405020304" charset="0"/>
                  <a:ea typeface="微软雅黑" panose="020B0503020204020204" pitchFamily="34" charset="-122"/>
                  <a:cs typeface="Times New Roman" panose="02020603050405020304" charset="0"/>
                </a:rPr>
                <a:t>日止。本报告电子版可在</a:t>
              </a:r>
              <a:r>
                <a:rPr lang="en-US" altLang="zh-CN" sz="1400" b="1" dirty="0">
                  <a:latin typeface="Times New Roman" panose="02020603050405020304" charset="0"/>
                  <a:ea typeface="微软雅黑" panose="020B0503020204020204" pitchFamily="34" charset="-122"/>
                  <a:cs typeface="Times New Roman" panose="02020603050405020304" charset="0"/>
                </a:rPr>
                <a:t>“</a:t>
              </a:r>
              <a:r>
                <a:rPr lang="zh-CN" altLang="en-US" sz="1400" b="1" dirty="0">
                  <a:latin typeface="Times New Roman" panose="02020603050405020304" charset="0"/>
                  <a:ea typeface="微软雅黑" panose="020B0503020204020204" pitchFamily="34" charset="-122"/>
                  <a:cs typeface="Times New Roman" panose="02020603050405020304" charset="0"/>
                </a:rPr>
                <a:t>中国</a:t>
              </a:r>
              <a:r>
                <a:rPr lang="en-US" altLang="zh-CN" sz="1400" b="1" dirty="0">
                  <a:latin typeface="Times New Roman" panose="02020603050405020304" charset="0"/>
                  <a:ea typeface="微软雅黑" panose="020B0503020204020204" pitchFamily="34" charset="-122"/>
                  <a:cs typeface="Times New Roman" panose="02020603050405020304" charset="0"/>
                </a:rPr>
                <a:t>·</a:t>
              </a:r>
              <a:r>
                <a:rPr lang="zh-CN" altLang="en-US" sz="1400" b="1" dirty="0">
                  <a:latin typeface="Times New Roman" panose="02020603050405020304" charset="0"/>
                  <a:ea typeface="微软雅黑" panose="020B0503020204020204" pitchFamily="34" charset="-122"/>
                  <a:cs typeface="Times New Roman" panose="02020603050405020304" charset="0"/>
                </a:rPr>
                <a:t>汶上</a:t>
              </a:r>
              <a:r>
                <a:rPr lang="en-US" altLang="zh-CN" sz="1400" b="1" dirty="0">
                  <a:latin typeface="Times New Roman" panose="02020603050405020304" charset="0"/>
                  <a:ea typeface="微软雅黑" panose="020B0503020204020204" pitchFamily="34" charset="-122"/>
                  <a:cs typeface="Times New Roman" panose="02020603050405020304" charset="0"/>
                </a:rPr>
                <a:t>”</a:t>
              </a:r>
              <a:r>
                <a:rPr lang="zh-CN" altLang="en-US" sz="1400" b="1" dirty="0">
                  <a:latin typeface="Times New Roman" panose="02020603050405020304" charset="0"/>
                  <a:ea typeface="微软雅黑" panose="020B0503020204020204" pitchFamily="34" charset="-122"/>
                  <a:cs typeface="Times New Roman" panose="02020603050405020304" charset="0"/>
                </a:rPr>
                <a:t>政府门户网站查阅或下载。如对本报告有疑问，请与汶上县投资促进服务中心联系（地址：汶上县国防大厦</a:t>
              </a:r>
              <a:r>
                <a:rPr lang="en-US" altLang="zh-CN" sz="1400" b="1" dirty="0">
                  <a:latin typeface="Times New Roman" panose="02020603050405020304" charset="0"/>
                  <a:ea typeface="微软雅黑" panose="020B0503020204020204" pitchFamily="34" charset="-122"/>
                  <a:cs typeface="Times New Roman" panose="02020603050405020304" charset="0"/>
                </a:rPr>
                <a:t>437</a:t>
              </a:r>
              <a:r>
                <a:rPr lang="zh-CN" altLang="en-US" sz="1400" b="1" dirty="0">
                  <a:latin typeface="Times New Roman" panose="02020603050405020304" charset="0"/>
                  <a:ea typeface="微软雅黑" panose="020B0503020204020204" pitchFamily="34" charset="-122"/>
                  <a:cs typeface="Times New Roman" panose="02020603050405020304" charset="0"/>
                </a:rPr>
                <a:t>，联系电话：</a:t>
              </a:r>
              <a:r>
                <a:rPr lang="en-US" altLang="zh-CN" sz="1400" b="1" dirty="0">
                  <a:latin typeface="Times New Roman" panose="02020603050405020304" charset="0"/>
                  <a:ea typeface="微软雅黑" panose="020B0503020204020204" pitchFamily="34" charset="-122"/>
                  <a:cs typeface="Times New Roman" panose="02020603050405020304" charset="0"/>
                </a:rPr>
                <a:t>0537-7212708</a:t>
              </a:r>
              <a:r>
                <a:rPr lang="zh-CN" altLang="en-US" sz="1400" b="1" dirty="0">
                  <a:latin typeface="Times New Roman" panose="02020603050405020304" charset="0"/>
                  <a:ea typeface="微软雅黑" panose="020B0503020204020204" pitchFamily="34" charset="-122"/>
                  <a:cs typeface="Times New Roman" panose="02020603050405020304" charset="0"/>
                </a:rPr>
                <a:t>）。</a:t>
              </a:r>
              <a:endParaRPr lang="zh-CN" altLang="en-US" sz="1400" b="1" dirty="0">
                <a:latin typeface="微软雅黑" panose="020B0503020204020204" pitchFamily="34" charset="-122"/>
                <a:ea typeface="微软雅黑" panose="020B0503020204020204" pitchFamily="34" charset="-122"/>
              </a:endParaRPr>
            </a:p>
            <a:p>
              <a:pPr indent="457200" algn="just" fontAlgn="auto">
                <a:lnSpc>
                  <a:spcPts val="3000"/>
                </a:lnSpc>
              </a:pPr>
              <a:endParaRPr lang="zh-CN" altLang="zh-CN" sz="36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100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par>
                                <p:cTn id="12" presetID="26" presetClass="emph" presetSubtype="0" fill="hold" grpId="1" nodeType="withEffect">
                                  <p:stCondLst>
                                    <p:cond delay="500"/>
                                  </p:stCondLst>
                                  <p:iterate type="lt">
                                    <p:tmPct val="0"/>
                                  </p:iterate>
                                  <p:childTnLst>
                                    <p:animEffect transition="out" filter="fade">
                                      <p:cBhvr>
                                        <p:cTn id="13" dur="500" tmFilter="0, 0; .2, .5; .8, .5; 1, 0"/>
                                        <p:tgtEl>
                                          <p:spTgt spid="17"/>
                                        </p:tgtEl>
                                      </p:cBhvr>
                                    </p:animEffect>
                                    <p:animScale>
                                      <p:cBhvr>
                                        <p:cTn id="14" dur="250" autoRev="1" fill="hold"/>
                                        <p:tgtEl>
                                          <p:spTgt spid="17"/>
                                        </p:tgtEl>
                                      </p:cBhvr>
                                      <p:by x="105000" y="105000"/>
                                    </p:animScale>
                                  </p:childTnLst>
                                </p:cTn>
                              </p:par>
                            </p:childTnLst>
                          </p:cTn>
                        </p:par>
                        <p:par>
                          <p:cTn id="15" fill="hold">
                            <p:stCondLst>
                              <p:cond delay="0"/>
                            </p:stCondLst>
                            <p:childTnLst>
                              <p:par>
                                <p:cTn id="16" presetID="10" presetClass="entr" presetSubtype="0"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1000"/>
                            </p:stCondLst>
                            <p:childTnLst>
                              <p:par>
                                <p:cTn id="33" presetID="16" presetClass="entr" presetSubtype="42" fill="hold"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arn(outHorizontal)">
                                      <p:cBhvr>
                                        <p:cTn id="35" dur="500"/>
                                        <p:tgtEl>
                                          <p:spTgt spid="45"/>
                                        </p:tgtEl>
                                      </p:cBhvr>
                                    </p:animEffect>
                                  </p:childTnLst>
                                </p:cTn>
                              </p:par>
                              <p:par>
                                <p:cTn id="36" presetID="16" presetClass="entr" presetSubtype="42" fill="hold"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barn(outHorizontal)">
                                      <p:cBhvr>
                                        <p:cTn id="38" dur="500"/>
                                        <p:tgtEl>
                                          <p:spTgt spid="44"/>
                                        </p:tgtEl>
                                      </p:cBhvr>
                                    </p:animEffect>
                                  </p:childTnLst>
                                </p:cTn>
                              </p:par>
                              <p:par>
                                <p:cTn id="39" presetID="16" presetClass="entr" presetSubtype="42"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barn(outHorizontal)">
                                      <p:cBhvr>
                                        <p:cTn id="41" dur="500"/>
                                        <p:tgtEl>
                                          <p:spTgt spid="43"/>
                                        </p:tgtEl>
                                      </p:cBhvr>
                                    </p:animEffect>
                                  </p:childTnLst>
                                </p:cTn>
                              </p:par>
                              <p:par>
                                <p:cTn id="42" presetID="16" presetClass="entr" presetSubtype="42"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outHorizont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1000"/>
                                        <p:tgtEl>
                                          <p:spTgt spid="51"/>
                                        </p:tgtEl>
                                      </p:cBhvr>
                                    </p:animEffect>
                                    <p:anim calcmode="lin" valueType="num">
                                      <p:cBhvr>
                                        <p:cTn id="50" dur="1000" fill="hold"/>
                                        <p:tgtEl>
                                          <p:spTgt spid="51"/>
                                        </p:tgtEl>
                                        <p:attrNameLst>
                                          <p:attrName>ppt_x</p:attrName>
                                        </p:attrNameLst>
                                      </p:cBhvr>
                                      <p:tavLst>
                                        <p:tav tm="0">
                                          <p:val>
                                            <p:strVal val="#ppt_x"/>
                                          </p:val>
                                        </p:tav>
                                        <p:tav tm="100000">
                                          <p:val>
                                            <p:strVal val="#ppt_x"/>
                                          </p:val>
                                        </p:tav>
                                      </p:tavLst>
                                    </p:anim>
                                    <p:anim calcmode="lin" valueType="num">
                                      <p:cBhvr>
                                        <p:cTn id="51" dur="1000" fill="hold"/>
                                        <p:tgtEl>
                                          <p:spTgt spid="51"/>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2" presetClass="entr" presetSubtype="8" decel="10000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1500" fill="hold"/>
                                        <p:tgtEl>
                                          <p:spTgt spid="2"/>
                                        </p:tgtEl>
                                        <p:attrNameLst>
                                          <p:attrName>ppt_x</p:attrName>
                                        </p:attrNameLst>
                                      </p:cBhvr>
                                      <p:tavLst>
                                        <p:tav tm="0">
                                          <p:val>
                                            <p:strVal val="0-#ppt_w/2"/>
                                          </p:val>
                                        </p:tav>
                                        <p:tav tm="100000">
                                          <p:val>
                                            <p:strVal val="#ppt_x"/>
                                          </p:val>
                                        </p:tav>
                                      </p:tavLst>
                                    </p:anim>
                                    <p:anim calcmode="lin" valueType="num">
                                      <p:cBhvr additive="base">
                                        <p:cTn id="56"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7" grpId="1" bldLvl="0" animBg="1"/>
      <p:bldP spid="38"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四</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55649" y="3800030"/>
              <a:ext cx="2908935" cy="16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政府信息公开行政复议、行政诉讼情况</a:t>
              </a:r>
              <a:endParaRPr lang="en-US" altLang="zh-CN" b="1" dirty="0">
                <a:solidFill>
                  <a:schemeClr val="bg1"/>
                </a:solidFill>
                <a:cs typeface="Arial" panose="020B0604020202020204" pitchFamily="34" charset="0"/>
              </a:endParaRPr>
            </a:p>
          </p:txBody>
        </p:sp>
      </p:grpSp>
      <p:graphicFrame>
        <p:nvGraphicFramePr>
          <p:cNvPr id="2" name="表格 1"/>
          <p:cNvGraphicFramePr/>
          <p:nvPr>
            <p:custDataLst>
              <p:tags r:id="rId1"/>
            </p:custDataLst>
          </p:nvPr>
        </p:nvGraphicFramePr>
        <p:xfrm>
          <a:off x="5776913" y="2762250"/>
          <a:ext cx="5593715" cy="419100"/>
        </p:xfrm>
        <a:graphic>
          <a:graphicData uri="http://schemas.openxmlformats.org/drawingml/2006/table">
            <a:tbl>
              <a:tblPr firstRow="1" bandRow="1">
                <a:tableStyleId>{5940675A-B579-460E-94D1-54222C63F5DA}</a:tableStyleId>
              </a:tblPr>
              <a:tblGrid>
                <a:gridCol w="390525"/>
                <a:gridCol w="393700"/>
                <a:gridCol w="381000"/>
                <a:gridCol w="374650"/>
                <a:gridCol w="292100"/>
                <a:gridCol w="412750"/>
                <a:gridCol w="411163"/>
                <a:gridCol w="412750"/>
                <a:gridCol w="403225"/>
                <a:gridCol w="269875"/>
                <a:gridCol w="412750"/>
                <a:gridCol w="412750"/>
                <a:gridCol w="412750"/>
                <a:gridCol w="352425"/>
                <a:gridCol w="258762"/>
              </a:tblGrid>
              <a:tr h="0">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行政复议</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行政诉讼</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未经复议直接起诉</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复议后起诉</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100">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五</a:t>
              </a:r>
              <a:endParaRPr lang="zh-CN" altLang="en-US" sz="40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存在的主要问题及改进情况</a:t>
              </a:r>
              <a:endParaRPr lang="en-US" altLang="zh-CN" b="1" dirty="0">
                <a:solidFill>
                  <a:schemeClr val="bg1"/>
                </a:solidFill>
                <a:cs typeface="Arial" panose="020B0604020202020204" pitchFamily="34" charset="0"/>
              </a:endParaRPr>
            </a:p>
          </p:txBody>
        </p:sp>
      </p:grpSp>
      <p:grpSp>
        <p:nvGrpSpPr>
          <p:cNvPr id="52" name="组合 51"/>
          <p:cNvGrpSpPr/>
          <p:nvPr/>
        </p:nvGrpSpPr>
        <p:grpSpPr>
          <a:xfrm>
            <a:off x="9556321" y="5072637"/>
            <a:ext cx="1896053" cy="1433119"/>
            <a:chOff x="1871171" y="3448784"/>
            <a:chExt cx="1896053" cy="1433119"/>
          </a:xfrm>
        </p:grpSpPr>
        <p:sp>
          <p:nvSpPr>
            <p:cNvPr id="53" name="Freeform 9"/>
            <p:cNvSpPr/>
            <p:nvPr/>
          </p:nvSpPr>
          <p:spPr bwMode="auto">
            <a:xfrm rot="16200000">
              <a:off x="1920418" y="3404461"/>
              <a:ext cx="1162255" cy="1260749"/>
            </a:xfrm>
            <a:custGeom>
              <a:avLst/>
              <a:gdLst>
                <a:gd name="T0" fmla="*/ 1027 w 1074"/>
                <a:gd name="T1" fmla="*/ 392 h 1167"/>
                <a:gd name="T2" fmla="*/ 993 w 1074"/>
                <a:gd name="T3" fmla="*/ 295 h 1167"/>
                <a:gd name="T4" fmla="*/ 650 w 1074"/>
                <a:gd name="T5" fmla="*/ 53 h 1167"/>
                <a:gd name="T6" fmla="*/ 543 w 1074"/>
                <a:gd name="T7" fmla="*/ 59 h 1167"/>
                <a:gd name="T8" fmla="*/ 0 w 1074"/>
                <a:gd name="T9" fmla="*/ 827 h 1167"/>
                <a:gd name="T10" fmla="*/ 480 w 1074"/>
                <a:gd name="T11" fmla="*/ 1167 h 1167"/>
                <a:gd name="T12" fmla="*/ 1027 w 1074"/>
                <a:gd name="T13" fmla="*/ 392 h 1167"/>
              </a:gdLst>
              <a:ahLst/>
              <a:cxnLst>
                <a:cxn ang="0">
                  <a:pos x="T0" y="T1"/>
                </a:cxn>
                <a:cxn ang="0">
                  <a:pos x="T2" y="T3"/>
                </a:cxn>
                <a:cxn ang="0">
                  <a:pos x="T4" y="T5"/>
                </a:cxn>
                <a:cxn ang="0">
                  <a:pos x="T6" y="T7"/>
                </a:cxn>
                <a:cxn ang="0">
                  <a:pos x="T8" y="T9"/>
                </a:cxn>
                <a:cxn ang="0">
                  <a:pos x="T10" y="T11"/>
                </a:cxn>
                <a:cxn ang="0">
                  <a:pos x="T12" y="T13"/>
                </a:cxn>
              </a:cxnLst>
              <a:rect l="0" t="0" r="r" b="b"/>
              <a:pathLst>
                <a:path w="1074" h="1167">
                  <a:moveTo>
                    <a:pt x="1027" y="392"/>
                  </a:moveTo>
                  <a:cubicBezTo>
                    <a:pt x="1074" y="327"/>
                    <a:pt x="993" y="295"/>
                    <a:pt x="993" y="295"/>
                  </a:cubicBezTo>
                  <a:cubicBezTo>
                    <a:pt x="650" y="53"/>
                    <a:pt x="650" y="53"/>
                    <a:pt x="650" y="53"/>
                  </a:cubicBezTo>
                  <a:cubicBezTo>
                    <a:pt x="575" y="0"/>
                    <a:pt x="543" y="59"/>
                    <a:pt x="543" y="59"/>
                  </a:cubicBezTo>
                  <a:cubicBezTo>
                    <a:pt x="0" y="827"/>
                    <a:pt x="0" y="827"/>
                    <a:pt x="0" y="827"/>
                  </a:cubicBezTo>
                  <a:cubicBezTo>
                    <a:pt x="480" y="1167"/>
                    <a:pt x="480" y="1167"/>
                    <a:pt x="480" y="1167"/>
                  </a:cubicBezTo>
                  <a:lnTo>
                    <a:pt x="1027" y="392"/>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4" name="Freeform 46"/>
            <p:cNvSpPr/>
            <p:nvPr/>
          </p:nvSpPr>
          <p:spPr bwMode="auto">
            <a:xfrm rot="16200000">
              <a:off x="2107564" y="3704874"/>
              <a:ext cx="832291" cy="911088"/>
            </a:xfrm>
            <a:custGeom>
              <a:avLst/>
              <a:gdLst>
                <a:gd name="T0" fmla="*/ 169 w 169"/>
                <a:gd name="T1" fmla="*/ 54 h 185"/>
                <a:gd name="T2" fmla="*/ 76 w 169"/>
                <a:gd name="T3" fmla="*/ 185 h 185"/>
                <a:gd name="T4" fmla="*/ 0 w 169"/>
                <a:gd name="T5" fmla="*/ 131 h 185"/>
                <a:gd name="T6" fmla="*/ 93 w 169"/>
                <a:gd name="T7" fmla="*/ 0 h 185"/>
                <a:gd name="T8" fmla="*/ 169 w 169"/>
                <a:gd name="T9" fmla="*/ 54 h 185"/>
              </a:gdLst>
              <a:ahLst/>
              <a:cxnLst>
                <a:cxn ang="0">
                  <a:pos x="T0" y="T1"/>
                </a:cxn>
                <a:cxn ang="0">
                  <a:pos x="T2" y="T3"/>
                </a:cxn>
                <a:cxn ang="0">
                  <a:pos x="T4" y="T5"/>
                </a:cxn>
                <a:cxn ang="0">
                  <a:pos x="T6" y="T7"/>
                </a:cxn>
                <a:cxn ang="0">
                  <a:pos x="T8" y="T9"/>
                </a:cxn>
              </a:cxnLst>
              <a:rect l="0" t="0" r="r" b="b"/>
              <a:pathLst>
                <a:path w="169" h="185">
                  <a:moveTo>
                    <a:pt x="169" y="54"/>
                  </a:moveTo>
                  <a:lnTo>
                    <a:pt x="76" y="185"/>
                  </a:lnTo>
                  <a:lnTo>
                    <a:pt x="0" y="131"/>
                  </a:lnTo>
                  <a:lnTo>
                    <a:pt x="93" y="0"/>
                  </a:lnTo>
                  <a:lnTo>
                    <a:pt x="169" y="54"/>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5" name="Freeform 47"/>
            <p:cNvSpPr>
              <a:spLocks noEditPoints="1"/>
            </p:cNvSpPr>
            <p:nvPr/>
          </p:nvSpPr>
          <p:spPr bwMode="auto">
            <a:xfrm rot="16200000">
              <a:off x="1932732" y="3544818"/>
              <a:ext cx="1157331" cy="1260749"/>
            </a:xfrm>
            <a:custGeom>
              <a:avLst/>
              <a:gdLst>
                <a:gd name="T0" fmla="*/ 993 w 1073"/>
                <a:gd name="T1" fmla="*/ 295 h 1167"/>
                <a:gd name="T2" fmla="*/ 650 w 1073"/>
                <a:gd name="T3" fmla="*/ 53 h 1167"/>
                <a:gd name="T4" fmla="*/ 542 w 1073"/>
                <a:gd name="T5" fmla="*/ 60 h 1167"/>
                <a:gd name="T6" fmla="*/ 0 w 1073"/>
                <a:gd name="T7" fmla="*/ 828 h 1167"/>
                <a:gd name="T8" fmla="*/ 480 w 1073"/>
                <a:gd name="T9" fmla="*/ 1167 h 1167"/>
                <a:gd name="T10" fmla="*/ 1027 w 1073"/>
                <a:gd name="T11" fmla="*/ 392 h 1167"/>
                <a:gd name="T12" fmla="*/ 993 w 1073"/>
                <a:gd name="T13" fmla="*/ 295 h 1167"/>
                <a:gd name="T14" fmla="*/ 735 w 1073"/>
                <a:gd name="T15" fmla="*/ 408 h 1167"/>
                <a:gd name="T16" fmla="*/ 660 w 1073"/>
                <a:gd name="T17" fmla="*/ 429 h 1167"/>
                <a:gd name="T18" fmla="*/ 611 w 1073"/>
                <a:gd name="T19" fmla="*/ 498 h 1167"/>
                <a:gd name="T20" fmla="*/ 612 w 1073"/>
                <a:gd name="T21" fmla="*/ 685 h 1167"/>
                <a:gd name="T22" fmla="*/ 600 w 1073"/>
                <a:gd name="T23" fmla="*/ 700 h 1167"/>
                <a:gd name="T24" fmla="*/ 601 w 1073"/>
                <a:gd name="T25" fmla="*/ 746 h 1167"/>
                <a:gd name="T26" fmla="*/ 548 w 1073"/>
                <a:gd name="T27" fmla="*/ 755 h 1167"/>
                <a:gd name="T28" fmla="*/ 539 w 1073"/>
                <a:gd name="T29" fmla="*/ 702 h 1167"/>
                <a:gd name="T30" fmla="*/ 589 w 1073"/>
                <a:gd name="T31" fmla="*/ 691 h 1167"/>
                <a:gd name="T32" fmla="*/ 603 w 1073"/>
                <a:gd name="T33" fmla="*/ 511 h 1167"/>
                <a:gd name="T34" fmla="*/ 397 w 1073"/>
                <a:gd name="T35" fmla="*/ 802 h 1167"/>
                <a:gd name="T36" fmla="*/ 396 w 1073"/>
                <a:gd name="T37" fmla="*/ 843 h 1167"/>
                <a:gd name="T38" fmla="*/ 344 w 1073"/>
                <a:gd name="T39" fmla="*/ 851 h 1167"/>
                <a:gd name="T40" fmla="*/ 336 w 1073"/>
                <a:gd name="T41" fmla="*/ 800 h 1167"/>
                <a:gd name="T42" fmla="*/ 374 w 1073"/>
                <a:gd name="T43" fmla="*/ 786 h 1167"/>
                <a:gd name="T44" fmla="*/ 531 w 1073"/>
                <a:gd name="T45" fmla="*/ 563 h 1167"/>
                <a:gd name="T46" fmla="*/ 366 w 1073"/>
                <a:gd name="T47" fmla="*/ 633 h 1167"/>
                <a:gd name="T48" fmla="*/ 376 w 1073"/>
                <a:gd name="T49" fmla="*/ 695 h 1167"/>
                <a:gd name="T50" fmla="*/ 313 w 1073"/>
                <a:gd name="T51" fmla="*/ 706 h 1167"/>
                <a:gd name="T52" fmla="*/ 302 w 1073"/>
                <a:gd name="T53" fmla="*/ 643 h 1167"/>
                <a:gd name="T54" fmla="*/ 354 w 1073"/>
                <a:gd name="T55" fmla="*/ 626 h 1167"/>
                <a:gd name="T56" fmla="*/ 541 w 1073"/>
                <a:gd name="T57" fmla="*/ 549 h 1167"/>
                <a:gd name="T58" fmla="*/ 637 w 1073"/>
                <a:gd name="T59" fmla="*/ 413 h 1167"/>
                <a:gd name="T60" fmla="*/ 632 w 1073"/>
                <a:gd name="T61" fmla="*/ 335 h 1167"/>
                <a:gd name="T62" fmla="*/ 720 w 1073"/>
                <a:gd name="T63" fmla="*/ 320 h 1167"/>
                <a:gd name="T64" fmla="*/ 735 w 1073"/>
                <a:gd name="T65" fmla="*/ 408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3" h="1167">
                  <a:moveTo>
                    <a:pt x="993" y="295"/>
                  </a:moveTo>
                  <a:cubicBezTo>
                    <a:pt x="650" y="53"/>
                    <a:pt x="650" y="53"/>
                    <a:pt x="650" y="53"/>
                  </a:cubicBezTo>
                  <a:cubicBezTo>
                    <a:pt x="574" y="0"/>
                    <a:pt x="542" y="60"/>
                    <a:pt x="542" y="60"/>
                  </a:cubicBezTo>
                  <a:cubicBezTo>
                    <a:pt x="0" y="828"/>
                    <a:pt x="0" y="828"/>
                    <a:pt x="0" y="828"/>
                  </a:cubicBezTo>
                  <a:cubicBezTo>
                    <a:pt x="480" y="1167"/>
                    <a:pt x="480" y="1167"/>
                    <a:pt x="480" y="1167"/>
                  </a:cubicBezTo>
                  <a:cubicBezTo>
                    <a:pt x="1027" y="392"/>
                    <a:pt x="1027" y="392"/>
                    <a:pt x="1027" y="392"/>
                  </a:cubicBezTo>
                  <a:cubicBezTo>
                    <a:pt x="1073" y="327"/>
                    <a:pt x="993" y="295"/>
                    <a:pt x="993" y="295"/>
                  </a:cubicBezTo>
                  <a:close/>
                  <a:moveTo>
                    <a:pt x="735" y="408"/>
                  </a:moveTo>
                  <a:cubicBezTo>
                    <a:pt x="718" y="432"/>
                    <a:pt x="687" y="440"/>
                    <a:pt x="660" y="429"/>
                  </a:cubicBezTo>
                  <a:cubicBezTo>
                    <a:pt x="611" y="498"/>
                    <a:pt x="611" y="498"/>
                    <a:pt x="611" y="498"/>
                  </a:cubicBezTo>
                  <a:cubicBezTo>
                    <a:pt x="668" y="580"/>
                    <a:pt x="636" y="650"/>
                    <a:pt x="612" y="685"/>
                  </a:cubicBezTo>
                  <a:cubicBezTo>
                    <a:pt x="607" y="691"/>
                    <a:pt x="603" y="696"/>
                    <a:pt x="600" y="700"/>
                  </a:cubicBezTo>
                  <a:cubicBezTo>
                    <a:pt x="610" y="713"/>
                    <a:pt x="611" y="732"/>
                    <a:pt x="601" y="746"/>
                  </a:cubicBezTo>
                  <a:cubicBezTo>
                    <a:pt x="589" y="764"/>
                    <a:pt x="565" y="768"/>
                    <a:pt x="548" y="755"/>
                  </a:cubicBezTo>
                  <a:cubicBezTo>
                    <a:pt x="531" y="743"/>
                    <a:pt x="527" y="720"/>
                    <a:pt x="539" y="702"/>
                  </a:cubicBezTo>
                  <a:cubicBezTo>
                    <a:pt x="550" y="686"/>
                    <a:pt x="572" y="682"/>
                    <a:pt x="589" y="691"/>
                  </a:cubicBezTo>
                  <a:cubicBezTo>
                    <a:pt x="609" y="669"/>
                    <a:pt x="661" y="598"/>
                    <a:pt x="603" y="511"/>
                  </a:cubicBezTo>
                  <a:cubicBezTo>
                    <a:pt x="397" y="802"/>
                    <a:pt x="397" y="802"/>
                    <a:pt x="397" y="802"/>
                  </a:cubicBezTo>
                  <a:cubicBezTo>
                    <a:pt x="404" y="814"/>
                    <a:pt x="404" y="830"/>
                    <a:pt x="396" y="843"/>
                  </a:cubicBezTo>
                  <a:cubicBezTo>
                    <a:pt x="384" y="859"/>
                    <a:pt x="361" y="863"/>
                    <a:pt x="344" y="851"/>
                  </a:cubicBezTo>
                  <a:cubicBezTo>
                    <a:pt x="328" y="840"/>
                    <a:pt x="324" y="817"/>
                    <a:pt x="336" y="800"/>
                  </a:cubicBezTo>
                  <a:cubicBezTo>
                    <a:pt x="344" y="788"/>
                    <a:pt x="360" y="782"/>
                    <a:pt x="374" y="786"/>
                  </a:cubicBezTo>
                  <a:cubicBezTo>
                    <a:pt x="531" y="563"/>
                    <a:pt x="531" y="563"/>
                    <a:pt x="531" y="563"/>
                  </a:cubicBezTo>
                  <a:cubicBezTo>
                    <a:pt x="425" y="556"/>
                    <a:pt x="379" y="612"/>
                    <a:pt x="366" y="633"/>
                  </a:cubicBezTo>
                  <a:cubicBezTo>
                    <a:pt x="386" y="647"/>
                    <a:pt x="391" y="675"/>
                    <a:pt x="376" y="695"/>
                  </a:cubicBezTo>
                  <a:cubicBezTo>
                    <a:pt x="362" y="716"/>
                    <a:pt x="334" y="720"/>
                    <a:pt x="313" y="706"/>
                  </a:cubicBezTo>
                  <a:cubicBezTo>
                    <a:pt x="293" y="692"/>
                    <a:pt x="288" y="663"/>
                    <a:pt x="302" y="643"/>
                  </a:cubicBezTo>
                  <a:cubicBezTo>
                    <a:pt x="314" y="626"/>
                    <a:pt x="335" y="620"/>
                    <a:pt x="354" y="626"/>
                  </a:cubicBezTo>
                  <a:cubicBezTo>
                    <a:pt x="368" y="603"/>
                    <a:pt x="420" y="539"/>
                    <a:pt x="541" y="549"/>
                  </a:cubicBezTo>
                  <a:cubicBezTo>
                    <a:pt x="637" y="413"/>
                    <a:pt x="637" y="413"/>
                    <a:pt x="637" y="413"/>
                  </a:cubicBezTo>
                  <a:cubicBezTo>
                    <a:pt x="618" y="392"/>
                    <a:pt x="615" y="359"/>
                    <a:pt x="632" y="335"/>
                  </a:cubicBezTo>
                  <a:cubicBezTo>
                    <a:pt x="652" y="306"/>
                    <a:pt x="692" y="300"/>
                    <a:pt x="720" y="320"/>
                  </a:cubicBezTo>
                  <a:cubicBezTo>
                    <a:pt x="749" y="340"/>
                    <a:pt x="755" y="379"/>
                    <a:pt x="735" y="408"/>
                  </a:cubicBezTo>
                  <a:close/>
                </a:path>
              </a:pathLst>
            </a:custGeom>
            <a:solidFill>
              <a:srgbClr val="D1D0C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6" name="Freeform 10"/>
            <p:cNvSpPr>
              <a:spLocks noEditPoints="1"/>
            </p:cNvSpPr>
            <p:nvPr/>
          </p:nvSpPr>
          <p:spPr bwMode="auto">
            <a:xfrm rot="16200000">
              <a:off x="2853672" y="4219514"/>
              <a:ext cx="526955" cy="512179"/>
            </a:xfrm>
            <a:custGeom>
              <a:avLst/>
              <a:gdLst>
                <a:gd name="T0" fmla="*/ 107 w 107"/>
                <a:gd name="T1" fmla="*/ 48 h 104"/>
                <a:gd name="T2" fmla="*/ 39 w 107"/>
                <a:gd name="T3" fmla="*/ 0 h 104"/>
                <a:gd name="T4" fmla="*/ 0 w 107"/>
                <a:gd name="T5" fmla="*/ 56 h 104"/>
                <a:gd name="T6" fmla="*/ 67 w 107"/>
                <a:gd name="T7" fmla="*/ 104 h 104"/>
                <a:gd name="T8" fmla="*/ 107 w 107"/>
                <a:gd name="T9" fmla="*/ 48 h 104"/>
                <a:gd name="T10" fmla="*/ 37 w 107"/>
                <a:gd name="T11" fmla="*/ 53 h 104"/>
                <a:gd name="T12" fmla="*/ 22 w 107"/>
                <a:gd name="T13" fmla="*/ 42 h 104"/>
                <a:gd name="T14" fmla="*/ 30 w 107"/>
                <a:gd name="T15" fmla="*/ 30 h 104"/>
                <a:gd name="T16" fmla="*/ 45 w 107"/>
                <a:gd name="T17" fmla="*/ 41 h 104"/>
                <a:gd name="T18" fmla="*/ 37 w 107"/>
                <a:gd name="T19" fmla="*/ 53 h 104"/>
                <a:gd name="T20" fmla="*/ 66 w 107"/>
                <a:gd name="T21" fmla="*/ 56 h 104"/>
                <a:gd name="T22" fmla="*/ 81 w 107"/>
                <a:gd name="T23" fmla="*/ 66 h 104"/>
                <a:gd name="T24" fmla="*/ 73 w 107"/>
                <a:gd name="T25" fmla="*/ 78 h 104"/>
                <a:gd name="T26" fmla="*/ 57 w 107"/>
                <a:gd name="T27" fmla="*/ 68 h 104"/>
                <a:gd name="T28" fmla="*/ 66 w 107"/>
                <a:gd name="T29" fmla="*/ 5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4">
                  <a:moveTo>
                    <a:pt x="107" y="48"/>
                  </a:moveTo>
                  <a:lnTo>
                    <a:pt x="39" y="0"/>
                  </a:lnTo>
                  <a:lnTo>
                    <a:pt x="0" y="56"/>
                  </a:lnTo>
                  <a:lnTo>
                    <a:pt x="67" y="104"/>
                  </a:lnTo>
                  <a:lnTo>
                    <a:pt x="107" y="48"/>
                  </a:lnTo>
                  <a:close/>
                  <a:moveTo>
                    <a:pt x="37" y="53"/>
                  </a:moveTo>
                  <a:lnTo>
                    <a:pt x="22" y="42"/>
                  </a:lnTo>
                  <a:lnTo>
                    <a:pt x="30" y="30"/>
                  </a:lnTo>
                  <a:lnTo>
                    <a:pt x="45" y="41"/>
                  </a:lnTo>
                  <a:lnTo>
                    <a:pt x="37" y="53"/>
                  </a:lnTo>
                  <a:close/>
                  <a:moveTo>
                    <a:pt x="66" y="56"/>
                  </a:moveTo>
                  <a:lnTo>
                    <a:pt x="81" y="66"/>
                  </a:lnTo>
                  <a:lnTo>
                    <a:pt x="73" y="78"/>
                  </a:lnTo>
                  <a:lnTo>
                    <a:pt x="57" y="68"/>
                  </a:lnTo>
                  <a:lnTo>
                    <a:pt x="66" y="56"/>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7" name="Freeform 13"/>
            <p:cNvSpPr/>
            <p:nvPr/>
          </p:nvSpPr>
          <p:spPr bwMode="auto">
            <a:xfrm rot="16200000">
              <a:off x="3200872" y="3507881"/>
              <a:ext cx="615600" cy="497406"/>
            </a:xfrm>
            <a:custGeom>
              <a:avLst/>
              <a:gdLst>
                <a:gd name="T0" fmla="*/ 305 w 568"/>
                <a:gd name="T1" fmla="*/ 55 h 460"/>
                <a:gd name="T2" fmla="*/ 242 w 568"/>
                <a:gd name="T3" fmla="*/ 45 h 460"/>
                <a:gd name="T4" fmla="*/ 244 w 568"/>
                <a:gd name="T5" fmla="*/ 32 h 460"/>
                <a:gd name="T6" fmla="*/ 194 w 568"/>
                <a:gd name="T7" fmla="*/ 24 h 460"/>
                <a:gd name="T8" fmla="*/ 192 w 568"/>
                <a:gd name="T9" fmla="*/ 37 h 460"/>
                <a:gd name="T10" fmla="*/ 181 w 568"/>
                <a:gd name="T11" fmla="*/ 35 h 460"/>
                <a:gd name="T12" fmla="*/ 183 w 568"/>
                <a:gd name="T13" fmla="*/ 23 h 460"/>
                <a:gd name="T14" fmla="*/ 48 w 568"/>
                <a:gd name="T15" fmla="*/ 0 h 460"/>
                <a:gd name="T16" fmla="*/ 0 w 568"/>
                <a:gd name="T17" fmla="*/ 293 h 460"/>
                <a:gd name="T18" fmla="*/ 60 w 568"/>
                <a:gd name="T19" fmla="*/ 388 h 460"/>
                <a:gd name="T20" fmla="*/ 159 w 568"/>
                <a:gd name="T21" fmla="*/ 404 h 460"/>
                <a:gd name="T22" fmla="*/ 162 w 568"/>
                <a:gd name="T23" fmla="*/ 389 h 460"/>
                <a:gd name="T24" fmla="*/ 189 w 568"/>
                <a:gd name="T25" fmla="*/ 394 h 460"/>
                <a:gd name="T26" fmla="*/ 186 w 568"/>
                <a:gd name="T27" fmla="*/ 408 h 460"/>
                <a:gd name="T28" fmla="*/ 494 w 568"/>
                <a:gd name="T29" fmla="*/ 459 h 460"/>
                <a:gd name="T30" fmla="*/ 515 w 568"/>
                <a:gd name="T31" fmla="*/ 432 h 460"/>
                <a:gd name="T32" fmla="*/ 564 w 568"/>
                <a:gd name="T33" fmla="*/ 128 h 460"/>
                <a:gd name="T34" fmla="*/ 532 w 568"/>
                <a:gd name="T35" fmla="*/ 79 h 460"/>
                <a:gd name="T36" fmla="*/ 307 w 568"/>
                <a:gd name="T37" fmla="*/ 43 h 460"/>
                <a:gd name="T38" fmla="*/ 305 w 568"/>
                <a:gd name="T39" fmla="*/ 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8" h="460">
                  <a:moveTo>
                    <a:pt x="305" y="55"/>
                  </a:moveTo>
                  <a:cubicBezTo>
                    <a:pt x="242" y="45"/>
                    <a:pt x="242" y="45"/>
                    <a:pt x="242" y="45"/>
                  </a:cubicBezTo>
                  <a:cubicBezTo>
                    <a:pt x="244" y="32"/>
                    <a:pt x="244" y="32"/>
                    <a:pt x="244" y="32"/>
                  </a:cubicBezTo>
                  <a:cubicBezTo>
                    <a:pt x="194" y="24"/>
                    <a:pt x="194" y="24"/>
                    <a:pt x="194" y="24"/>
                  </a:cubicBezTo>
                  <a:cubicBezTo>
                    <a:pt x="192" y="37"/>
                    <a:pt x="192" y="37"/>
                    <a:pt x="192" y="37"/>
                  </a:cubicBezTo>
                  <a:cubicBezTo>
                    <a:pt x="181" y="35"/>
                    <a:pt x="181" y="35"/>
                    <a:pt x="181" y="35"/>
                  </a:cubicBezTo>
                  <a:cubicBezTo>
                    <a:pt x="183" y="23"/>
                    <a:pt x="183" y="23"/>
                    <a:pt x="183" y="23"/>
                  </a:cubicBezTo>
                  <a:cubicBezTo>
                    <a:pt x="48" y="0"/>
                    <a:pt x="48" y="0"/>
                    <a:pt x="48" y="0"/>
                  </a:cubicBezTo>
                  <a:cubicBezTo>
                    <a:pt x="0" y="293"/>
                    <a:pt x="0" y="293"/>
                    <a:pt x="0" y="293"/>
                  </a:cubicBezTo>
                  <a:cubicBezTo>
                    <a:pt x="60" y="388"/>
                    <a:pt x="60" y="388"/>
                    <a:pt x="60" y="388"/>
                  </a:cubicBezTo>
                  <a:cubicBezTo>
                    <a:pt x="159" y="404"/>
                    <a:pt x="159" y="404"/>
                    <a:pt x="159" y="404"/>
                  </a:cubicBezTo>
                  <a:cubicBezTo>
                    <a:pt x="162" y="389"/>
                    <a:pt x="162" y="389"/>
                    <a:pt x="162" y="389"/>
                  </a:cubicBezTo>
                  <a:cubicBezTo>
                    <a:pt x="189" y="394"/>
                    <a:pt x="189" y="394"/>
                    <a:pt x="189" y="394"/>
                  </a:cubicBezTo>
                  <a:cubicBezTo>
                    <a:pt x="186" y="408"/>
                    <a:pt x="186" y="408"/>
                    <a:pt x="186" y="408"/>
                  </a:cubicBezTo>
                  <a:cubicBezTo>
                    <a:pt x="494" y="459"/>
                    <a:pt x="494" y="459"/>
                    <a:pt x="494" y="459"/>
                  </a:cubicBezTo>
                  <a:cubicBezTo>
                    <a:pt x="505" y="460"/>
                    <a:pt x="515" y="432"/>
                    <a:pt x="515" y="432"/>
                  </a:cubicBezTo>
                  <a:cubicBezTo>
                    <a:pt x="564" y="128"/>
                    <a:pt x="564" y="128"/>
                    <a:pt x="564" y="128"/>
                  </a:cubicBezTo>
                  <a:cubicBezTo>
                    <a:pt x="568" y="103"/>
                    <a:pt x="532" y="79"/>
                    <a:pt x="532" y="79"/>
                  </a:cubicBezTo>
                  <a:cubicBezTo>
                    <a:pt x="307" y="43"/>
                    <a:pt x="307" y="43"/>
                    <a:pt x="307" y="43"/>
                  </a:cubicBezTo>
                  <a:lnTo>
                    <a:pt x="305" y="55"/>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8" name="Freeform 48"/>
            <p:cNvSpPr>
              <a:spLocks noEditPoints="1"/>
            </p:cNvSpPr>
            <p:nvPr/>
          </p:nvSpPr>
          <p:spPr bwMode="auto">
            <a:xfrm rot="16200000">
              <a:off x="2865983" y="4364798"/>
              <a:ext cx="526955" cy="507255"/>
            </a:xfrm>
            <a:custGeom>
              <a:avLst/>
              <a:gdLst>
                <a:gd name="T0" fmla="*/ 68 w 107"/>
                <a:gd name="T1" fmla="*/ 103 h 103"/>
                <a:gd name="T2" fmla="*/ 107 w 107"/>
                <a:gd name="T3" fmla="*/ 48 h 103"/>
                <a:gd name="T4" fmla="*/ 40 w 107"/>
                <a:gd name="T5" fmla="*/ 0 h 103"/>
                <a:gd name="T6" fmla="*/ 0 w 107"/>
                <a:gd name="T7" fmla="*/ 56 h 103"/>
                <a:gd name="T8" fmla="*/ 68 w 107"/>
                <a:gd name="T9" fmla="*/ 103 h 103"/>
                <a:gd name="T10" fmla="*/ 22 w 107"/>
                <a:gd name="T11" fmla="*/ 42 h 103"/>
                <a:gd name="T12" fmla="*/ 31 w 107"/>
                <a:gd name="T13" fmla="*/ 30 h 103"/>
                <a:gd name="T14" fmla="*/ 46 w 107"/>
                <a:gd name="T15" fmla="*/ 40 h 103"/>
                <a:gd name="T16" fmla="*/ 38 w 107"/>
                <a:gd name="T17" fmla="*/ 53 h 103"/>
                <a:gd name="T18" fmla="*/ 22 w 107"/>
                <a:gd name="T19" fmla="*/ 42 h 103"/>
                <a:gd name="T20" fmla="*/ 58 w 107"/>
                <a:gd name="T21" fmla="*/ 67 h 103"/>
                <a:gd name="T22" fmla="*/ 67 w 107"/>
                <a:gd name="T23" fmla="*/ 55 h 103"/>
                <a:gd name="T24" fmla="*/ 82 w 107"/>
                <a:gd name="T25" fmla="*/ 66 h 103"/>
                <a:gd name="T26" fmla="*/ 73 w 107"/>
                <a:gd name="T27" fmla="*/ 78 h 103"/>
                <a:gd name="T28" fmla="*/ 58 w 107"/>
                <a:gd name="T29" fmla="*/ 6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3">
                  <a:moveTo>
                    <a:pt x="68" y="103"/>
                  </a:moveTo>
                  <a:lnTo>
                    <a:pt x="107" y="48"/>
                  </a:lnTo>
                  <a:lnTo>
                    <a:pt x="40" y="0"/>
                  </a:lnTo>
                  <a:lnTo>
                    <a:pt x="0" y="56"/>
                  </a:lnTo>
                  <a:lnTo>
                    <a:pt x="68" y="103"/>
                  </a:lnTo>
                  <a:close/>
                  <a:moveTo>
                    <a:pt x="22" y="42"/>
                  </a:moveTo>
                  <a:lnTo>
                    <a:pt x="31" y="30"/>
                  </a:lnTo>
                  <a:lnTo>
                    <a:pt x="46" y="40"/>
                  </a:lnTo>
                  <a:lnTo>
                    <a:pt x="38" y="53"/>
                  </a:lnTo>
                  <a:lnTo>
                    <a:pt x="22" y="42"/>
                  </a:lnTo>
                  <a:close/>
                  <a:moveTo>
                    <a:pt x="58" y="67"/>
                  </a:moveTo>
                  <a:lnTo>
                    <a:pt x="67" y="55"/>
                  </a:lnTo>
                  <a:lnTo>
                    <a:pt x="82" y="66"/>
                  </a:lnTo>
                  <a:lnTo>
                    <a:pt x="73" y="78"/>
                  </a:lnTo>
                  <a:lnTo>
                    <a:pt x="58" y="6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9" name="Freeform 236"/>
            <p:cNvSpPr/>
            <p:nvPr/>
          </p:nvSpPr>
          <p:spPr bwMode="auto">
            <a:xfrm rot="16200000">
              <a:off x="3282130" y="3953578"/>
              <a:ext cx="59097" cy="34473"/>
            </a:xfrm>
            <a:custGeom>
              <a:avLst/>
              <a:gdLst>
                <a:gd name="T0" fmla="*/ 1 w 12"/>
                <a:gd name="T1" fmla="*/ 0 h 7"/>
                <a:gd name="T2" fmla="*/ 12 w 12"/>
                <a:gd name="T3" fmla="*/ 2 h 7"/>
                <a:gd name="T4" fmla="*/ 12 w 12"/>
                <a:gd name="T5" fmla="*/ 7 h 7"/>
                <a:gd name="T6" fmla="*/ 0 w 12"/>
                <a:gd name="T7" fmla="*/ 5 h 7"/>
                <a:gd name="T8" fmla="*/ 1 w 12"/>
                <a:gd name="T9" fmla="*/ 0 h 7"/>
              </a:gdLst>
              <a:ahLst/>
              <a:cxnLst>
                <a:cxn ang="0">
                  <a:pos x="T0" y="T1"/>
                </a:cxn>
                <a:cxn ang="0">
                  <a:pos x="T2" y="T3"/>
                </a:cxn>
                <a:cxn ang="0">
                  <a:pos x="T4" y="T5"/>
                </a:cxn>
                <a:cxn ang="0">
                  <a:pos x="T6" y="T7"/>
                </a:cxn>
                <a:cxn ang="0">
                  <a:pos x="T8" y="T9"/>
                </a:cxn>
              </a:cxnLst>
              <a:rect l="0" t="0" r="r" b="b"/>
              <a:pathLst>
                <a:path w="12" h="7">
                  <a:moveTo>
                    <a:pt x="1" y="0"/>
                  </a:moveTo>
                  <a:lnTo>
                    <a:pt x="12" y="2"/>
                  </a:lnTo>
                  <a:lnTo>
                    <a:pt x="12" y="7"/>
                  </a:lnTo>
                  <a:lnTo>
                    <a:pt x="0" y="5"/>
                  </a:lnTo>
                  <a:lnTo>
                    <a:pt x="1" y="0"/>
                  </a:lnTo>
                  <a:close/>
                </a:path>
              </a:pathLst>
            </a:custGeom>
            <a:solidFill>
              <a:srgbClr val="EBF6F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0" name="Freeform 237"/>
            <p:cNvSpPr/>
            <p:nvPr/>
          </p:nvSpPr>
          <p:spPr bwMode="auto">
            <a:xfrm rot="16200000">
              <a:off x="3213183" y="3648237"/>
              <a:ext cx="610676" cy="497406"/>
            </a:xfrm>
            <a:custGeom>
              <a:avLst/>
              <a:gdLst>
                <a:gd name="T0" fmla="*/ 514 w 568"/>
                <a:gd name="T1" fmla="*/ 431 h 460"/>
                <a:gd name="T2" fmla="*/ 493 w 568"/>
                <a:gd name="T3" fmla="*/ 458 h 460"/>
                <a:gd name="T4" fmla="*/ 186 w 568"/>
                <a:gd name="T5" fmla="*/ 408 h 460"/>
                <a:gd name="T6" fmla="*/ 188 w 568"/>
                <a:gd name="T7" fmla="*/ 393 h 460"/>
                <a:gd name="T8" fmla="*/ 161 w 568"/>
                <a:gd name="T9" fmla="*/ 389 h 460"/>
                <a:gd name="T10" fmla="*/ 159 w 568"/>
                <a:gd name="T11" fmla="*/ 403 h 460"/>
                <a:gd name="T12" fmla="*/ 60 w 568"/>
                <a:gd name="T13" fmla="*/ 387 h 460"/>
                <a:gd name="T14" fmla="*/ 0 w 568"/>
                <a:gd name="T15" fmla="*/ 292 h 460"/>
                <a:gd name="T16" fmla="*/ 47 w 568"/>
                <a:gd name="T17" fmla="*/ 0 h 460"/>
                <a:gd name="T18" fmla="*/ 183 w 568"/>
                <a:gd name="T19" fmla="*/ 22 h 460"/>
                <a:gd name="T20" fmla="*/ 181 w 568"/>
                <a:gd name="T21" fmla="*/ 34 h 460"/>
                <a:gd name="T22" fmla="*/ 305 w 568"/>
                <a:gd name="T23" fmla="*/ 54 h 460"/>
                <a:gd name="T24" fmla="*/ 307 w 568"/>
                <a:gd name="T25" fmla="*/ 42 h 460"/>
                <a:gd name="T26" fmla="*/ 531 w 568"/>
                <a:gd name="T27" fmla="*/ 78 h 460"/>
                <a:gd name="T28" fmla="*/ 564 w 568"/>
                <a:gd name="T29" fmla="*/ 127 h 460"/>
                <a:gd name="T30" fmla="*/ 514 w 568"/>
                <a:gd name="T3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60">
                  <a:moveTo>
                    <a:pt x="514" y="431"/>
                  </a:moveTo>
                  <a:cubicBezTo>
                    <a:pt x="514" y="431"/>
                    <a:pt x="505" y="460"/>
                    <a:pt x="493" y="458"/>
                  </a:cubicBezTo>
                  <a:cubicBezTo>
                    <a:pt x="186" y="408"/>
                    <a:pt x="186" y="408"/>
                    <a:pt x="186" y="408"/>
                  </a:cubicBezTo>
                  <a:cubicBezTo>
                    <a:pt x="188" y="393"/>
                    <a:pt x="188" y="393"/>
                    <a:pt x="188" y="393"/>
                  </a:cubicBezTo>
                  <a:cubicBezTo>
                    <a:pt x="161" y="389"/>
                    <a:pt x="161" y="389"/>
                    <a:pt x="161" y="389"/>
                  </a:cubicBezTo>
                  <a:cubicBezTo>
                    <a:pt x="159" y="403"/>
                    <a:pt x="159" y="403"/>
                    <a:pt x="159" y="403"/>
                  </a:cubicBezTo>
                  <a:cubicBezTo>
                    <a:pt x="60" y="387"/>
                    <a:pt x="60" y="387"/>
                    <a:pt x="60" y="387"/>
                  </a:cubicBezTo>
                  <a:cubicBezTo>
                    <a:pt x="0" y="292"/>
                    <a:pt x="0" y="292"/>
                    <a:pt x="0" y="292"/>
                  </a:cubicBezTo>
                  <a:cubicBezTo>
                    <a:pt x="47" y="0"/>
                    <a:pt x="47" y="0"/>
                    <a:pt x="47" y="0"/>
                  </a:cubicBezTo>
                  <a:cubicBezTo>
                    <a:pt x="183" y="22"/>
                    <a:pt x="183" y="22"/>
                    <a:pt x="183" y="22"/>
                  </a:cubicBezTo>
                  <a:cubicBezTo>
                    <a:pt x="181" y="34"/>
                    <a:pt x="181" y="34"/>
                    <a:pt x="181" y="34"/>
                  </a:cubicBezTo>
                  <a:cubicBezTo>
                    <a:pt x="305" y="54"/>
                    <a:pt x="305" y="54"/>
                    <a:pt x="305" y="54"/>
                  </a:cubicBezTo>
                  <a:cubicBezTo>
                    <a:pt x="307" y="42"/>
                    <a:pt x="307" y="42"/>
                    <a:pt x="307" y="42"/>
                  </a:cubicBezTo>
                  <a:cubicBezTo>
                    <a:pt x="531" y="78"/>
                    <a:pt x="531" y="78"/>
                    <a:pt x="531" y="78"/>
                  </a:cubicBezTo>
                  <a:cubicBezTo>
                    <a:pt x="531" y="78"/>
                    <a:pt x="568" y="102"/>
                    <a:pt x="564" y="127"/>
                  </a:cubicBezTo>
                  <a:lnTo>
                    <a:pt x="514" y="431"/>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1" name="Freeform 238"/>
            <p:cNvSpPr/>
            <p:nvPr/>
          </p:nvSpPr>
          <p:spPr bwMode="auto">
            <a:xfrm rot="16200000">
              <a:off x="3597318" y="4066848"/>
              <a:ext cx="88645" cy="44324"/>
            </a:xfrm>
            <a:custGeom>
              <a:avLst/>
              <a:gdLst>
                <a:gd name="T0" fmla="*/ 1 w 18"/>
                <a:gd name="T1" fmla="*/ 0 h 9"/>
                <a:gd name="T2" fmla="*/ 18 w 18"/>
                <a:gd name="T3" fmla="*/ 2 h 9"/>
                <a:gd name="T4" fmla="*/ 17 w 18"/>
                <a:gd name="T5" fmla="*/ 9 h 9"/>
                <a:gd name="T6" fmla="*/ 0 w 18"/>
                <a:gd name="T7" fmla="*/ 6 h 9"/>
                <a:gd name="T8" fmla="*/ 1 w 18"/>
                <a:gd name="T9" fmla="*/ 0 h 9"/>
              </a:gdLst>
              <a:ahLst/>
              <a:cxnLst>
                <a:cxn ang="0">
                  <a:pos x="T0" y="T1"/>
                </a:cxn>
                <a:cxn ang="0">
                  <a:pos x="T2" y="T3"/>
                </a:cxn>
                <a:cxn ang="0">
                  <a:pos x="T4" y="T5"/>
                </a:cxn>
                <a:cxn ang="0">
                  <a:pos x="T6" y="T7"/>
                </a:cxn>
                <a:cxn ang="0">
                  <a:pos x="T8" y="T9"/>
                </a:cxn>
              </a:cxnLst>
              <a:rect l="0" t="0" r="r" b="b"/>
              <a:pathLst>
                <a:path w="18" h="9">
                  <a:moveTo>
                    <a:pt x="1" y="0"/>
                  </a:moveTo>
                  <a:lnTo>
                    <a:pt x="18" y="2"/>
                  </a:lnTo>
                  <a:lnTo>
                    <a:pt x="17" y="9"/>
                  </a:lnTo>
                  <a:lnTo>
                    <a:pt x="0" y="6"/>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2" name="Freeform 239"/>
            <p:cNvSpPr/>
            <p:nvPr/>
          </p:nvSpPr>
          <p:spPr bwMode="auto">
            <a:xfrm rot="16200000">
              <a:off x="3550530" y="41037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3" name="Freeform 240"/>
            <p:cNvSpPr/>
            <p:nvPr/>
          </p:nvSpPr>
          <p:spPr bwMode="auto">
            <a:xfrm rot="16200000">
              <a:off x="3516057" y="40988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4" name="Freeform 241"/>
            <p:cNvSpPr/>
            <p:nvPr/>
          </p:nvSpPr>
          <p:spPr bwMode="auto">
            <a:xfrm rot="16200000">
              <a:off x="3481584" y="40939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5" name="Freeform 242"/>
            <p:cNvSpPr/>
            <p:nvPr/>
          </p:nvSpPr>
          <p:spPr bwMode="auto">
            <a:xfrm rot="16200000">
              <a:off x="3449574" y="4086546"/>
              <a:ext cx="83721" cy="39397"/>
            </a:xfrm>
            <a:custGeom>
              <a:avLst/>
              <a:gdLst>
                <a:gd name="T0" fmla="*/ 0 w 17"/>
                <a:gd name="T1" fmla="*/ 0 h 8"/>
                <a:gd name="T2" fmla="*/ 17 w 17"/>
                <a:gd name="T3" fmla="*/ 3 h 8"/>
                <a:gd name="T4" fmla="*/ 17 w 17"/>
                <a:gd name="T5" fmla="*/ 8 h 8"/>
                <a:gd name="T6" fmla="*/ 0 w 17"/>
                <a:gd name="T7" fmla="*/ 5 h 8"/>
                <a:gd name="T8" fmla="*/ 0 w 17"/>
                <a:gd name="T9" fmla="*/ 0 h 8"/>
              </a:gdLst>
              <a:ahLst/>
              <a:cxnLst>
                <a:cxn ang="0">
                  <a:pos x="T0" y="T1"/>
                </a:cxn>
                <a:cxn ang="0">
                  <a:pos x="T2" y="T3"/>
                </a:cxn>
                <a:cxn ang="0">
                  <a:pos x="T4" y="T5"/>
                </a:cxn>
                <a:cxn ang="0">
                  <a:pos x="T6" y="T7"/>
                </a:cxn>
                <a:cxn ang="0">
                  <a:pos x="T8" y="T9"/>
                </a:cxn>
              </a:cxnLst>
              <a:rect l="0" t="0" r="r" b="b"/>
              <a:pathLst>
                <a:path w="17" h="8">
                  <a:moveTo>
                    <a:pt x="0" y="0"/>
                  </a:moveTo>
                  <a:lnTo>
                    <a:pt x="17" y="3"/>
                  </a:lnTo>
                  <a:lnTo>
                    <a:pt x="17" y="8"/>
                  </a:lnTo>
                  <a:lnTo>
                    <a:pt x="0" y="5"/>
                  </a:lnTo>
                  <a:lnTo>
                    <a:pt x="0"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6" name="Freeform 243"/>
            <p:cNvSpPr/>
            <p:nvPr/>
          </p:nvSpPr>
          <p:spPr bwMode="auto">
            <a:xfrm rot="16200000">
              <a:off x="3412636" y="40791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7" name="Freeform 244"/>
            <p:cNvSpPr/>
            <p:nvPr/>
          </p:nvSpPr>
          <p:spPr bwMode="auto">
            <a:xfrm rot="16200000">
              <a:off x="3378163" y="40742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8" name="Freeform 245"/>
            <p:cNvSpPr/>
            <p:nvPr/>
          </p:nvSpPr>
          <p:spPr bwMode="auto">
            <a:xfrm rot="16200000">
              <a:off x="3343690" y="4069311"/>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9" name="Freeform 246"/>
            <p:cNvSpPr/>
            <p:nvPr/>
          </p:nvSpPr>
          <p:spPr bwMode="auto">
            <a:xfrm rot="16200000">
              <a:off x="3309215" y="40643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0" name="Freeform 247"/>
            <p:cNvSpPr/>
            <p:nvPr/>
          </p:nvSpPr>
          <p:spPr bwMode="auto">
            <a:xfrm rot="16200000">
              <a:off x="3274742" y="40594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1" name="Freeform 248"/>
            <p:cNvSpPr/>
            <p:nvPr/>
          </p:nvSpPr>
          <p:spPr bwMode="auto">
            <a:xfrm rot="16200000">
              <a:off x="3397862" y="3586676"/>
              <a:ext cx="285640" cy="374285"/>
            </a:xfrm>
            <a:custGeom>
              <a:avLst/>
              <a:gdLst>
                <a:gd name="T0" fmla="*/ 11 w 58"/>
                <a:gd name="T1" fmla="*/ 0 h 76"/>
                <a:gd name="T2" fmla="*/ 58 w 58"/>
                <a:gd name="T3" fmla="*/ 8 h 76"/>
                <a:gd name="T4" fmla="*/ 47 w 58"/>
                <a:gd name="T5" fmla="*/ 76 h 76"/>
                <a:gd name="T6" fmla="*/ 0 w 58"/>
                <a:gd name="T7" fmla="*/ 68 h 76"/>
                <a:gd name="T8" fmla="*/ 11 w 58"/>
                <a:gd name="T9" fmla="*/ 0 h 76"/>
              </a:gdLst>
              <a:ahLst/>
              <a:cxnLst>
                <a:cxn ang="0">
                  <a:pos x="T0" y="T1"/>
                </a:cxn>
                <a:cxn ang="0">
                  <a:pos x="T2" y="T3"/>
                </a:cxn>
                <a:cxn ang="0">
                  <a:pos x="T4" y="T5"/>
                </a:cxn>
                <a:cxn ang="0">
                  <a:pos x="T6" y="T7"/>
                </a:cxn>
                <a:cxn ang="0">
                  <a:pos x="T8" y="T9"/>
                </a:cxn>
              </a:cxnLst>
              <a:rect l="0" t="0" r="r" b="b"/>
              <a:pathLst>
                <a:path w="58" h="76">
                  <a:moveTo>
                    <a:pt x="11" y="0"/>
                  </a:moveTo>
                  <a:lnTo>
                    <a:pt x="58" y="8"/>
                  </a:lnTo>
                  <a:lnTo>
                    <a:pt x="47" y="76"/>
                  </a:lnTo>
                  <a:lnTo>
                    <a:pt x="0" y="68"/>
                  </a:lnTo>
                  <a:lnTo>
                    <a:pt x="11" y="0"/>
                  </a:lnTo>
                  <a:close/>
                </a:path>
              </a:pathLst>
            </a:custGeom>
            <a:solidFill>
              <a:srgbClr val="1E557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2" name="Freeform 249"/>
            <p:cNvSpPr/>
            <p:nvPr/>
          </p:nvSpPr>
          <p:spPr bwMode="auto">
            <a:xfrm rot="16200000">
              <a:off x="3496360" y="3695023"/>
              <a:ext cx="64021" cy="310264"/>
            </a:xfrm>
            <a:custGeom>
              <a:avLst/>
              <a:gdLst>
                <a:gd name="T0" fmla="*/ 13 w 13"/>
                <a:gd name="T1" fmla="*/ 0 h 63"/>
                <a:gd name="T2" fmla="*/ 3 w 13"/>
                <a:gd name="T3" fmla="*/ 63 h 63"/>
                <a:gd name="T4" fmla="*/ 0 w 13"/>
                <a:gd name="T5" fmla="*/ 63 h 63"/>
                <a:gd name="T6" fmla="*/ 10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0"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3" name="Freeform 250"/>
            <p:cNvSpPr/>
            <p:nvPr/>
          </p:nvSpPr>
          <p:spPr bwMode="auto">
            <a:xfrm rot="16200000">
              <a:off x="3501283" y="3640849"/>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4" name="Freeform 251"/>
            <p:cNvSpPr/>
            <p:nvPr/>
          </p:nvSpPr>
          <p:spPr bwMode="auto">
            <a:xfrm rot="16200000">
              <a:off x="3511131" y="3586676"/>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5" name="Freeform 252"/>
            <p:cNvSpPr/>
            <p:nvPr/>
          </p:nvSpPr>
          <p:spPr bwMode="auto">
            <a:xfrm rot="16200000">
              <a:off x="3520984" y="3537429"/>
              <a:ext cx="64021" cy="310264"/>
            </a:xfrm>
            <a:custGeom>
              <a:avLst/>
              <a:gdLst>
                <a:gd name="T0" fmla="*/ 13 w 13"/>
                <a:gd name="T1" fmla="*/ 0 h 63"/>
                <a:gd name="T2" fmla="*/ 3 w 13"/>
                <a:gd name="T3" fmla="*/ 63 h 63"/>
                <a:gd name="T4" fmla="*/ 0 w 13"/>
                <a:gd name="T5" fmla="*/ 63 h 63"/>
                <a:gd name="T6" fmla="*/ 11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1"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678805" y="2058670"/>
            <a:ext cx="4682490" cy="2974975"/>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存在问题：一是政策解读主要依赖于文字形式，缺乏多样性；二是政府信息公开工作的业务培训成效仍有待加强。</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改进措施：一是</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丰富解读方式；二是强化信息公开工作的理论学习及业务培训。</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25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500"/>
                                        <p:tgtEl>
                                          <p:spTgt spid="50"/>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fade">
                                      <p:cBhvr>
                                        <p:cTn id="21" dur="500"/>
                                        <p:tgtEl>
                                          <p:spTgt spid="77"/>
                                        </p:tgtEl>
                                      </p:cBhvr>
                                    </p:animEffect>
                                  </p:childTnLst>
                                </p:cTn>
                              </p:par>
                              <p:par>
                                <p:cTn id="22" presetID="10" presetClass="entr" presetSubtype="0" fill="hold"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par>
                                <p:cTn id="28" presetID="10" presetClass="entr" presetSubtype="0" fill="hold" nodeType="with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500"/>
                                        <p:tgtEl>
                                          <p:spTgt spid="85"/>
                                        </p:tgtEl>
                                      </p:cBhvr>
                                    </p:animEffect>
                                  </p:childTnLst>
                                </p:cTn>
                              </p:par>
                            </p:childTnLst>
                          </p:cTn>
                        </p:par>
                        <p:par>
                          <p:cTn id="31" fill="hold">
                            <p:stCondLst>
                              <p:cond delay="2500"/>
                            </p:stCondLst>
                            <p:childTnLst>
                              <p:par>
                                <p:cTn id="32" presetID="16" presetClass="entr" presetSubtype="42" fill="hold" nodeType="after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barn(outHorizontal)">
                                      <p:cBhvr>
                                        <p:cTn id="34" dur="500"/>
                                        <p:tgtEl>
                                          <p:spTgt spid="91"/>
                                        </p:tgtEl>
                                      </p:cBhvr>
                                    </p:animEffect>
                                  </p:childTnLst>
                                </p:cTn>
                              </p:par>
                              <p:par>
                                <p:cTn id="35" presetID="16" presetClass="entr" presetSubtype="42"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barn(outHorizontal)">
                                      <p:cBhvr>
                                        <p:cTn id="37" dur="500"/>
                                        <p:tgtEl>
                                          <p:spTgt spid="90"/>
                                        </p:tgtEl>
                                      </p:cBhvr>
                                    </p:animEffect>
                                  </p:childTnLst>
                                </p:cTn>
                              </p:par>
                              <p:par>
                                <p:cTn id="38" presetID="16" presetClass="entr" presetSubtype="42" fill="hold" nodeType="withEffect">
                                  <p:stCondLst>
                                    <p:cond delay="0"/>
                                  </p:stCondLst>
                                  <p:childTnLst>
                                    <p:set>
                                      <p:cBhvr>
                                        <p:cTn id="39" dur="1" fill="hold">
                                          <p:stCondLst>
                                            <p:cond delay="0"/>
                                          </p:stCondLst>
                                        </p:cTn>
                                        <p:tgtEl>
                                          <p:spTgt spid="89"/>
                                        </p:tgtEl>
                                        <p:attrNameLst>
                                          <p:attrName>style.visibility</p:attrName>
                                        </p:attrNameLst>
                                      </p:cBhvr>
                                      <p:to>
                                        <p:strVal val="visible"/>
                                      </p:to>
                                    </p:set>
                                    <p:animEffect transition="in" filter="barn(outHorizontal)">
                                      <p:cBhvr>
                                        <p:cTn id="40" dur="500"/>
                                        <p:tgtEl>
                                          <p:spTgt spid="89"/>
                                        </p:tgtEl>
                                      </p:cBhvr>
                                    </p:animEffect>
                                  </p:childTnLst>
                                </p:cTn>
                              </p:par>
                              <p:par>
                                <p:cTn id="41" presetID="16" presetClass="entr" presetSubtype="42" fill="hold" nodeType="withEffect">
                                  <p:stCondLst>
                                    <p:cond delay="0"/>
                                  </p:stCondLst>
                                  <p:childTnLst>
                                    <p:set>
                                      <p:cBhvr>
                                        <p:cTn id="42" dur="1" fill="hold">
                                          <p:stCondLst>
                                            <p:cond delay="0"/>
                                          </p:stCondLst>
                                        </p:cTn>
                                        <p:tgtEl>
                                          <p:spTgt spid="88"/>
                                        </p:tgtEl>
                                        <p:attrNameLst>
                                          <p:attrName>style.visibility</p:attrName>
                                        </p:attrNameLst>
                                      </p:cBhvr>
                                      <p:to>
                                        <p:strVal val="visible"/>
                                      </p:to>
                                    </p:set>
                                    <p:animEffect transition="in" filter="barn(outHorizontal)">
                                      <p:cBhvr>
                                        <p:cTn id="4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六</a:t>
              </a:r>
              <a:endParaRPr lang="zh-CN" altLang="en-US" sz="40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其他需要报告</a:t>
              </a:r>
              <a:endParaRPr lang="en-US" altLang="zh-CN" b="1" dirty="0">
                <a:solidFill>
                  <a:schemeClr val="bg1"/>
                </a:solidFill>
                <a:cs typeface="Arial" panose="020B0604020202020204" pitchFamily="34" charset="0"/>
              </a:endParaRPr>
            </a:p>
            <a:p>
              <a:pPr algn="ctr" fontAlgn="auto">
                <a:lnSpc>
                  <a:spcPts val="4540"/>
                </a:lnSpc>
                <a:spcBef>
                  <a:spcPts val="0"/>
                </a:spcBef>
                <a:buNone/>
              </a:pPr>
              <a:r>
                <a:rPr lang="en-US" altLang="zh-CN" b="1" dirty="0">
                  <a:solidFill>
                    <a:schemeClr val="bg1"/>
                  </a:solidFill>
                  <a:cs typeface="Arial" panose="020B0604020202020204" pitchFamily="34" charset="0"/>
                </a:rPr>
                <a:t>的事项</a:t>
              </a:r>
              <a:endParaRPr lang="en-US" altLang="zh-CN" b="1" dirty="0">
                <a:solidFill>
                  <a:schemeClr val="bg1"/>
                </a:solidFill>
                <a:cs typeface="Arial" panose="020B0604020202020204" pitchFamily="34" charset="0"/>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400040" y="1509395"/>
            <a:ext cx="6129020" cy="405511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（一）依据《政府信息公开信息处理费管理办法》，本年度未收取信息处理费</a:t>
            </a:r>
            <a:r>
              <a:rPr lang="en-US" altLang="zh-CN" sz="1100" b="1" dirty="0">
                <a:latin typeface="微软雅黑" panose="020B0503020204020204" pitchFamily="34" charset="-122"/>
                <a:ea typeface="微软雅黑" panose="020B0503020204020204" pitchFamily="34" charset="-122"/>
                <a:cs typeface="微软雅黑" panose="020B0503020204020204" pitchFamily="34" charset="-122"/>
                <a:sym typeface="+mn-lt"/>
              </a:rPr>
              <a:t>;</a:t>
            </a:r>
            <a:endParaRPr lang="en-US" altLang="zh-CN" sz="11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（二）我们严谨地执行上级部门关于年度政务公开工作的指导要点，细致规划并精心编写了本单位</a:t>
            </a:r>
            <a:r>
              <a:rPr lang="en-US" altLang="zh-CN" sz="1100" b="1" dirty="0">
                <a:latin typeface="微软雅黑" panose="020B0503020204020204" pitchFamily="34" charset="-122"/>
                <a:ea typeface="微软雅黑" panose="020B0503020204020204" pitchFamily="34" charset="-122"/>
                <a:cs typeface="微软雅黑" panose="020B0503020204020204" pitchFamily="34" charset="-122"/>
                <a:sym typeface="+mn-lt"/>
              </a:rPr>
              <a:t>2024</a:t>
            </a: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年度的政务公开工作报告。在此过程中，我们深入理解和全面把握政府信息公开的考评指标体系，积极与相关部门沟通，及时掌握指标体系的最新动态。结合实际情况，我们致力于高效推进信息的主动公开工作，并妥善处理依申请公开的信息需求；</a:t>
            </a:r>
            <a:endPar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（三）本中心人大代表建议和政协提案办理结果公开情况：县投资促进服务中心共承办政协委员提案</a:t>
            </a:r>
            <a:r>
              <a:rPr lang="en-US" altLang="zh-CN" sz="1100" b="1" dirty="0">
                <a:latin typeface="微软雅黑" panose="020B0503020204020204" pitchFamily="34" charset="-122"/>
                <a:ea typeface="微软雅黑" panose="020B0503020204020204" pitchFamily="34" charset="-122"/>
                <a:cs typeface="微软雅黑" panose="020B0503020204020204" pitchFamily="34" charset="-122"/>
                <a:sym typeface="+mn-lt"/>
              </a:rPr>
              <a:t>5</a:t>
            </a: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件，截至目前，所承办的提案已在规定时限内办复完毕，并作出了书面答复。同时，将提案办理结果以及办理总体情况信息及时通过县政府门户网站予以公开；</a:t>
            </a:r>
            <a:endParaRPr lang="zh-CN" altLang="en-US" sz="7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10" presetClass="entr" presetSubtype="0"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fade">
                                      <p:cBhvr>
                                        <p:cTn id="16" dur="500"/>
                                        <p:tgtEl>
                                          <p:spTgt spid="77"/>
                                        </p:tgtEl>
                                      </p:cBhvr>
                                    </p:animEffect>
                                  </p:childTnLst>
                                </p:cTn>
                              </p:par>
                              <p:par>
                                <p:cTn id="17" presetID="10" presetClass="entr" presetSubtype="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fade">
                                      <p:cBhvr>
                                        <p:cTn id="19" dur="500"/>
                                        <p:tgtEl>
                                          <p:spTgt spid="8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500"/>
                                        <p:tgtEl>
                                          <p:spTgt spid="84"/>
                                        </p:tgtEl>
                                      </p:cBhvr>
                                    </p:animEffect>
                                  </p:childTnLst>
                                </p:cTn>
                              </p:par>
                              <p:par>
                                <p:cTn id="23" presetID="10"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childTnLst>
                          </p:cTn>
                        </p:par>
                        <p:par>
                          <p:cTn id="26" fill="hold">
                            <p:stCondLst>
                              <p:cond delay="2500"/>
                            </p:stCondLst>
                            <p:childTnLst>
                              <p:par>
                                <p:cTn id="27" presetID="16" presetClass="entr" presetSubtype="42"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barn(outHorizontal)">
                                      <p:cBhvr>
                                        <p:cTn id="29" dur="500"/>
                                        <p:tgtEl>
                                          <p:spTgt spid="91"/>
                                        </p:tgtEl>
                                      </p:cBhvr>
                                    </p:animEffect>
                                  </p:childTnLst>
                                </p:cTn>
                              </p:par>
                              <p:par>
                                <p:cTn id="30" presetID="16" presetClass="entr" presetSubtype="42" fill="hold" nodeType="with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barn(outHorizontal)">
                                      <p:cBhvr>
                                        <p:cTn id="32" dur="500"/>
                                        <p:tgtEl>
                                          <p:spTgt spid="90"/>
                                        </p:tgtEl>
                                      </p:cBhvr>
                                    </p:animEffect>
                                  </p:childTnLst>
                                </p:cTn>
                              </p:par>
                              <p:par>
                                <p:cTn id="33" presetID="16" presetClass="entr" presetSubtype="42" fill="hold" nodeType="with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barn(outHorizontal)">
                                      <p:cBhvr>
                                        <p:cTn id="35" dur="500"/>
                                        <p:tgtEl>
                                          <p:spTgt spid="89"/>
                                        </p:tgtEl>
                                      </p:cBhvr>
                                    </p:animEffect>
                                  </p:childTnLst>
                                </p:cTn>
                              </p:par>
                              <p:par>
                                <p:cTn id="36" presetID="16" presetClass="entr" presetSubtype="42" fill="hold" nodeType="with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barn(outHorizontal)">
                                      <p:cBhvr>
                                        <p:cTn id="3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六</a:t>
              </a:r>
              <a:endParaRPr lang="zh-CN" altLang="en-US" sz="40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其他需要报告</a:t>
              </a:r>
              <a:endParaRPr lang="en-US" altLang="zh-CN" b="1" dirty="0">
                <a:solidFill>
                  <a:schemeClr val="bg1"/>
                </a:solidFill>
                <a:cs typeface="Arial" panose="020B0604020202020204" pitchFamily="34" charset="0"/>
              </a:endParaRPr>
            </a:p>
            <a:p>
              <a:pPr algn="ctr" fontAlgn="auto">
                <a:lnSpc>
                  <a:spcPts val="4540"/>
                </a:lnSpc>
                <a:spcBef>
                  <a:spcPts val="0"/>
                </a:spcBef>
                <a:buNone/>
              </a:pPr>
              <a:r>
                <a:rPr lang="en-US" altLang="zh-CN" b="1" dirty="0">
                  <a:solidFill>
                    <a:schemeClr val="bg1"/>
                  </a:solidFill>
                  <a:cs typeface="Arial" panose="020B0604020202020204" pitchFamily="34" charset="0"/>
                </a:rPr>
                <a:t>的事项</a:t>
              </a:r>
              <a:endParaRPr lang="en-US" altLang="zh-CN" b="1" dirty="0">
                <a:solidFill>
                  <a:schemeClr val="bg1"/>
                </a:solidFill>
                <a:cs typeface="Arial" panose="020B0604020202020204" pitchFamily="34" charset="0"/>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678805" y="1483360"/>
            <a:ext cx="5404485" cy="408178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rPr>
              <a:t>（四）政务公开工作创新情况：着重强化了网络信息安全的管理，并对公开制度进行了完善。我们始终保持对保密工作的高度警觉，确保所有公开的信息都是安全无虞的。为此，我们积极组织干部职工参与政务信息安全的专业培训，深入学习保密法规与政策，以此提升大家的保密意识。在信息审核环节，我们严格执行相关规定，确保涉密信息不被泄露至网络，同时保证上网信息不含有任何涉密内容。为了进一步提升信息公开的新闻价值、保密性、时效性、实用性及服务性，我们深入剖析了政务公开工作中存在的短板及其成因，通过查漏补缺，制定了针对性的整改方案，并对相关制度进行了完善。这些努力旨在保障政务公开工作的持续健康发展。</a:t>
            </a:r>
            <a:endPar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endPar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10" presetClass="entr" presetSubtype="0"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fade">
                                      <p:cBhvr>
                                        <p:cTn id="16" dur="500"/>
                                        <p:tgtEl>
                                          <p:spTgt spid="77"/>
                                        </p:tgtEl>
                                      </p:cBhvr>
                                    </p:animEffect>
                                  </p:childTnLst>
                                </p:cTn>
                              </p:par>
                              <p:par>
                                <p:cTn id="17" presetID="10" presetClass="entr" presetSubtype="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fade">
                                      <p:cBhvr>
                                        <p:cTn id="19" dur="500"/>
                                        <p:tgtEl>
                                          <p:spTgt spid="8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500"/>
                                        <p:tgtEl>
                                          <p:spTgt spid="84"/>
                                        </p:tgtEl>
                                      </p:cBhvr>
                                    </p:animEffect>
                                  </p:childTnLst>
                                </p:cTn>
                              </p:par>
                              <p:par>
                                <p:cTn id="23" presetID="10"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childTnLst>
                          </p:cTn>
                        </p:par>
                        <p:par>
                          <p:cTn id="26" fill="hold">
                            <p:stCondLst>
                              <p:cond delay="2500"/>
                            </p:stCondLst>
                            <p:childTnLst>
                              <p:par>
                                <p:cTn id="27" presetID="16" presetClass="entr" presetSubtype="42"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barn(outHorizontal)">
                                      <p:cBhvr>
                                        <p:cTn id="29" dur="500"/>
                                        <p:tgtEl>
                                          <p:spTgt spid="91"/>
                                        </p:tgtEl>
                                      </p:cBhvr>
                                    </p:animEffect>
                                  </p:childTnLst>
                                </p:cTn>
                              </p:par>
                              <p:par>
                                <p:cTn id="30" presetID="16" presetClass="entr" presetSubtype="42" fill="hold" nodeType="with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barn(outHorizontal)">
                                      <p:cBhvr>
                                        <p:cTn id="32" dur="500"/>
                                        <p:tgtEl>
                                          <p:spTgt spid="90"/>
                                        </p:tgtEl>
                                      </p:cBhvr>
                                    </p:animEffect>
                                  </p:childTnLst>
                                </p:cTn>
                              </p:par>
                              <p:par>
                                <p:cTn id="33" presetID="16" presetClass="entr" presetSubtype="42" fill="hold" nodeType="with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barn(outHorizontal)">
                                      <p:cBhvr>
                                        <p:cTn id="35" dur="500"/>
                                        <p:tgtEl>
                                          <p:spTgt spid="89"/>
                                        </p:tgtEl>
                                      </p:cBhvr>
                                    </p:animEffect>
                                  </p:childTnLst>
                                </p:cTn>
                              </p:par>
                              <p:par>
                                <p:cTn id="36" presetID="16" presetClass="entr" presetSubtype="42" fill="hold" nodeType="with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barn(outHorizontal)">
                                      <p:cBhvr>
                                        <p:cTn id="3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矩形 103"/>
          <p:cNvSpPr/>
          <p:nvPr/>
        </p:nvSpPr>
        <p:spPr>
          <a:xfrm flipH="1">
            <a:off x="4946015" y="2223770"/>
            <a:ext cx="6014085" cy="2676525"/>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    </a:t>
            </a:r>
            <a:r>
              <a:rPr sz="1600" b="1" dirty="0">
                <a:solidFill>
                  <a:schemeClr val="bg1"/>
                </a:solidFill>
                <a:latin typeface="微软雅黑" panose="020B0503020204020204" pitchFamily="34" charset="-122"/>
                <a:ea typeface="微软雅黑" panose="020B0503020204020204" pitchFamily="34" charset="-122"/>
              </a:rPr>
              <a:t>2019年以来，县投资促进服务中心政务公开工作严格按照《汶上县人民政府办公室关于印发2019年政务公开工作任务分解表的通知》（汶政办发〔2019〕18号）要求，坚持“以公开为常态，以不公开为例外”的原则，围绕招商引资主责主业，扎实推进决策公开、执行公开、管理公开、服务公开、结果公开，着力提升我单位政府信息公开的质量和实效，充分保障广大人民群众知情权、参与权、监督权。</a:t>
            </a:r>
            <a:endParaRPr sz="1600" b="1"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200079" y="1587767"/>
            <a:ext cx="3828393" cy="4080857"/>
            <a:chOff x="999059" y="1708340"/>
            <a:chExt cx="3828393" cy="4080857"/>
          </a:xfrm>
        </p:grpSpPr>
        <p:grpSp>
          <p:nvGrpSpPr>
            <p:cNvPr id="3" name="组合 2"/>
            <p:cNvGrpSpPr/>
            <p:nvPr/>
          </p:nvGrpSpPr>
          <p:grpSpPr>
            <a:xfrm>
              <a:off x="999059" y="1708340"/>
              <a:ext cx="3828393" cy="4080857"/>
              <a:chOff x="3835400" y="1789113"/>
              <a:chExt cx="1468438" cy="1565275"/>
            </a:xfrm>
          </p:grpSpPr>
          <p:sp>
            <p:nvSpPr>
              <p:cNvPr id="22"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3"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4"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25"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6"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7"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8"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9"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0"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1"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2"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3"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4"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5"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3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一</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37" name="矩形 259"/>
            <p:cNvSpPr>
              <a:spLocks noChangeArrowheads="1"/>
            </p:cNvSpPr>
            <p:nvPr/>
          </p:nvSpPr>
          <p:spPr bwMode="auto">
            <a:xfrm>
              <a:off x="1638504" y="4021645"/>
              <a:ext cx="2908935" cy="56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zh-CN" altLang="en-US" b="1" dirty="0">
                  <a:solidFill>
                    <a:schemeClr val="bg1"/>
                  </a:solidFill>
                  <a:cs typeface="Arial" panose="020B0604020202020204" pitchFamily="34" charset="0"/>
                </a:rPr>
                <a:t>总体情况</a:t>
              </a:r>
              <a:endParaRPr lang="zh-CN" altLang="en-US" b="1" dirty="0">
                <a:solidFill>
                  <a:schemeClr val="bg1"/>
                </a:solidFill>
                <a:cs typeface="Arial" panose="020B0604020202020204" pitchFamily="34" charset="0"/>
              </a:endParaRPr>
            </a:p>
          </p:txBody>
        </p:sp>
      </p:grpSp>
      <p:sp>
        <p:nvSpPr>
          <p:cNvPr id="38" name="Freeform 353"/>
          <p:cNvSpPr/>
          <p:nvPr/>
        </p:nvSpPr>
        <p:spPr bwMode="auto">
          <a:xfrm>
            <a:off x="4489409" y="2670799"/>
            <a:ext cx="7158990" cy="1914792"/>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ct val="150000"/>
              </a:lnSpc>
            </a:pPr>
            <a:r>
              <a:rPr sz="2000" b="1" dirty="0">
                <a:latin typeface="Times New Roman" panose="02020603050405020304" charset="0"/>
                <a:ea typeface="微软雅黑" panose="020B0503020204020204" pitchFamily="34" charset="-122"/>
                <a:cs typeface="Times New Roman" panose="02020603050405020304" charset="0"/>
                <a:sym typeface="+mn-ea"/>
              </a:rPr>
              <a:t>202</a:t>
            </a:r>
            <a:r>
              <a:rPr lang="en-US" sz="2000" b="1" dirty="0">
                <a:latin typeface="Times New Roman" panose="02020603050405020304" charset="0"/>
                <a:ea typeface="微软雅黑" panose="020B0503020204020204" pitchFamily="34" charset="-122"/>
                <a:cs typeface="Times New Roman" panose="02020603050405020304" charset="0"/>
                <a:sym typeface="+mn-ea"/>
              </a:rPr>
              <a:t>4</a:t>
            </a:r>
            <a:r>
              <a:rPr sz="2000" b="1" dirty="0">
                <a:latin typeface="Times New Roman" panose="02020603050405020304" charset="0"/>
                <a:ea typeface="微软雅黑" panose="020B0503020204020204" pitchFamily="34" charset="-122"/>
                <a:cs typeface="Times New Roman" panose="02020603050405020304" charset="0"/>
                <a:sym typeface="+mn-ea"/>
              </a:rPr>
              <a:t>年以来，县投资促进服务中心政务公开工作严格按照《汶上县人民政府办公室关于印发202</a:t>
            </a:r>
            <a:r>
              <a:rPr lang="en-US" sz="2000" b="1" dirty="0">
                <a:latin typeface="Times New Roman" panose="02020603050405020304" charset="0"/>
                <a:ea typeface="微软雅黑" panose="020B0503020204020204" pitchFamily="34" charset="-122"/>
                <a:cs typeface="Times New Roman" panose="02020603050405020304" charset="0"/>
                <a:sym typeface="+mn-ea"/>
              </a:rPr>
              <a:t>4</a:t>
            </a:r>
            <a:r>
              <a:rPr sz="2000" b="1" dirty="0">
                <a:latin typeface="Times New Roman" panose="02020603050405020304" charset="0"/>
                <a:ea typeface="微软雅黑" panose="020B0503020204020204" pitchFamily="34" charset="-122"/>
                <a:cs typeface="Times New Roman" panose="02020603050405020304" charset="0"/>
                <a:sym typeface="+mn-ea"/>
              </a:rPr>
              <a:t>年</a:t>
            </a:r>
            <a:r>
              <a:rPr lang="zh-CN" sz="2000" b="1" dirty="0">
                <a:latin typeface="Times New Roman" panose="02020603050405020304" charset="0"/>
                <a:ea typeface="微软雅黑" panose="020B0503020204020204" pitchFamily="34" charset="-122"/>
                <a:cs typeface="Times New Roman" panose="02020603050405020304" charset="0"/>
                <a:sym typeface="+mn-ea"/>
              </a:rPr>
              <a:t>汶上县</a:t>
            </a:r>
            <a:r>
              <a:rPr sz="2000" b="1" dirty="0">
                <a:latin typeface="Times New Roman" panose="02020603050405020304" charset="0"/>
                <a:ea typeface="微软雅黑" panose="020B0503020204020204" pitchFamily="34" charset="-122"/>
                <a:cs typeface="Times New Roman" panose="02020603050405020304" charset="0"/>
                <a:sym typeface="+mn-ea"/>
              </a:rPr>
              <a:t>政务公开</a:t>
            </a:r>
            <a:r>
              <a:rPr lang="zh-CN" sz="2000" b="1" dirty="0">
                <a:latin typeface="Times New Roman" panose="02020603050405020304" charset="0"/>
                <a:ea typeface="微软雅黑" panose="020B0503020204020204" pitchFamily="34" charset="-122"/>
                <a:cs typeface="Times New Roman" panose="02020603050405020304" charset="0"/>
                <a:sym typeface="+mn-ea"/>
              </a:rPr>
              <a:t>重点</a:t>
            </a:r>
            <a:r>
              <a:rPr sz="2000" b="1" dirty="0">
                <a:latin typeface="Times New Roman" panose="02020603050405020304" charset="0"/>
                <a:ea typeface="微软雅黑" panose="020B0503020204020204" pitchFamily="34" charset="-122"/>
                <a:cs typeface="Times New Roman" panose="02020603050405020304" charset="0"/>
                <a:sym typeface="+mn-ea"/>
              </a:rPr>
              <a:t>工作任务分解表的通知》要求，依规公开招商引资信息，充分保障人民群众知情权。</a:t>
            </a:r>
            <a:endParaRPr sz="2000" b="1" dirty="0">
              <a:latin typeface="Times New Roman" panose="02020603050405020304" charset="0"/>
              <a:ea typeface="微软雅黑" panose="020B0503020204020204" pitchFamily="34"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104"/>
                                        </p:tgtEl>
                                        <p:attrNameLst>
                                          <p:attrName>style.visibility</p:attrName>
                                        </p:attrNameLst>
                                      </p:cBhvr>
                                      <p:to>
                                        <p:strVal val="visible"/>
                                      </p:to>
                                    </p:set>
                                    <p:animEffect transition="in" filter="randombar(horizontal)">
                                      <p:cBhvr>
                                        <p:cTn id="7" dur="300"/>
                                        <p:tgtEl>
                                          <p:spTgt spid="104"/>
                                        </p:tgtEl>
                                      </p:cBhvr>
                                    </p:animEffect>
                                  </p:childTnLst>
                                </p:cTn>
                              </p:par>
                              <p:par>
                                <p:cTn id="8" presetID="2" presetClass="entr" presetSubtype="8" decel="10000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1500" fill="hold"/>
                                        <p:tgtEl>
                                          <p:spTgt spid="2"/>
                                        </p:tgtEl>
                                        <p:attrNameLst>
                                          <p:attrName>ppt_x</p:attrName>
                                        </p:attrNameLst>
                                      </p:cBhvr>
                                      <p:tavLst>
                                        <p:tav tm="0">
                                          <p:val>
                                            <p:strVal val="0-#ppt_w/2"/>
                                          </p:val>
                                        </p:tav>
                                        <p:tav tm="100000">
                                          <p:val>
                                            <p:strVal val="#ppt_x"/>
                                          </p:val>
                                        </p:tav>
                                      </p:tavLst>
                                    </p:anim>
                                    <p:anim calcmode="lin" valueType="num">
                                      <p:cBhvr additive="base">
                                        <p:cTn id="11"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73847" y="702427"/>
              <a:ext cx="711204" cy="30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000" b="1" dirty="0">
                  <a:solidFill>
                    <a:schemeClr val="bg1"/>
                  </a:solidFill>
                  <a:latin typeface="Impact" panose="020B0806030902050204" pitchFamily="34" charset="0"/>
                  <a:cs typeface="Arial" panose="020B0604020202020204" pitchFamily="34" charset="0"/>
                </a:rPr>
                <a:t>（一）</a:t>
              </a:r>
              <a:endParaRPr lang="zh-CN" altLang="en-US" sz="20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42468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主动公开政府信息情况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8" name="Rectangle 27"/>
          <p:cNvSpPr/>
          <p:nvPr/>
        </p:nvSpPr>
        <p:spPr>
          <a:xfrm>
            <a:off x="888365" y="2260600"/>
            <a:ext cx="4844778" cy="3298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fontAlgn="auto">
              <a:lnSpc>
                <a:spcPts val="3560"/>
              </a:lnSpc>
            </a:pP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2024</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年，汶上县投资促进服务中心主动公开政府信息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63</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条。其中，招商引资信息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29</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46%</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；政务动态</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24</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38%</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；其他政务公开信息</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10</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条，占总量的</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16%</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aphicFrame>
        <p:nvGraphicFramePr>
          <p:cNvPr id="1041" name="图表 1"/>
          <p:cNvGraphicFramePr/>
          <p:nvPr/>
        </p:nvGraphicFramePr>
        <p:xfrm>
          <a:off x="6517640" y="845185"/>
          <a:ext cx="4572000" cy="27432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042" name="图表 2"/>
          <p:cNvGraphicFramePr/>
          <p:nvPr/>
        </p:nvGraphicFramePr>
        <p:xfrm>
          <a:off x="6517958" y="3588385"/>
          <a:ext cx="457136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8909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（二）</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30276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依申请公开情况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7" name="Rectangle 13"/>
          <p:cNvSpPr/>
          <p:nvPr/>
        </p:nvSpPr>
        <p:spPr>
          <a:xfrm>
            <a:off x="1356360" y="1971040"/>
            <a:ext cx="8017510" cy="460375"/>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en-US" altLang="zh-CN" sz="2000" b="1" dirty="0">
                <a:latin typeface="Times New Roman" panose="02020603050405020304" charset="0"/>
                <a:ea typeface="微软雅黑" panose="020B0503020204020204" pitchFamily="34" charset="-122"/>
                <a:cs typeface="Times New Roman" panose="02020603050405020304" charset="0"/>
                <a:sym typeface="Arial" panose="020B0604020202020204" pitchFamily="34" charset="0"/>
              </a:rPr>
              <a:t>2024</a:t>
            </a:r>
            <a:r>
              <a:rPr lang="zh-CN" altLang="en-US" sz="2000" b="1" dirty="0">
                <a:latin typeface="Times New Roman" panose="02020603050405020304" charset="0"/>
                <a:ea typeface="微软雅黑" panose="020B0503020204020204" pitchFamily="34" charset="-122"/>
                <a:cs typeface="Times New Roman" panose="02020603050405020304" charset="0"/>
                <a:sym typeface="Arial" panose="020B0604020202020204" pitchFamily="34" charset="0"/>
              </a:rPr>
              <a:t>年，汶上县投资促进服务中心未收到政府信息公开申请</a:t>
            </a:r>
            <a:r>
              <a:rPr sz="2000" b="1" dirty="0">
                <a:latin typeface="微软雅黑" panose="020B0503020204020204" pitchFamily="34" charset="-122"/>
                <a:ea typeface="微软雅黑" panose="020B0503020204020204" pitchFamily="34" charset="-122"/>
                <a:cs typeface="+mn-ea"/>
                <a:sym typeface="Arial" panose="020B0604020202020204" pitchFamily="34" charset="0"/>
              </a:rPr>
              <a:t>。</a:t>
            </a:r>
            <a:endParaRPr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8909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（三</a:t>
              </a:r>
              <a:r>
                <a:rPr lang="zh-CN" altLang="en-US" sz="2400" b="1" dirty="0">
                  <a:solidFill>
                    <a:schemeClr val="bg1"/>
                  </a:solidFill>
                  <a:latin typeface="Impact" panose="020B0806030902050204" pitchFamily="34" charset="0"/>
                  <a:cs typeface="Arial" panose="020B0604020202020204" pitchFamily="34" charset="0"/>
                </a:rPr>
                <a:t>）</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34340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政府信息管理情况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7" name="Rectangle 13"/>
          <p:cNvSpPr/>
          <p:nvPr/>
        </p:nvSpPr>
        <p:spPr>
          <a:xfrm>
            <a:off x="1488440" y="1859280"/>
            <a:ext cx="9133840" cy="1198880"/>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zh-CN" altLang="en-US" sz="2000" b="1" dirty="0">
                <a:latin typeface="微软雅黑" panose="020B0503020204020204" pitchFamily="34" charset="-122"/>
                <a:ea typeface="微软雅黑" panose="020B0503020204020204" pitchFamily="34" charset="-122"/>
                <a:cs typeface="+mn-ea"/>
                <a:sym typeface="Arial" panose="020B0604020202020204" pitchFamily="34" charset="0"/>
              </a:rPr>
              <a:t>汶上县投资促进服务中心通过规范运用政府信息公开平台，统一发布主动公开的部门资讯，确保所有法定需主动公开的政府信息内容准确无误且能够及时更新。</a:t>
            </a:r>
            <a:endParaRPr lang="zh-CN" altLang="en-US"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（四）</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50596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政府信息公开平台建设情况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Rectangle 13"/>
          <p:cNvSpPr/>
          <p:nvPr/>
        </p:nvSpPr>
        <p:spPr>
          <a:xfrm>
            <a:off x="1488440" y="1532255"/>
            <a:ext cx="9077325" cy="1198880"/>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lang="zh-CN" altLang="en-US" sz="2000" b="1" dirty="0">
                <a:latin typeface="微软雅黑" panose="020B0503020204020204" pitchFamily="34" charset="-122"/>
                <a:ea typeface="微软雅黑" panose="020B0503020204020204" pitchFamily="34" charset="-122"/>
                <a:cs typeface="+mn-ea"/>
                <a:sym typeface="Arial" panose="020B0604020202020204" pitchFamily="34" charset="0"/>
              </a:rPr>
              <a:t>汶上县投资促进服务中心通过汶上县人民政府网和汶上县投资促进服务中心微信公众号两大渠道，主动公开汶上县招商引资基本情况，展现汶上优秀的营商环境、夯实的产业基础、适宜的居住环境等，不断扩大汶上的影响力和知名度。</a:t>
            </a:r>
            <a:endParaRPr lang="zh-CN" altLang="en-US"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（五）</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26212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监督保障情况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3" name="Round Same Side Corner Rectangle 4"/>
          <p:cNvSpPr/>
          <p:nvPr/>
        </p:nvSpPr>
        <p:spPr>
          <a:xfrm>
            <a:off x="2460929" y="1312774"/>
            <a:ext cx="489569" cy="5466842"/>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Pentagon 3"/>
          <p:cNvSpPr/>
          <p:nvPr/>
        </p:nvSpPr>
        <p:spPr>
          <a:xfrm>
            <a:off x="2460625" y="2347496"/>
            <a:ext cx="6875780" cy="543557"/>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成立领导小组，高质量推进</a:t>
            </a: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工作。</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Pentagon 5"/>
          <p:cNvSpPr/>
          <p:nvPr/>
        </p:nvSpPr>
        <p:spPr>
          <a:xfrm>
            <a:off x="2460625" y="3645063"/>
            <a:ext cx="6875780" cy="543556"/>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坚守</a:t>
            </a:r>
            <a:r>
              <a:rPr lang="en-US" altLang="zh-CN"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以公开为原则，不公开为例外</a:t>
            </a:r>
            <a:r>
              <a:rPr lang="en-US" altLang="zh-CN"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准则</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0" name="Pentagon 6"/>
          <p:cNvSpPr/>
          <p:nvPr/>
        </p:nvSpPr>
        <p:spPr>
          <a:xfrm>
            <a:off x="2460625" y="4952703"/>
            <a:ext cx="6875780" cy="543556"/>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积极参与培训</a:t>
            </a: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学习，提升政务公开专业能力。</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0"/>
                            </p:stCondLst>
                            <p:childTnLst>
                              <p:par>
                                <p:cTn id="15" presetID="22" presetClass="entr" presetSubtype="4"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down)">
                                      <p:cBhvr>
                                        <p:cTn id="1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二</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735024" y="3973385"/>
              <a:ext cx="2908935" cy="113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主动公开政府</a:t>
              </a:r>
              <a:endParaRPr lang="en-US" altLang="zh-CN" b="1" dirty="0">
                <a:solidFill>
                  <a:schemeClr val="bg1"/>
                </a:solidFill>
                <a:cs typeface="Arial" panose="020B0604020202020204" pitchFamily="34" charset="0"/>
              </a:endParaRPr>
            </a:p>
            <a:p>
              <a:pPr algn="ctr">
                <a:lnSpc>
                  <a:spcPct val="115000"/>
                </a:lnSpc>
                <a:spcBef>
                  <a:spcPts val="20"/>
                </a:spcBef>
                <a:spcAft>
                  <a:spcPts val="0"/>
                </a:spcAft>
                <a:buNone/>
              </a:pPr>
              <a:r>
                <a:rPr lang="en-US" altLang="zh-CN" b="1" dirty="0">
                  <a:solidFill>
                    <a:schemeClr val="bg1"/>
                  </a:solidFill>
                  <a:cs typeface="Arial" panose="020B0604020202020204" pitchFamily="34" charset="0"/>
                </a:rPr>
                <a:t>信息情况</a:t>
              </a:r>
              <a:endParaRPr lang="en-US" altLang="zh-CN" b="1" dirty="0">
                <a:solidFill>
                  <a:schemeClr val="bg1"/>
                </a:solidFill>
                <a:cs typeface="Arial" panose="020B0604020202020204" pitchFamily="34" charset="0"/>
              </a:endParaRPr>
            </a:p>
          </p:txBody>
        </p:sp>
      </p:grpSp>
      <p:graphicFrame>
        <p:nvGraphicFramePr>
          <p:cNvPr id="3" name="表格 2"/>
          <p:cNvGraphicFramePr/>
          <p:nvPr>
            <p:custDataLst>
              <p:tags r:id="rId1"/>
            </p:custDataLst>
          </p:nvPr>
        </p:nvGraphicFramePr>
        <p:xfrm>
          <a:off x="5733732" y="1917700"/>
          <a:ext cx="5570538" cy="3022600"/>
        </p:xfrm>
        <a:graphic>
          <a:graphicData uri="http://schemas.openxmlformats.org/drawingml/2006/table">
            <a:tbl>
              <a:tblPr firstRow="1" bandRow="1">
                <a:tableStyleId>{5940675A-B579-460E-94D1-54222C63F5DA}</a:tableStyleId>
              </a:tblPr>
              <a:tblGrid>
                <a:gridCol w="1546225"/>
                <a:gridCol w="1354138"/>
                <a:gridCol w="1408112"/>
                <a:gridCol w="1262063"/>
              </a:tblGrid>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第二十条第（一）项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本年制发件数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本年废止件数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现行有效件数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规章</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行政规范性文件</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第二十条第（五）项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行政许可</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第二十条第（六）项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行政处罚</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行政强制</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第二十条第（八）项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本年收费金额（单位：万元）</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行政事业性收费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三</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34059" y="3815270"/>
              <a:ext cx="2908935" cy="170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收到和处理政府信息公开申请</a:t>
              </a:r>
              <a:endParaRPr lang="en-US" altLang="zh-CN" b="1" dirty="0">
                <a:solidFill>
                  <a:schemeClr val="bg1"/>
                </a:solidFill>
                <a:cs typeface="Arial" panose="020B0604020202020204" pitchFamily="34" charset="0"/>
              </a:endParaRPr>
            </a:p>
            <a:p>
              <a:pPr algn="ctr">
                <a:lnSpc>
                  <a:spcPct val="115000"/>
                </a:lnSpc>
                <a:spcBef>
                  <a:spcPts val="20"/>
                </a:spcBef>
                <a:spcAft>
                  <a:spcPts val="0"/>
                </a:spcAft>
                <a:buNone/>
              </a:pPr>
              <a:r>
                <a:rPr lang="en-US" altLang="zh-CN" b="1" dirty="0">
                  <a:solidFill>
                    <a:schemeClr val="bg1"/>
                  </a:solidFill>
                  <a:cs typeface="Arial" panose="020B0604020202020204" pitchFamily="34" charset="0"/>
                </a:rPr>
                <a:t>情况</a:t>
              </a:r>
              <a:endParaRPr lang="en-US" altLang="zh-CN" b="1" dirty="0">
                <a:solidFill>
                  <a:schemeClr val="bg1"/>
                </a:solidFill>
                <a:cs typeface="Arial" panose="020B0604020202020204" pitchFamily="34" charset="0"/>
              </a:endParaRPr>
            </a:p>
          </p:txBody>
        </p:sp>
      </p:grpSp>
      <p:graphicFrame>
        <p:nvGraphicFramePr>
          <p:cNvPr id="2" name="表格 1"/>
          <p:cNvGraphicFramePr/>
          <p:nvPr>
            <p:custDataLst>
              <p:tags r:id="rId1"/>
            </p:custDataLst>
          </p:nvPr>
        </p:nvGraphicFramePr>
        <p:xfrm>
          <a:off x="7143432" y="931418"/>
          <a:ext cx="3777615" cy="4978400"/>
        </p:xfrm>
        <a:graphic>
          <a:graphicData uri="http://schemas.openxmlformats.org/drawingml/2006/table">
            <a:tbl>
              <a:tblPr firstRow="1" bandRow="1">
                <a:tableStyleId>{5940675A-B579-460E-94D1-54222C63F5DA}</a:tableStyleId>
              </a:tblPr>
              <a:tblGrid>
                <a:gridCol w="328930"/>
                <a:gridCol w="403860"/>
                <a:gridCol w="1233805"/>
                <a:gridCol w="338455"/>
                <a:gridCol w="255905"/>
                <a:gridCol w="253365"/>
                <a:gridCol w="255905"/>
                <a:gridCol w="244475"/>
                <a:gridCol w="240030"/>
                <a:gridCol w="222885"/>
              </a:tblGrid>
              <a:tr h="166370">
                <a:tc rowSpan="3" gridSpan="3">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（本列数据的勾稽关系为：第一项加第二项之和，等于第三项加第四项之和）</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申请人情况</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自然人</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法人或其他组织</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总计</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商业企业</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科研机构</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社会公益组织</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法律服务机构</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其他</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8034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一、本年新收政府信息公开申请数量</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256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二、上年结转政府信息公开申请数量</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1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三、本年度办理结果</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（一）予以公开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97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（二）部分公开（区分处理的，只计这一情形，不计其他情形）</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（三）不予公开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1.属于国家秘密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2.其他法律行政法规禁止公开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3.危及“三安全一稳定”</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4.保护第三方合法权益</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5.属于三类内部事务信息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6.属于四类过程性信息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7.属于行政执法案卷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8.属于行政查询事项</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（四）无法提供</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1.本机关不掌握相关政府信息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2.没有现成信息需要另行制作</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3.补正后申请内容仍不明确</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9">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（五）不予处理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1.信访举报投诉类申请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2.重复申请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3.要求提供公开出版物</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4.无正当理由大量反复申请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5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5.要求行政机关确认或重新出具已获取信息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（六）其他处理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1.申请人无正当理由逾期不补正、行政机关不再处理其政府信息公开申请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2.申请人逾期未按收费通知要求缴纳费用、行政机关不再处理其政府信息公开申请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3.其他</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（七）总计</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四、结转下年度继续办理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3.2.0"/>
</p:tagLst>
</file>

<file path=ppt/tags/tag2.xml><?xml version="1.0" encoding="utf-8"?>
<p:tagLst xmlns:p="http://schemas.openxmlformats.org/presentationml/2006/main">
  <p:tag name="PA" val="v3.2.0"/>
</p:tagLst>
</file>

<file path=ppt/tags/tag3.xml><?xml version="1.0" encoding="utf-8"?>
<p:tagLst xmlns:p="http://schemas.openxmlformats.org/presentationml/2006/main">
  <p:tag name="KSO_WM_UNIT_TABLE_BEAUTIFY" val="smartTable{50920a30-9b09-4e41-b3a3-a4b10530e160}"/>
</p:tagLst>
</file>

<file path=ppt/tags/tag4.xml><?xml version="1.0" encoding="utf-8"?>
<p:tagLst xmlns:p="http://schemas.openxmlformats.org/presentationml/2006/main">
  <p:tag name="KSO_WM_UNIT_TABLE_BEAUTIFY" val="smartTable{4cca16af-def9-44f3-84a4-91d84aa9a950}"/>
</p:tagLst>
</file>

<file path=ppt/tags/tag5.xml><?xml version="1.0" encoding="utf-8"?>
<p:tagLst xmlns:p="http://schemas.openxmlformats.org/presentationml/2006/main">
  <p:tag name="KSO_WM_UNIT_TABLE_BEAUTIFY" val="smartTable{2e0278c0-9bdf-4a5c-8c60-4416ad4243cf}"/>
</p:tagLst>
</file>

<file path=ppt/tags/tag6.xml><?xml version="1.0" encoding="utf-8"?>
<p:tagLst xmlns:p="http://schemas.openxmlformats.org/presentationml/2006/main">
  <p:tag name="ISPRING_PRESENTATION_TITLE" val="PowerPoint 演示文稿"/>
  <p:tag name="ISPRING_FIRST_PUBLISH" val="1"/>
  <p:tag name="KSO_WPP_MARK_KEY" val="9755750f-5cd8-4252-9393-ce9bc3597f2e"/>
  <p:tag name="COMMONDATA" val="eyJoZGlkIjoiMmQ0MmM1OWE4MGUyZjZkOTUwNTA3MWQ5YTU5Zjg3ZTk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3786</Words>
  <Application>WPS 演示</Application>
  <PresentationFormat>宽屏</PresentationFormat>
  <Paragraphs>883</Paragraphs>
  <Slides>13</Slides>
  <Notes>11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13</vt:i4>
      </vt:variant>
    </vt:vector>
  </HeadingPairs>
  <TitlesOfParts>
    <vt:vector size="29" baseType="lpstr">
      <vt:lpstr>Arial</vt:lpstr>
      <vt:lpstr>宋体</vt:lpstr>
      <vt:lpstr>Wingdings</vt:lpstr>
      <vt:lpstr>Calibri</vt:lpstr>
      <vt:lpstr>微软雅黑</vt:lpstr>
      <vt:lpstr>Calibri</vt:lpstr>
      <vt:lpstr>Impact</vt:lpstr>
      <vt:lpstr>方正黑体简体</vt:lpstr>
      <vt:lpstr>方正仿宋简体</vt:lpstr>
      <vt:lpstr>等线</vt:lpstr>
      <vt:lpstr>Arial Unicode MS</vt:lpstr>
      <vt:lpstr>等线 Light</vt:lpstr>
      <vt:lpstr>Times New Roman</vt:lpstr>
      <vt:lpstr>黑体</vt:lpstr>
      <vt:lpstr>第一PPT，www.1ppt.com</vt:lpstr>
      <vt:lpstr>1_第一PPT，www.1ppt.com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工作总结汇报</dc:title>
  <dc:creator>第一PPT</dc:creator>
  <cp:keywords>www.1ppt.com</cp:keywords>
  <dc:description>www.1ppt.com</dc:description>
  <cp:lastModifiedBy>WPS_1733727826</cp:lastModifiedBy>
  <cp:revision>196</cp:revision>
  <dcterms:created xsi:type="dcterms:W3CDTF">2019-07-14T05:36:00Z</dcterms:created>
  <dcterms:modified xsi:type="dcterms:W3CDTF">2025-01-17T07:40:10Z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76977E4FA84349818ECB9E7CB01EE466</vt:lpwstr>
  </property>
</Properties>
</file>