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3" r:id="rId7"/>
    <p:sldId id="293" r:id="rId8"/>
    <p:sldId id="294" r:id="rId9"/>
    <p:sldId id="295" r:id="rId10"/>
    <p:sldId id="275" r:id="rId11"/>
    <p:sldId id="269" r:id="rId12"/>
    <p:sldId id="298" r:id="rId13"/>
    <p:sldId id="296" r:id="rId14"/>
    <p:sldId id="299" r:id="rId15"/>
    <p:sldId id="297" r:id="rId16"/>
    <p:sldId id="300" r:id="rId17"/>
    <p:sldId id="301" r:id="rId18"/>
    <p:sldId id="302" r:id="rId19"/>
    <p:sldId id="270" r:id="rId20"/>
    <p:sldId id="278" r:id="rId21"/>
  </p:sldIdLst>
  <p:sldSz cx="12192000" cy="6858000"/>
  <p:notesSz cx="6858000" cy="9144000"/>
  <p:embeddedFontLst>
    <p:embeddedFont>
      <p:font typeface="Impact" panose="020B0806030902050204" charset="0"/>
      <p:regular r:id="rId26"/>
    </p:embeddedFont>
    <p:embeddedFont>
      <p:font typeface="Yu Gothic UI Semibold" panose="020B0700000000000000" charset="-128"/>
      <p:bold r:id="rId27"/>
    </p:embeddedFont>
    <p:embeddedFont>
      <p:font typeface="微软雅黑" panose="020B0503020204020204" charset="-122"/>
      <p:regular r:id="rId28"/>
    </p:embeddedFont>
    <p:embeddedFont>
      <p:font typeface="方正舒体" panose="02010601030101010101" pitchFamily="2" charset="-122"/>
      <p:regular r:id="rId29"/>
    </p:embeddedFont>
    <p:embeddedFont>
      <p:font typeface="华文彩云" panose="02010800040101010101" charset="-122"/>
      <p:regular r:id="rId30"/>
    </p:embeddedFont>
    <p:embeddedFont>
      <p:font typeface="Verdana" panose="020B0604030504040204" charset="0"/>
      <p:regular r:id="rId31"/>
      <p:bold r:id="rId32"/>
      <p:italic r:id="rId33"/>
      <p:boldItalic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Calibri Light" panose="020F0302020204030204" charset="0"/>
      <p:regular r:id="rId39"/>
      <p: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892"/>
    <a:srgbClr val="208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15.fntdata"/><Relationship Id="rId4" Type="http://schemas.openxmlformats.org/officeDocument/2006/relationships/slide" Target="slides/slide2.xml"/><Relationship Id="rId39" Type="http://schemas.openxmlformats.org/officeDocument/2006/relationships/font" Target="fonts/font14.fntdata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主动公开情况</a:t>
            </a:r>
          </a:p>
        </c:rich>
      </c:tx>
      <c:layout>
        <c:manualLayout>
          <c:xMode val="edge"/>
          <c:yMode val="edge"/>
          <c:x val="0.387236842105263"/>
          <c:y val="0.017361111111111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[工作簿1]Sheet1!$A$2:$A$10</c:f>
              <c:strCache>
                <c:ptCount val="9"/>
                <c:pt idx="0">
                  <c:v>新闻发布会</c:v>
                </c:pt>
                <c:pt idx="1">
                  <c:v>人大建议办理</c:v>
                </c:pt>
                <c:pt idx="2">
                  <c:v>政协建议办理</c:v>
                </c:pt>
                <c:pt idx="3">
                  <c:v>公告公示</c:v>
                </c:pt>
                <c:pt idx="4">
                  <c:v>计划总结</c:v>
                </c:pt>
                <c:pt idx="5">
                  <c:v>行政执法统计年报</c:v>
                </c:pt>
                <c:pt idx="6">
                  <c:v>法治政府建设报告</c:v>
                </c:pt>
                <c:pt idx="7">
                  <c:v>信息公开工作年度报告</c:v>
                </c:pt>
                <c:pt idx="8">
                  <c:v>部门动态</c:v>
                </c:pt>
              </c:strCache>
            </c:strRef>
          </c:cat>
          <c:val>
            <c:numRef>
              <c:f>[工作簿1]Sheet1!$B$2:$B$10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ea6137d-18a9-4dc9-a61d-151c4ce56b29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7609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680335" y="1310005"/>
            <a:ext cx="70669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208774"/>
                </a:solidFill>
                <a:latin typeface="Impact" panose="020B0806030902050204" charset="0"/>
                <a:ea typeface="宋体" panose="02010600030101010101" pitchFamily="2" charset="-122"/>
              </a:rPr>
              <a:t>汶上县商务局</a:t>
            </a:r>
            <a:endParaRPr lang="zh-CN" altLang="en-US" sz="6000">
              <a:solidFill>
                <a:srgbClr val="208774"/>
              </a:solidFill>
              <a:latin typeface="Impact" panose="020B08060309020502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6000">
                <a:solidFill>
                  <a:srgbClr val="208774"/>
                </a:solidFill>
                <a:latin typeface="Impact" panose="020B0806030902050204" charset="0"/>
                <a:ea typeface="宋体" panose="02010600030101010101" pitchFamily="2" charset="-122"/>
              </a:rPr>
              <a:t>2024</a:t>
            </a:r>
            <a:r>
              <a:rPr lang="zh-CN" altLang="en-US" sz="6000">
                <a:solidFill>
                  <a:srgbClr val="208774"/>
                </a:solidFill>
                <a:latin typeface="Impact" panose="020B0806030902050204" charset="0"/>
                <a:ea typeface="宋体" panose="02010600030101010101" pitchFamily="2" charset="-122"/>
              </a:rPr>
              <a:t>年</a:t>
            </a:r>
            <a:endParaRPr lang="zh-CN" altLang="en-US" sz="6000">
              <a:solidFill>
                <a:srgbClr val="208774"/>
              </a:solidFill>
              <a:latin typeface="Impact" panose="020B080603090205020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>
                <a:solidFill>
                  <a:srgbClr val="208774"/>
                </a:solidFill>
                <a:latin typeface="Impact" panose="020B0806030902050204" charset="0"/>
                <a:ea typeface="宋体" panose="02010600030101010101" pitchFamily="2" charset="-122"/>
              </a:rPr>
              <a:t>政府信息公开工作</a:t>
            </a:r>
            <a:endParaRPr lang="zh-CN" altLang="en-US" sz="6000">
              <a:solidFill>
                <a:srgbClr val="208774"/>
              </a:solidFill>
              <a:latin typeface="Impact" panose="020B080603090205020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>
                <a:solidFill>
                  <a:srgbClr val="208774"/>
                </a:solidFill>
                <a:latin typeface="Impact" panose="020B0806030902050204" charset="0"/>
                <a:ea typeface="宋体" panose="02010600030101010101" pitchFamily="2" charset="-122"/>
              </a:rPr>
              <a:t>年度报告</a:t>
            </a:r>
            <a:endParaRPr lang="zh-CN" altLang="en-US" sz="6000">
              <a:solidFill>
                <a:srgbClr val="208774"/>
              </a:solidFill>
              <a:latin typeface="Impact" panose="020B080603090205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67945"/>
            <a:ext cx="12192000" cy="6859270"/>
          </a:xfrm>
          <a:prstGeom prst="rect">
            <a:avLst/>
          </a:prstGeom>
          <a:solidFill>
            <a:srgbClr val="208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2"/>
            </p:custDataLst>
          </p:nvPr>
        </p:nvSpPr>
        <p:spPr>
          <a:xfrm>
            <a:off x="5561965" y="254635"/>
            <a:ext cx="1195705" cy="1047115"/>
          </a:xfrm>
          <a:prstGeom prst="hexagon">
            <a:avLst/>
          </a:prstGeom>
          <a:solidFill>
            <a:schemeClr val="bg1"/>
          </a:solidFill>
          <a:ln>
            <a:solidFill>
              <a:srgbClr val="2087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0</a:t>
            </a:r>
            <a:r>
              <a:rPr lang="en-US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2</a:t>
            </a:r>
            <a:endParaRPr lang="en-US" sz="3200">
              <a:solidFill>
                <a:srgbClr val="208774"/>
              </a:solidFill>
              <a:latin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565015" y="1390650"/>
            <a:ext cx="3364865" cy="410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主动公开政府信息情况</a:t>
            </a:r>
            <a:endParaRPr lang="zh-CN" altLang="en-US" sz="2400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algn="ctr"/>
            <a:endParaRPr lang="zh-CN" altLang="en-US" sz="2400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17195" y="2014220"/>
            <a:ext cx="10953115" cy="435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endParaRPr lang="en-US" altLang="zh-CN" sz="800" kern="0" noProof="0" dirty="0">
              <a:ln>
                <a:noFill/>
              </a:ln>
              <a:solidFill>
                <a:schemeClr val="bg1"/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2014220"/>
            <a:ext cx="9562465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68520" y="1847215"/>
            <a:ext cx="24771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03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0145" y="3531235"/>
            <a:ext cx="478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收到和处理政府信息公开申请情况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2725" y="4170045"/>
            <a:ext cx="9691370" cy="539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just" eaLnBrk="1" hangingPunct="1">
              <a:lnSpc>
                <a:spcPts val="35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202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年，汶上县商务局新收政府信息公开申请0件，上年结转0件.</a:t>
            </a:r>
            <a:endParaRPr lang="zh-CN" altLang="en-US" sz="24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67945"/>
            <a:ext cx="12192000" cy="6859270"/>
          </a:xfrm>
          <a:prstGeom prst="rect">
            <a:avLst/>
          </a:prstGeom>
          <a:solidFill>
            <a:srgbClr val="208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2"/>
            </p:custDataLst>
          </p:nvPr>
        </p:nvSpPr>
        <p:spPr>
          <a:xfrm>
            <a:off x="5727065" y="70485"/>
            <a:ext cx="894715" cy="602615"/>
          </a:xfrm>
          <a:prstGeom prst="hexagon">
            <a:avLst/>
          </a:prstGeom>
          <a:solidFill>
            <a:schemeClr val="bg1"/>
          </a:solidFill>
          <a:ln>
            <a:solidFill>
              <a:srgbClr val="2087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0</a:t>
            </a:r>
            <a:r>
              <a:rPr lang="en-US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3</a:t>
            </a:r>
            <a:endParaRPr lang="en-US" sz="3200">
              <a:solidFill>
                <a:srgbClr val="208774"/>
              </a:solidFill>
              <a:latin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53790" y="673100"/>
            <a:ext cx="5186045" cy="410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收到和处理政府信息公开申请情况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algn="ctr"/>
            <a:endParaRPr lang="en-US" altLang="zh-CN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17195" y="2014220"/>
            <a:ext cx="10953115" cy="435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endParaRPr lang="en-US" altLang="zh-CN" sz="800" kern="0" noProof="0" dirty="0">
              <a:ln>
                <a:noFill/>
              </a:ln>
              <a:solidFill>
                <a:schemeClr val="bg1"/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145" y="1181100"/>
            <a:ext cx="5808345" cy="5396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68520" y="1847215"/>
            <a:ext cx="24771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04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4365" y="3531235"/>
            <a:ext cx="6031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政府信息公开行政复议、行政诉讼情况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0825" y="4171950"/>
            <a:ext cx="9119870" cy="1017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eaLnBrk="1" hangingPunct="1">
              <a:lnSpc>
                <a:spcPts val="35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</a:t>
            </a:r>
            <a:r>
              <a:rPr lang="en-US" altLang="zh-CN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年，汶上县商务局因政府信息公开申请被提起行政复议0件，因政府信息公开申请被提起行政诉讼0件。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67945"/>
            <a:ext cx="12192000" cy="6859270"/>
          </a:xfrm>
          <a:prstGeom prst="rect">
            <a:avLst/>
          </a:prstGeom>
          <a:solidFill>
            <a:srgbClr val="208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2"/>
            </p:custDataLst>
          </p:nvPr>
        </p:nvSpPr>
        <p:spPr>
          <a:xfrm>
            <a:off x="5610860" y="70485"/>
            <a:ext cx="1194435" cy="832485"/>
          </a:xfrm>
          <a:prstGeom prst="hexagon">
            <a:avLst/>
          </a:prstGeom>
          <a:solidFill>
            <a:schemeClr val="bg1"/>
          </a:solidFill>
          <a:ln>
            <a:solidFill>
              <a:srgbClr val="2087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0</a:t>
            </a:r>
            <a:r>
              <a:rPr lang="en-US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4</a:t>
            </a:r>
            <a:endParaRPr lang="en-US" sz="3200">
              <a:solidFill>
                <a:srgbClr val="208774"/>
              </a:solidFill>
              <a:latin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537585" y="902335"/>
            <a:ext cx="5834380" cy="410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政府信息公开行政复议、行政诉讼情况</a:t>
            </a: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17195" y="2014220"/>
            <a:ext cx="10953115" cy="435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endParaRPr lang="en-US" altLang="zh-CN" sz="800" kern="0" noProof="0" dirty="0">
              <a:ln>
                <a:noFill/>
              </a:ln>
              <a:solidFill>
                <a:schemeClr val="bg1"/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580" y="1541780"/>
            <a:ext cx="8849360" cy="33667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68520" y="1847215"/>
            <a:ext cx="24771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05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4365" y="3531235"/>
            <a:ext cx="6031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存在的主要问题及改进情况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平行四边形 5"/>
          <p:cNvSpPr/>
          <p:nvPr/>
        </p:nvSpPr>
        <p:spPr>
          <a:xfrm rot="1860000">
            <a:off x="1130300" y="5099685"/>
            <a:ext cx="743585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斜纹 2"/>
          <p:cNvSpPr/>
          <p:nvPr/>
        </p:nvSpPr>
        <p:spPr>
          <a:xfrm>
            <a:off x="-16510" y="-20955"/>
            <a:ext cx="4995545" cy="6985000"/>
          </a:xfrm>
          <a:prstGeom prst="diagStripe">
            <a:avLst/>
          </a:prstGeom>
          <a:solidFill>
            <a:srgbClr val="4FB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pexels-photo-458787"/>
          <p:cNvPicPr>
            <a:picLocks noChangeAspect="1"/>
          </p:cNvPicPr>
          <p:nvPr/>
        </p:nvPicPr>
        <p:blipFill>
          <a:blip r:embed="rId1"/>
          <a:srcRect l="3148" r="47137"/>
          <a:stretch>
            <a:fillRect/>
          </a:stretch>
        </p:blipFill>
        <p:spPr>
          <a:xfrm>
            <a:off x="1444625" y="1532890"/>
            <a:ext cx="3302635" cy="4004310"/>
          </a:xfrm>
          <a:prstGeom prst="rect">
            <a:avLst/>
          </a:prstGeom>
        </p:spPr>
      </p:pic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002655" y="1651635"/>
            <a:ext cx="845820" cy="845820"/>
          </a:xfrm>
          <a:prstGeom prst="ellipse">
            <a:avLst/>
          </a:prstGeom>
          <a:solidFill>
            <a:schemeClr val="bg1"/>
          </a:solidFill>
          <a:ln>
            <a:solidFill>
              <a:srgbClr val="4FB8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4FB892"/>
                </a:solidFill>
                <a:latin typeface="Impact" panose="020B0806030902050204" charset="0"/>
              </a:rPr>
              <a:t>05</a:t>
            </a:r>
            <a:endParaRPr lang="en-US" altLang="zh-CN" sz="2400">
              <a:solidFill>
                <a:srgbClr val="4FB892"/>
              </a:solidFill>
              <a:latin typeface="Impact" panose="020B080603090205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6929755" y="1705610"/>
            <a:ext cx="5130165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sym typeface="+mn-ea"/>
              </a:rPr>
              <a:t>存在的主要问题及改进情况</a:t>
            </a:r>
            <a:endParaRPr lang="zh-CN" altLang="en-US" sz="3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364480" y="2613660"/>
            <a:ext cx="6695440" cy="304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ts val="2580"/>
              </a:lnSpc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  </a:t>
            </a:r>
            <a:r>
              <a:rPr lang="en-US" altLang="zh-CN" sz="16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2024</a:t>
            </a: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年，我局政府信息公开工作虽然取得一定的成效，但还存在一些薄弱环节，主要表现为：一是在信息公开的队伍整体专业化方面、理论化水平方面，有待提高。二是政府信息公开的监管有待加强。三是在信息公开的内容深度上、信息公开的创新力度上，有待加强。下一步，我局将继续加强改进，持续做好政府信息公开监管、指导等工作。一是提升信息质量，聚焦群众关心的民生实事、热点，强化提升信息公开内容质效。二是进一步加大监管力度，运用好考核、通报等监督形式，确保我局信息公开准确高效。三是认真梳理细化主动公开栏目，紧密围绕公众关切，持续增强商务领域工作亮点、热点等信息的信息梳理和公开力度。</a:t>
            </a:r>
            <a:endParaRPr lang="zh-CN" altLang="en-US" sz="16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 rot="1860000">
            <a:off x="1549400" y="-1175385"/>
            <a:ext cx="708660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68520" y="1847215"/>
            <a:ext cx="24771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06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305" y="3530600"/>
            <a:ext cx="603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其他需要报告的事项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440000">
            <a:off x="5898515" y="1206500"/>
            <a:ext cx="631190" cy="56578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5920740" y="1011555"/>
            <a:ext cx="10795" cy="4136390"/>
          </a:xfrm>
          <a:prstGeom prst="line">
            <a:avLst/>
          </a:prstGeom>
          <a:ln>
            <a:solidFill>
              <a:srgbClr val="4FB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" flipH="1">
            <a:off x="5333365" y="1804670"/>
            <a:ext cx="631190" cy="56578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440000">
            <a:off x="5927725" y="2731770"/>
            <a:ext cx="631190" cy="56578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562600" y="4253865"/>
            <a:ext cx="631190" cy="5657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13855" y="1304925"/>
            <a:ext cx="4690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方正舒体" panose="02010601030101010101" pitchFamily="2" charset="-122"/>
                <a:sym typeface="+mn-ea"/>
              </a:rPr>
              <a:t>（一）本年度未收取信息公开相关处理费用</a:t>
            </a:r>
            <a:endParaRPr lang="en-US" altLang="zh-CN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20180" y="2777490"/>
            <a:ext cx="6167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方正舒体" panose="02010601030101010101" pitchFamily="2" charset="-122"/>
                <a:sym typeface="+mn-ea"/>
              </a:rPr>
              <a:t>（三）本行政机关人大代表建议和政协提案办理结果公开情况。</a:t>
            </a:r>
            <a:endParaRPr lang="zh-CN" altLang="en-US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20180" y="3037205"/>
            <a:ext cx="54267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en-US" altLang="zh-CN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2024</a:t>
            </a: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年汶上县商务局承办全县人大代表建议和政协委员提案共</a:t>
            </a:r>
            <a:r>
              <a:rPr lang="en-US" altLang="zh-CN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11</a:t>
            </a: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件。其中：县人大代表建议</a:t>
            </a:r>
            <a:r>
              <a:rPr lang="en-US" altLang="zh-CN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件，县政协委员提案</a:t>
            </a:r>
            <a:r>
              <a:rPr lang="en-US" altLang="zh-CN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9</a:t>
            </a: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件；均已在规定时间内答复完毕，并做出来书面答复。</a:t>
            </a:r>
            <a:r>
              <a:rPr lang="en-US" altLang="zh-CN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2024</a:t>
            </a: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年本单位未承办省级、市级人大代表建议和政协委员提案。</a:t>
            </a:r>
            <a:endParaRPr lang="zh-CN" altLang="en-US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77590" y="4734098"/>
            <a:ext cx="4450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方正舒体" panose="02010601030101010101" pitchFamily="2" charset="-122"/>
                <a:sym typeface="+mn-ea"/>
              </a:rPr>
              <a:t>（四）本行政机关年度政务公开工作创新情况。</a:t>
            </a:r>
            <a:endParaRPr lang="zh-CN" altLang="en-US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2425" y="5128260"/>
            <a:ext cx="11594465" cy="1716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是创新政务公开模式。采取线上线下融合模式，线上依托政府网站、政务新媒体等平台，及时发布政务信息，方便企业和群众查询、了解。线下通过入企调研等形式，面对面解答公众疑问，增强政务公开的互动性和实效性。二是多渠道发布信息。除了传统的政府门户网站外，还充分利用智慧汶上等新媒体平台，拓宽信息发布渠道，提高信息的覆盖面和影响力。与地方媒体合作，通过新闻报道、专题访谈、新闻发布会等形式，深入解读政策，回应社会关切。三是聚焦重点领域，围绕商务经济发展、外资外贸、市场运行等重点领域，加大信息公开力度，确保公众能够及时了解相关政策、市场动态等信息。</a:t>
            </a:r>
            <a:endParaRPr lang="zh-CN" altLang="en-US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640" y="1861993"/>
            <a:ext cx="505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（二）本行政机关落实上级年度政务公开工作要点情况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695" y="2324735"/>
            <a:ext cx="5295265" cy="2409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en-US" altLang="zh-CN" sz="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en-US" altLang="zh-CN" sz="10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10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是健全工作机制，制定了政务公开工作实施方案，明确了政务信息公开的内容、形式、程序、时限等要求。同时，建立了政务公开信息发布工作制度和审核机制，对网站信息报送、审核、发布等日常维护工作进行了规范，确保信息发布的准确性、及时性和安全性。二是充分利用政府门户网站、政务新媒体等渠道，及时发布政务信息。同时，注重信息的可读性和易获取性，采用图表、视频等多种形式进行展示，方便公众理解和使用。三是加强政策解读，县商务局积极对重要政策文件进行解读，采用实质性、形象化、通俗化的方式，帮助公众更好地理解政策内容。同时，通过在线访谈、新闻发布会等形式，加强与公众的互动交流。四是加强问题整改，针对上级检查或第三方测评中发现的问题，县商务局安排专人逐项自查，认真组织落实整改。同时，举一反三，进一步强化举措，确保政务公开工作常抓不懈、务求实效。</a:t>
            </a:r>
            <a:endParaRPr lang="zh-CN" altLang="en-US" sz="10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六边形 8"/>
          <p:cNvSpPr/>
          <p:nvPr>
            <p:custDataLst>
              <p:tags r:id="rId2"/>
            </p:custDataLst>
          </p:nvPr>
        </p:nvSpPr>
        <p:spPr>
          <a:xfrm>
            <a:off x="3865880" y="62865"/>
            <a:ext cx="1194435" cy="832485"/>
          </a:xfrm>
          <a:prstGeom prst="hexagon">
            <a:avLst/>
          </a:prstGeom>
          <a:solidFill>
            <a:schemeClr val="bg1"/>
          </a:solidFill>
          <a:ln>
            <a:solidFill>
              <a:srgbClr val="2087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0</a:t>
            </a:r>
            <a:r>
              <a:rPr lang="en-US" sz="3200">
                <a:solidFill>
                  <a:srgbClr val="208774"/>
                </a:solidFill>
                <a:latin typeface="Impact" panose="020B0806030902050204" charset="0"/>
                <a:sym typeface="+mn-ea"/>
              </a:rPr>
              <a:t>6</a:t>
            </a:r>
            <a:endParaRPr lang="en-US" sz="3200">
              <a:solidFill>
                <a:srgbClr val="208774"/>
              </a:solidFill>
              <a:latin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2490" y="250825"/>
            <a:ext cx="3880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其他需要报告的事项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56915" y="2233930"/>
            <a:ext cx="53511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THANKS 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25545" y="3909695"/>
            <a:ext cx="44138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谢谢观看</a:t>
            </a:r>
            <a:endParaRPr lang="zh-CN" altLang="en-US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655060" y="563245"/>
            <a:ext cx="4434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/>
            <a:r>
              <a:rPr lang="zh-CN" altLang="en-US" sz="7200" b="1" noProof="0" dirty="0">
                <a:ln>
                  <a:noFill/>
                </a:ln>
                <a:solidFill>
                  <a:srgbClr val="208774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目录</a:t>
            </a:r>
            <a:endParaRPr lang="zh-CN" altLang="en-US" sz="7200" b="1" noProof="0" dirty="0" smtClean="0">
              <a:ln>
                <a:noFill/>
              </a:ln>
              <a:solidFill>
                <a:srgbClr val="208774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2961005" y="2670810"/>
            <a:ext cx="272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总体情况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825750" y="4053205"/>
            <a:ext cx="272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主动公开政府信息情况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764145" y="2600325"/>
            <a:ext cx="2723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政府信息公开行政复议、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行政诉讼情况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7764145" y="3980180"/>
            <a:ext cx="294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存在的主要问题及改进情况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656080" y="2479040"/>
            <a:ext cx="14820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>
                  <a:noFill/>
                </a:ln>
                <a:solidFill>
                  <a:srgbClr val="2087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charset="0"/>
                <a:ea typeface="华文彩云" panose="02010800040101010101" charset="-122"/>
                <a:sym typeface="+mn-ea"/>
              </a:rPr>
              <a:t>01</a:t>
            </a:r>
            <a:endParaRPr lang="en-US" altLang="zh-CN" sz="4000">
              <a:ln>
                <a:noFill/>
              </a:ln>
              <a:solidFill>
                <a:srgbClr val="20877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charset="0"/>
              <a:ea typeface="华文彩云" panose="020108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656715" y="3884295"/>
            <a:ext cx="14820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>
                  <a:noFill/>
                </a:ln>
                <a:solidFill>
                  <a:srgbClr val="2087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charset="0"/>
                <a:ea typeface="华文彩云" panose="02010800040101010101" charset="-122"/>
                <a:sym typeface="+mn-ea"/>
              </a:rPr>
              <a:t>02</a:t>
            </a:r>
            <a:endParaRPr lang="en-US" altLang="zh-CN" sz="4000">
              <a:ln>
                <a:noFill/>
              </a:ln>
              <a:solidFill>
                <a:srgbClr val="20877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charset="0"/>
              <a:ea typeface="华文彩云" panose="020108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287135" y="2473325"/>
            <a:ext cx="14820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>
                  <a:noFill/>
                </a:ln>
                <a:solidFill>
                  <a:srgbClr val="2087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charset="0"/>
                <a:ea typeface="华文彩云" panose="02010800040101010101" charset="-122"/>
                <a:sym typeface="+mn-ea"/>
              </a:rPr>
              <a:t>04</a:t>
            </a:r>
            <a:endParaRPr lang="en-US" altLang="zh-CN" sz="4000">
              <a:ln>
                <a:noFill/>
              </a:ln>
              <a:solidFill>
                <a:srgbClr val="20877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charset="0"/>
              <a:ea typeface="华文彩云" panose="020108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337935" y="3806825"/>
            <a:ext cx="14820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>
                  <a:noFill/>
                </a:ln>
                <a:solidFill>
                  <a:srgbClr val="2087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charset="0"/>
                <a:ea typeface="华文彩云" panose="02010800040101010101" charset="-122"/>
                <a:sym typeface="+mn-ea"/>
              </a:rPr>
              <a:t>05</a:t>
            </a:r>
            <a:endParaRPr lang="en-US" altLang="zh-CN" sz="4000">
              <a:ln>
                <a:noFill/>
              </a:ln>
              <a:solidFill>
                <a:srgbClr val="20877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charset="0"/>
              <a:ea typeface="华文彩云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1265" y="1762125"/>
            <a:ext cx="18954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000">
                <a:solidFill>
                  <a:srgbClr val="208774"/>
                </a:solidFill>
                <a:ea typeface="Arial Unicode MS" panose="020B0604020202020204" charset="-122"/>
                <a:sym typeface="+mn-ea"/>
              </a:rPr>
              <a:t>CONTENTS</a:t>
            </a:r>
            <a:endParaRPr lang="en-US" altLang="zh-CN" sz="1000">
              <a:solidFill>
                <a:srgbClr val="208774"/>
              </a:solidFill>
              <a:ea typeface="Arial Unicode MS" panose="020B0604020202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656715" y="5095240"/>
            <a:ext cx="14820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>
                  <a:noFill/>
                </a:ln>
                <a:solidFill>
                  <a:srgbClr val="2087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charset="0"/>
                <a:ea typeface="华文彩云" panose="02010800040101010101" charset="-122"/>
                <a:sym typeface="+mn-ea"/>
              </a:rPr>
              <a:t>03</a:t>
            </a:r>
            <a:endParaRPr lang="en-US" altLang="zh-CN" sz="4000">
              <a:ln>
                <a:noFill/>
              </a:ln>
              <a:solidFill>
                <a:srgbClr val="20877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charset="0"/>
              <a:ea typeface="华文彩云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2825750" y="5288915"/>
            <a:ext cx="3646805" cy="748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收到和处理政府信息公开申请情况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6337935" y="4951095"/>
            <a:ext cx="14820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>
                  <a:noFill/>
                </a:ln>
                <a:solidFill>
                  <a:srgbClr val="2087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charset="0"/>
                <a:ea typeface="华文彩云" panose="02010800040101010101" charset="-122"/>
                <a:sym typeface="+mn-ea"/>
              </a:rPr>
              <a:t>06</a:t>
            </a:r>
            <a:endParaRPr lang="en-US" altLang="zh-CN" sz="4000">
              <a:ln>
                <a:noFill/>
              </a:ln>
              <a:solidFill>
                <a:srgbClr val="20877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charset="0"/>
              <a:ea typeface="华文彩云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7820025" y="5148580"/>
            <a:ext cx="272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208774"/>
                </a:solidFill>
                <a:latin typeface="微软雅黑" panose="020B0503020204020204" charset="-122"/>
                <a:ea typeface="微软雅黑" panose="020B0503020204020204" charset="-122"/>
              </a:rPr>
              <a:t>其他需要报告的事项</a:t>
            </a:r>
            <a:endParaRPr lang="zh-CN" altLang="en-US">
              <a:solidFill>
                <a:srgbClr val="20877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1905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68520" y="1043305"/>
            <a:ext cx="24771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01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8250" y="2760345"/>
            <a:ext cx="441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总体情况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82090" y="3627120"/>
            <a:ext cx="94107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zh-CN" altLang="en-US" sz="2400"/>
              <a:t>本年度，我局坚持以习近平新时代中国特色社会主义思想为指导，全面深入学习贯彻党的二十大精神，在县委、县政府的正确领导下，认真贯彻落实《中华人民共和国政府信息公开条例》，紧紧围绕商务职责任务和群众关注关切，不断提升政策发布、解读、回应质量，全面落实政府信息主动公开和依申请公开制度。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120000">
            <a:off x="5902325" y="1228090"/>
            <a:ext cx="631190" cy="565785"/>
          </a:xfrm>
          <a:prstGeom prst="rect">
            <a:avLst/>
          </a:prstGeom>
        </p:spPr>
      </p:pic>
      <p:sp>
        <p:nvSpPr>
          <p:cNvPr id="6" name="TextBox 1210"/>
          <p:cNvSpPr/>
          <p:nvPr>
            <p:custDataLst>
              <p:tags r:id="rId4"/>
            </p:custDataLst>
          </p:nvPr>
        </p:nvSpPr>
        <p:spPr>
          <a:xfrm>
            <a:off x="5066030" y="1957070"/>
            <a:ext cx="2303780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algn="ctr"/>
            <a:r>
              <a:rPr lang="zh-CN" altLang="en-US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（一）主动公开情况</a:t>
            </a:r>
            <a:endParaRPr lang="zh-CN" altLang="en-US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1" name="TextBox 1210"/>
          <p:cNvSpPr/>
          <p:nvPr>
            <p:custDataLst>
              <p:tags r:id="rId5"/>
            </p:custDataLst>
          </p:nvPr>
        </p:nvSpPr>
        <p:spPr>
          <a:xfrm>
            <a:off x="6328410" y="2461895"/>
            <a:ext cx="4844415" cy="34105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   </a:t>
            </a:r>
            <a:r>
              <a:rPr lang="en-US" altLang="zh-CN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   </a:t>
            </a:r>
            <a:r>
              <a:rPr lang="en-US" altLang="zh-CN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2024</a:t>
            </a: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年我局本年度主动公开政府信息</a:t>
            </a:r>
            <a:r>
              <a:rPr lang="en-US" altLang="zh-CN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55</a:t>
            </a: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条，主要涉及本单位部门动态、建议提案办理情况、政民互动新闻发布会、公告公示、执法年报、党建工作总结、工作动态等，其中通过政府网站公开政府信息</a:t>
            </a:r>
            <a:r>
              <a:rPr lang="en-US" altLang="zh-CN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38</a:t>
            </a: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条，利用宣传栏、网站、其他等方式公开政府信息</a:t>
            </a:r>
            <a:r>
              <a:rPr lang="en-US" altLang="zh-CN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17</a:t>
            </a: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ea"/>
                <a:sym typeface="+mn-ea"/>
              </a:rPr>
              <a:t>条。</a:t>
            </a:r>
            <a:endParaRPr lang="zh-CN" altLang="en-US" sz="2000" b="1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ea"/>
              <a:cs typeface="+mn-ea"/>
              <a:sym typeface="+mn-ea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715645" y="2461895"/>
          <a:ext cx="5374640" cy="328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平行四边形 5"/>
          <p:cNvSpPr/>
          <p:nvPr/>
        </p:nvSpPr>
        <p:spPr>
          <a:xfrm rot="1860000">
            <a:off x="1130300" y="5099685"/>
            <a:ext cx="743585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斜纹 2"/>
          <p:cNvSpPr/>
          <p:nvPr/>
        </p:nvSpPr>
        <p:spPr>
          <a:xfrm>
            <a:off x="-16510" y="-20955"/>
            <a:ext cx="4995545" cy="6985000"/>
          </a:xfrm>
          <a:prstGeom prst="diagStripe">
            <a:avLst/>
          </a:prstGeom>
          <a:solidFill>
            <a:srgbClr val="4FB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pexels-photo-458787"/>
          <p:cNvPicPr>
            <a:picLocks noChangeAspect="1"/>
          </p:cNvPicPr>
          <p:nvPr/>
        </p:nvPicPr>
        <p:blipFill>
          <a:blip r:embed="rId1"/>
          <a:srcRect l="3148" r="47137"/>
          <a:stretch>
            <a:fillRect/>
          </a:stretch>
        </p:blipFill>
        <p:spPr>
          <a:xfrm>
            <a:off x="1444625" y="1532890"/>
            <a:ext cx="3302635" cy="4004310"/>
          </a:xfrm>
          <a:prstGeom prst="rect">
            <a:avLst/>
          </a:prstGeom>
        </p:spPr>
      </p:pic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216015" y="1651635"/>
            <a:ext cx="845820" cy="845820"/>
          </a:xfrm>
          <a:prstGeom prst="ellipse">
            <a:avLst/>
          </a:prstGeom>
          <a:solidFill>
            <a:schemeClr val="bg1"/>
          </a:solidFill>
          <a:ln>
            <a:solidFill>
              <a:srgbClr val="4FB8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4FB892"/>
                </a:solidFill>
                <a:latin typeface="Impact" panose="020B0806030902050204" charset="0"/>
              </a:rPr>
              <a:t>02</a:t>
            </a:r>
            <a:endParaRPr lang="en-US" altLang="zh-CN" sz="2400">
              <a:solidFill>
                <a:srgbClr val="4FB892"/>
              </a:solidFill>
              <a:latin typeface="Impact" panose="020B080603090205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7496175" y="1821815"/>
            <a:ext cx="3601085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依申请公开情况</a:t>
            </a:r>
            <a:endParaRPr lang="zh-CN" altLang="en-US" sz="32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algn="l"/>
            <a:endParaRPr lang="zh-CN" altLang="en-US" sz="3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645785" y="2613660"/>
            <a:ext cx="6201410" cy="2924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本年度我局共收到政府信息公开申请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件，已全部按时办结，答复率、答复及时率和录入依申请公开系统及时率均为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100%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。</a:t>
            </a:r>
            <a:endParaRPr lang="zh-CN" altLang="en-US" sz="2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 rot="1860000">
            <a:off x="1549400" y="-1175385"/>
            <a:ext cx="708660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平行四边形 5"/>
          <p:cNvSpPr/>
          <p:nvPr/>
        </p:nvSpPr>
        <p:spPr>
          <a:xfrm rot="1860000">
            <a:off x="1130300" y="5099685"/>
            <a:ext cx="743585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斜纹 2"/>
          <p:cNvSpPr/>
          <p:nvPr/>
        </p:nvSpPr>
        <p:spPr>
          <a:xfrm>
            <a:off x="-16510" y="-20955"/>
            <a:ext cx="4995545" cy="6985000"/>
          </a:xfrm>
          <a:prstGeom prst="diagStripe">
            <a:avLst/>
          </a:prstGeom>
          <a:solidFill>
            <a:srgbClr val="4FB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pexels-photo-458787"/>
          <p:cNvPicPr>
            <a:picLocks noChangeAspect="1"/>
          </p:cNvPicPr>
          <p:nvPr/>
        </p:nvPicPr>
        <p:blipFill>
          <a:blip r:embed="rId1"/>
          <a:srcRect l="3148" r="47137"/>
          <a:stretch>
            <a:fillRect/>
          </a:stretch>
        </p:blipFill>
        <p:spPr>
          <a:xfrm>
            <a:off x="1444625" y="1532890"/>
            <a:ext cx="3302635" cy="4004310"/>
          </a:xfrm>
          <a:prstGeom prst="rect">
            <a:avLst/>
          </a:prstGeom>
        </p:spPr>
      </p:pic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216015" y="1651635"/>
            <a:ext cx="845820" cy="845820"/>
          </a:xfrm>
          <a:prstGeom prst="ellipse">
            <a:avLst/>
          </a:prstGeom>
          <a:solidFill>
            <a:schemeClr val="bg1"/>
          </a:solidFill>
          <a:ln>
            <a:solidFill>
              <a:srgbClr val="4FB8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4FB892"/>
                </a:solidFill>
                <a:latin typeface="Impact" panose="020B0806030902050204" charset="0"/>
              </a:rPr>
              <a:t>03</a:t>
            </a:r>
            <a:endParaRPr lang="en-US" altLang="zh-CN" sz="2400">
              <a:solidFill>
                <a:srgbClr val="4FB892"/>
              </a:solidFill>
              <a:latin typeface="Impact" panose="020B080603090205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7496175" y="1821815"/>
            <a:ext cx="3601085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sym typeface="+mn-ea"/>
              </a:rPr>
              <a:t>政府信息管理情况</a:t>
            </a:r>
            <a:endParaRPr lang="zh-CN" altLang="en-US" sz="3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645785" y="2613660"/>
            <a:ext cx="6201410" cy="2924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我局严格实行信息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三审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制度，确保发布信息符合发布规范，未出现任何失密泄密事件及政务舆情。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2024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年未制发公开行政规范性文件。</a:t>
            </a:r>
            <a:endParaRPr lang="zh-CN" altLang="en-US" sz="28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 rot="1860000">
            <a:off x="1549400" y="-1175385"/>
            <a:ext cx="708660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平行四边形 5"/>
          <p:cNvSpPr/>
          <p:nvPr/>
        </p:nvSpPr>
        <p:spPr>
          <a:xfrm rot="1860000">
            <a:off x="1130300" y="5099685"/>
            <a:ext cx="743585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斜纹 2"/>
          <p:cNvSpPr/>
          <p:nvPr/>
        </p:nvSpPr>
        <p:spPr>
          <a:xfrm>
            <a:off x="-16510" y="-20955"/>
            <a:ext cx="4995545" cy="6985000"/>
          </a:xfrm>
          <a:prstGeom prst="diagStripe">
            <a:avLst/>
          </a:prstGeom>
          <a:solidFill>
            <a:srgbClr val="4FB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pexels-photo-458787"/>
          <p:cNvPicPr>
            <a:picLocks noChangeAspect="1"/>
          </p:cNvPicPr>
          <p:nvPr/>
        </p:nvPicPr>
        <p:blipFill>
          <a:blip r:embed="rId1"/>
          <a:srcRect l="3148" r="47137"/>
          <a:stretch>
            <a:fillRect/>
          </a:stretch>
        </p:blipFill>
        <p:spPr>
          <a:xfrm>
            <a:off x="1444625" y="1532890"/>
            <a:ext cx="3302635" cy="4004310"/>
          </a:xfrm>
          <a:prstGeom prst="rect">
            <a:avLst/>
          </a:prstGeom>
        </p:spPr>
      </p:pic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109335" y="1651635"/>
            <a:ext cx="845820" cy="845820"/>
          </a:xfrm>
          <a:prstGeom prst="ellipse">
            <a:avLst/>
          </a:prstGeom>
          <a:solidFill>
            <a:schemeClr val="bg1"/>
          </a:solidFill>
          <a:ln>
            <a:solidFill>
              <a:srgbClr val="4FB8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4FB892"/>
                </a:solidFill>
                <a:latin typeface="Impact" panose="020B0806030902050204" charset="0"/>
              </a:rPr>
              <a:t>04</a:t>
            </a:r>
            <a:endParaRPr lang="en-US" altLang="zh-CN" sz="2400">
              <a:solidFill>
                <a:srgbClr val="4FB892"/>
              </a:solidFill>
              <a:latin typeface="Impact" panose="020B080603090205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7023100" y="1705610"/>
            <a:ext cx="5092700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sym typeface="+mn-ea"/>
              </a:rPr>
              <a:t>政府信息公开平台建设情况</a:t>
            </a:r>
            <a:endParaRPr lang="zh-CN" altLang="en-US" sz="3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645785" y="2613660"/>
            <a:ext cx="6546850" cy="2924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我局聚焦信息公开专栏建设维护，动态更新信息公开指南、目录，做到数据同源。坚持统筹兼顾、突出重点原则，落实专人具体负责，畅通线上、线下公开渠道，依法依规公布我局工作动态、政策法规、活动等。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 rot="1860000">
            <a:off x="1549400" y="-1175385"/>
            <a:ext cx="708660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平行四边形 5"/>
          <p:cNvSpPr/>
          <p:nvPr/>
        </p:nvSpPr>
        <p:spPr>
          <a:xfrm rot="1860000">
            <a:off x="1130300" y="5099685"/>
            <a:ext cx="743585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斜纹 2"/>
          <p:cNvSpPr/>
          <p:nvPr/>
        </p:nvSpPr>
        <p:spPr>
          <a:xfrm>
            <a:off x="-16510" y="-20955"/>
            <a:ext cx="4995545" cy="6985000"/>
          </a:xfrm>
          <a:prstGeom prst="diagStripe">
            <a:avLst/>
          </a:prstGeom>
          <a:solidFill>
            <a:srgbClr val="4FB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pexels-photo-458787"/>
          <p:cNvPicPr>
            <a:picLocks noChangeAspect="1"/>
          </p:cNvPicPr>
          <p:nvPr/>
        </p:nvPicPr>
        <p:blipFill>
          <a:blip r:embed="rId1"/>
          <a:srcRect l="3148" r="47137"/>
          <a:stretch>
            <a:fillRect/>
          </a:stretch>
        </p:blipFill>
        <p:spPr>
          <a:xfrm>
            <a:off x="1444625" y="1532890"/>
            <a:ext cx="3302635" cy="4004310"/>
          </a:xfrm>
          <a:prstGeom prst="rect">
            <a:avLst/>
          </a:prstGeom>
        </p:spPr>
      </p:pic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216015" y="1651635"/>
            <a:ext cx="845820" cy="845820"/>
          </a:xfrm>
          <a:prstGeom prst="ellipse">
            <a:avLst/>
          </a:prstGeom>
          <a:solidFill>
            <a:schemeClr val="bg1"/>
          </a:solidFill>
          <a:ln>
            <a:solidFill>
              <a:srgbClr val="4FB8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rgbClr val="4FB892"/>
                </a:solidFill>
                <a:latin typeface="Impact" panose="020B0806030902050204" charset="0"/>
              </a:rPr>
              <a:t>05</a:t>
            </a:r>
            <a:endParaRPr lang="en-US" altLang="zh-CN" sz="2400">
              <a:solidFill>
                <a:srgbClr val="4FB892"/>
              </a:solidFill>
              <a:latin typeface="Impact" panose="020B080603090205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7496175" y="1821815"/>
            <a:ext cx="3601085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sym typeface="+mn-ea"/>
              </a:rPr>
              <a:t>监督保障情况</a:t>
            </a:r>
            <a:endParaRPr lang="zh-CN" altLang="en-US" sz="3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645785" y="2613660"/>
            <a:ext cx="6201410" cy="2924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   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+mn-ea"/>
                <a:sym typeface="Arial" panose="020B0604020202020204" pitchFamily="34" charset="0"/>
              </a:rPr>
              <a:t>我局今年以来加强业务指导、协调和监督力度，强化考核运用，定期对我局政务公开情况进行检查，推动信息公开与业务工作相融相促。严格内审机制，进一步明确各内设机构、工作牵头科室和目标考核部门在政府信息公开各环节的职能职责，不断提升政府信息公开工作水平。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 rot="1860000">
            <a:off x="1549400" y="-1175385"/>
            <a:ext cx="708660" cy="2252345"/>
          </a:xfrm>
          <a:prstGeom prst="parallelogram">
            <a:avLst/>
          </a:prstGeom>
          <a:solidFill>
            <a:srgbClr val="4FB89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7470"/>
            <a:ext cx="12211050" cy="68687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-260350"/>
            <a:ext cx="2882265" cy="17246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005" y="2473325"/>
            <a:ext cx="1299845" cy="116586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739265" y="-735330"/>
            <a:ext cx="2464435" cy="225933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8580000">
            <a:off x="11288395" y="2862580"/>
            <a:ext cx="1326515" cy="147193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20000">
            <a:off x="5989955" y="6165215"/>
            <a:ext cx="1033780" cy="1276985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8800465" y="5924550"/>
            <a:ext cx="1809750" cy="1720850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5" y="5624830"/>
            <a:ext cx="1936750" cy="191135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45" y="5919470"/>
            <a:ext cx="1854200" cy="146685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4540" y="1943100"/>
            <a:ext cx="1954530" cy="113665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rcRect l="15080" t="22962" r="14707" b="20712"/>
          <a:stretch>
            <a:fillRect/>
          </a:stretch>
        </p:blipFill>
        <p:spPr>
          <a:xfrm rot="11100000">
            <a:off x="7162800" y="6068060"/>
            <a:ext cx="1326515" cy="147193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>
            <a:off x="4703445" y="5620385"/>
            <a:ext cx="1863090" cy="1708150"/>
          </a:xfrm>
          <a:prstGeom prst="rect">
            <a:avLst/>
          </a:prstGeom>
        </p:spPr>
      </p:pic>
      <p:pic>
        <p:nvPicPr>
          <p:cNvPr id="16" name="图片 1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0000">
            <a:off x="10824845" y="1924050"/>
            <a:ext cx="1863090" cy="170815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-260350"/>
            <a:ext cx="1299845" cy="1165860"/>
          </a:xfrm>
          <a:prstGeom prst="rect">
            <a:avLst/>
          </a:prstGeom>
        </p:spPr>
      </p:pic>
      <p:pic>
        <p:nvPicPr>
          <p:cNvPr id="18" name="图片 1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6926580" y="-506095"/>
            <a:ext cx="1574165" cy="149669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40000">
            <a:off x="895985" y="-735330"/>
            <a:ext cx="1574165" cy="1496695"/>
          </a:xfrm>
          <a:prstGeom prst="rect">
            <a:avLst/>
          </a:prstGeom>
        </p:spPr>
      </p:pic>
      <p:pic>
        <p:nvPicPr>
          <p:cNvPr id="21" name="图片 20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00000">
            <a:off x="3816985" y="-707390"/>
            <a:ext cx="2868930" cy="16687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68520" y="1847215"/>
            <a:ext cx="24771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>
                <a:solidFill>
                  <a:srgbClr val="208774"/>
                </a:solidFill>
                <a:latin typeface="Impact" panose="020B0806030902050204" charset="0"/>
                <a:ea typeface="Yu Gothic UI Semibold" panose="020B0700000000000000" charset="-128"/>
              </a:rPr>
              <a:t>02</a:t>
            </a:r>
            <a:endParaRPr lang="en-US" altLang="zh-CN" sz="11500">
              <a:solidFill>
                <a:srgbClr val="208774"/>
              </a:solidFill>
              <a:latin typeface="Impact" panose="020B0806030902050204" charset="0"/>
              <a:ea typeface="Yu Gothic UI Semibold" panose="020B07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0145" y="3531235"/>
            <a:ext cx="441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主动公开政府信息情况</a:t>
            </a:r>
            <a:endParaRPr lang="zh-CN" altLang="en-US" sz="2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40510" y="4053840"/>
            <a:ext cx="92640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ts val="3000"/>
              </a:lnSpc>
            </a:pPr>
            <a:r>
              <a:rPr lang="en-US" altLang="zh-CN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</a:t>
            </a:r>
            <a:r>
              <a:rPr lang="en-US" altLang="zh-CN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年，汶上县商务局制发、废止规章和行政规范性文件数均为0；作出行政许可、行政处罚、行政强制处理决定数均为0；行政事业性收费金额为0万元。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10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11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12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13.xml><?xml version="1.0" encoding="utf-8"?>
<p:tagLst xmlns:p="http://schemas.openxmlformats.org/presentationml/2006/main">
  <p:tag name="KSO_WM_DIAGRAM_VIRTUALLY_FRAME" val="{&quot;height&quot;:378.5421079796365,&quot;left&quot;:78.1,&quot;top&quot;:88.45789202036346,&quot;width&quot;:801.65}"/>
</p:tagLst>
</file>

<file path=ppt/tags/tag14.xml><?xml version="1.0" encoding="utf-8"?>
<p:tagLst xmlns:p="http://schemas.openxmlformats.org/presentationml/2006/main">
  <p:tag name="KSO_WM_DIAGRAM_VIRTUALLY_FRAME" val="{&quot;height&quot;:378.5421079796365,&quot;left&quot;:78.1,&quot;top&quot;:88.45789202036346,&quot;width&quot;:801.65}"/>
</p:tagLst>
</file>

<file path=ppt/tags/tag15.xml><?xml version="1.0" encoding="utf-8"?>
<p:tagLst xmlns:p="http://schemas.openxmlformats.org/presentationml/2006/main">
  <p:tag name="KSO_WM_DIAGRAM_VIRTUALLY_FRAME" val="{&quot;height&quot;:378.5421079796365,&quot;left&quot;:78.1,&quot;top&quot;:88.45789202036346,&quot;width&quot;:801.65}"/>
</p:tagLst>
</file>

<file path=ppt/tags/tag16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17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18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19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20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1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2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3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4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5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6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7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28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29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30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1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2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3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4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5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6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7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8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39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4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40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41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42.xml><?xml version="1.0" encoding="utf-8"?>
<p:tagLst xmlns:p="http://schemas.openxmlformats.org/presentationml/2006/main">
  <p:tag name="KSO_WM_DIAGRAM_VIRTUALLY_FRAME" val="{&quot;height&quot;:287.3863779527559,&quot;left&quot;:489.45,&quot;top&quot;:134.0636220472441,&quot;width&quot;:415.2}"/>
</p:tagLst>
</file>

<file path=ppt/tags/tag43.xml><?xml version="1.0" encoding="utf-8"?>
<p:tagLst xmlns:p="http://schemas.openxmlformats.org/presentationml/2006/main">
  <p:tag name="KSO_WM_DIAGRAM_VIRTUALLY_FRAME" val="{&quot;height&quot;:545.4,&quot;left&quot;:0,&quot;top&quot;:-5.35,&quot;width&quot;:960}"/>
</p:tagLst>
</file>

<file path=ppt/tags/tag5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6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7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8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ags/tag9.xml><?xml version="1.0" encoding="utf-8"?>
<p:tagLst xmlns:p="http://schemas.openxmlformats.org/presentationml/2006/main">
  <p:tag name="KSO_WM_DIAGRAM_VIRTUALLY_FRAME" val="{&quot;height&quot;:283.9,&quot;left&quot;:130.4,&quot;top&quot;:194.75,&quot;width&quot;:712.8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宋体</vt:lpstr>
      <vt:lpstr>Wingdings</vt:lpstr>
      <vt:lpstr>Impact</vt:lpstr>
      <vt:lpstr>Yu Gothic UI Semibold</vt:lpstr>
      <vt:lpstr>微软雅黑</vt:lpstr>
      <vt:lpstr>方正舒体</vt:lpstr>
      <vt:lpstr>华文彩云</vt:lpstr>
      <vt:lpstr>Arial Unicode MS</vt:lpstr>
      <vt:lpstr>Verdana</vt:lpstr>
      <vt:lpstr>Calibri</vt:lpstr>
      <vt:lpstr>Calibri Light</vt:lpstr>
      <vt:lpstr>Arial Unicode MS</vt:lpstr>
      <vt:lpstr>FontAwesome</vt:lpstr>
      <vt:lpstr>Gill Sans</vt:lpstr>
      <vt:lpstr>Source Sans Pro Light</vt:lpstr>
      <vt:lpstr>Segoe Print</vt:lpstr>
      <vt:lpstr>Yu Gothic UI Semilight</vt:lpstr>
      <vt:lpstr>方正魏碑简体</vt:lpstr>
      <vt:lpstr>方正大标宋简体</vt:lpstr>
      <vt:lpstr>华文楷体</vt:lpstr>
      <vt:lpstr>仿宋</vt:lpstr>
      <vt:lpstr>方正兰亭超细黑简体</vt:lpstr>
      <vt:lpstr>新宋体</vt:lpstr>
      <vt:lpstr>楷体</vt:lpstr>
      <vt:lpstr>华文中宋</vt:lpstr>
      <vt:lpstr>仿宋_GB2312</vt:lpstr>
      <vt:lpstr>方正仿宋简体</vt:lpstr>
      <vt:lpstr>华文黑体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刘影</dc:creator>
  <cp:lastModifiedBy>Administrator</cp:lastModifiedBy>
  <cp:revision>11</cp:revision>
  <dcterms:created xsi:type="dcterms:W3CDTF">2015-05-05T08:02:00Z</dcterms:created>
  <dcterms:modified xsi:type="dcterms:W3CDTF">2025-01-24T03:03:36Z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D7721EED18024A089DC3E301DE9B47B3_13</vt:lpwstr>
  </property>
</Properties>
</file>