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5"/>
  </p:notesMasterIdLst>
  <p:handoutMasterIdLst>
    <p:handoutMasterId r:id="rId22"/>
  </p:handoutMasterIdLst>
  <p:sldIdLst>
    <p:sldId id="306" r:id="rId4"/>
    <p:sldId id="307" r:id="rId6"/>
    <p:sldId id="308" r:id="rId7"/>
    <p:sldId id="309" r:id="rId8"/>
    <p:sldId id="311" r:id="rId9"/>
    <p:sldId id="312" r:id="rId10"/>
    <p:sldId id="313" r:id="rId11"/>
    <p:sldId id="310" r:id="rId12"/>
    <p:sldId id="314" r:id="rId13"/>
    <p:sldId id="315" r:id="rId14"/>
    <p:sldId id="316" r:id="rId15"/>
    <p:sldId id="317" r:id="rId16"/>
    <p:sldId id="318" r:id="rId17"/>
    <p:sldId id="319" r:id="rId18"/>
    <p:sldId id="320" r:id="rId19"/>
    <p:sldId id="322" r:id="rId20"/>
    <p:sldId id="324" r:id="rId21"/>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gs" Target="tags/tag154.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523048788577"/>
          <c:y val="0.0323003294269321"/>
          <c:w val="0.789935963960363"/>
          <c:h val="0.689951408363097"/>
        </c:manualLayout>
      </c:layout>
      <c:barChart>
        <c:barDir val="col"/>
        <c:grouping val="stacked"/>
        <c:varyColors val="0"/>
        <c:ser>
          <c:idx val="0"/>
          <c:order val="0"/>
          <c:tx>
            <c:strRef>
              <c:f>Sheet1!$B$1</c:f>
              <c:strCache>
                <c:ptCount val="1"/>
                <c:pt idx="0">
                  <c:v>政府网站</c:v>
                </c:pt>
              </c:strCache>
            </c:strRef>
          </c:tx>
          <c:invertIfNegative val="0"/>
          <c:dLbls>
            <c:delete val="1"/>
          </c:dLbls>
          <c:cat>
            <c:strRef>
              <c:f>Sheet1!$A$2:$A$4</c:f>
              <c:strCache>
                <c:ptCount val="3"/>
                <c:pt idx="0">
                  <c:v>类别 1</c:v>
                </c:pt>
                <c:pt idx="1">
                  <c:v>“汶上阳光信访”微信公众号</c:v>
                </c:pt>
                <c:pt idx="2">
                  <c:v>类别 3</c:v>
                </c:pt>
              </c:strCache>
            </c:strRef>
          </c:cat>
          <c:val>
            <c:numRef>
              <c:f>Sheet1!$B$2:$B$4</c:f>
              <c:numCache>
                <c:formatCode>General</c:formatCode>
                <c:ptCount val="3"/>
                <c:pt idx="0">
                  <c:v>64</c:v>
                </c:pt>
                <c:pt idx="1">
                  <c:v>0</c:v>
                </c:pt>
                <c:pt idx="2">
                  <c:v>0</c:v>
                </c:pt>
              </c:numCache>
            </c:numRef>
          </c:val>
        </c:ser>
        <c:ser>
          <c:idx val="1"/>
          <c:order val="1"/>
          <c:tx>
            <c:strRef>
              <c:f>Sheet1!$C$1</c:f>
              <c:strCache>
                <c:ptCount val="1"/>
                <c:pt idx="0">
                  <c:v>“汶上阳光信访”微信公众号</c:v>
                </c:pt>
              </c:strCache>
            </c:strRef>
          </c:tx>
          <c:invertIfNegative val="0"/>
          <c:dLbls>
            <c:delete val="1"/>
          </c:dLbls>
          <c:cat>
            <c:strRef>
              <c:f>Sheet1!$A$2:$A$4</c:f>
              <c:strCache>
                <c:ptCount val="3"/>
                <c:pt idx="0">
                  <c:v>类别 1</c:v>
                </c:pt>
                <c:pt idx="1">
                  <c:v>“汶上阳光信访”微信公众号</c:v>
                </c:pt>
                <c:pt idx="2">
                  <c:v>类别 3</c:v>
                </c:pt>
              </c:strCache>
            </c:strRef>
          </c:cat>
          <c:val>
            <c:numRef>
              <c:f>Sheet1!$C$2:$C$4</c:f>
              <c:numCache>
                <c:formatCode>General</c:formatCode>
                <c:ptCount val="3"/>
                <c:pt idx="0">
                  <c:v>0</c:v>
                </c:pt>
                <c:pt idx="1">
                  <c:v>412</c:v>
                </c:pt>
                <c:pt idx="2">
                  <c:v>0</c:v>
                </c:pt>
              </c:numCache>
            </c:numRef>
          </c:val>
        </c:ser>
        <c:ser>
          <c:idx val="2"/>
          <c:order val="2"/>
          <c:tx>
            <c:strRef>
              <c:f>Sheet1!$D$1</c:f>
              <c:strCache>
                <c:ptCount val="1"/>
                <c:pt idx="0">
                  <c:v>合计</c:v>
                </c:pt>
              </c:strCache>
            </c:strRef>
          </c:tx>
          <c:invertIfNegative val="0"/>
          <c:dLbls>
            <c:delete val="1"/>
          </c:dLbls>
          <c:cat>
            <c:strRef>
              <c:f>Sheet1!$A$2:$A$4</c:f>
              <c:strCache>
                <c:ptCount val="3"/>
                <c:pt idx="0">
                  <c:v>类别 1</c:v>
                </c:pt>
                <c:pt idx="1">
                  <c:v>“汶上阳光信访”微信公众号</c:v>
                </c:pt>
                <c:pt idx="2">
                  <c:v>类别 3</c:v>
                </c:pt>
              </c:strCache>
            </c:strRef>
          </c:cat>
          <c:val>
            <c:numRef>
              <c:f>Sheet1!$D$2:$D$4</c:f>
              <c:numCache>
                <c:formatCode>General</c:formatCode>
                <c:ptCount val="3"/>
                <c:pt idx="0">
                  <c:v>0</c:v>
                </c:pt>
                <c:pt idx="1">
                  <c:v>0</c:v>
                </c:pt>
                <c:pt idx="2">
                  <c:v>476</c:v>
                </c:pt>
              </c:numCache>
            </c:numRef>
          </c:val>
        </c:ser>
        <c:dLbls>
          <c:showLegendKey val="0"/>
          <c:showVal val="0"/>
          <c:showCatName val="0"/>
          <c:showSerName val="0"/>
          <c:showPercent val="0"/>
          <c:showBubbleSize val="0"/>
        </c:dLbls>
        <c:gapWidth val="150"/>
        <c:overlap val="100"/>
        <c:axId val="138297344"/>
        <c:axId val="138298880"/>
      </c:barChart>
      <c:catAx>
        <c:axId val="138297344"/>
        <c:scaling>
          <c:orientation val="minMax"/>
        </c:scaling>
        <c:delete val="1"/>
        <c:axPos val="b"/>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38298880"/>
        <c:crosses val="autoZero"/>
        <c:auto val="1"/>
        <c:lblAlgn val="ctr"/>
        <c:lblOffset val="100"/>
        <c:noMultiLvlLbl val="0"/>
      </c:catAx>
      <c:valAx>
        <c:axId val="138298880"/>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38297344"/>
        <c:crosses val="autoZero"/>
        <c:crossBetween val="between"/>
      </c:valAx>
    </c:plotArea>
    <c:legend>
      <c:legendPos val="r"/>
      <c:layout>
        <c:manualLayout>
          <c:xMode val="edge"/>
          <c:yMode val="edge"/>
          <c:x val="0.0962695547533093"/>
          <c:y val="0.840496937882765"/>
          <c:w val="0.853255625172908"/>
          <c:h val="0.158041716779271"/>
        </c:manualLayout>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21"/>
            <a:ext cx="12192778" cy="686182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8" Type="http://schemas.openxmlformats.org/officeDocument/2006/relationships/theme" Target="../theme/theme2.xml"/><Relationship Id="rId17" Type="http://schemas.openxmlformats.org/officeDocument/2006/relationships/tags" Target="../tags/tag123.xml"/><Relationship Id="rId16" Type="http://schemas.openxmlformats.org/officeDocument/2006/relationships/tags" Target="../tags/tag122.xml"/><Relationship Id="rId15" Type="http://schemas.openxmlformats.org/officeDocument/2006/relationships/tags" Target="../tags/tag121.xml"/><Relationship Id="rId14" Type="http://schemas.openxmlformats.org/officeDocument/2006/relationships/tags" Target="../tags/tag120.xml"/><Relationship Id="rId13" Type="http://schemas.openxmlformats.org/officeDocument/2006/relationships/tags" Target="../tags/tag119.xml"/><Relationship Id="rId12" Type="http://schemas.openxmlformats.org/officeDocument/2006/relationships/tags" Target="../tags/tag118.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tags" Target="../tags/tag149.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tags" Target="../tags/tag152.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tags" Target="../tags/tag153.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130.xml"/><Relationship Id="rId3" Type="http://schemas.openxmlformats.org/officeDocument/2006/relationships/image" Target="../media/image3.png"/><Relationship Id="rId2" Type="http://schemas.openxmlformats.org/officeDocument/2006/relationships/tags" Target="../tags/tag129.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image" Target="../media/image2.png"/><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tags" Target="../tags/tag133.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ags" Target="../tags/tag134.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1397000" y="929640"/>
            <a:ext cx="9595485" cy="583565"/>
          </a:xfrm>
          <a:prstGeom prst="rect">
            <a:avLst/>
          </a:prstGeom>
          <a:noFill/>
        </p:spPr>
        <p:txBody>
          <a:bodyPr wrap="square" rtlCol="0">
            <a:spAutoFit/>
          </a:bodyPr>
          <a:p>
            <a:pPr algn="ctr"/>
            <a:r>
              <a:rPr lang="zh-CN" altLang="en-US" sz="3200">
                <a:solidFill>
                  <a:srgbClr val="FF0000"/>
                </a:solidFill>
              </a:rPr>
              <a:t>汶上县信访局202</a:t>
            </a:r>
            <a:r>
              <a:rPr lang="en-US" altLang="zh-CN" sz="3200">
                <a:solidFill>
                  <a:srgbClr val="FF0000"/>
                </a:solidFill>
              </a:rPr>
              <a:t>2</a:t>
            </a:r>
            <a:r>
              <a:rPr lang="zh-CN" altLang="en-US" sz="3200">
                <a:solidFill>
                  <a:srgbClr val="FF0000"/>
                </a:solidFill>
              </a:rPr>
              <a:t>年政府信息公开工作年度报告</a:t>
            </a:r>
            <a:endParaRPr lang="zh-CN" altLang="en-US" sz="3200">
              <a:solidFill>
                <a:srgbClr val="FF0000"/>
              </a:solidFill>
            </a:endParaRPr>
          </a:p>
        </p:txBody>
      </p:sp>
      <p:sp>
        <p:nvSpPr>
          <p:cNvPr id="5" name="文本框 4"/>
          <p:cNvSpPr txBox="1"/>
          <p:nvPr>
            <p:custDataLst>
              <p:tags r:id="rId3"/>
            </p:custDataLst>
          </p:nvPr>
        </p:nvSpPr>
        <p:spPr>
          <a:xfrm>
            <a:off x="2534920" y="1935480"/>
            <a:ext cx="7122160" cy="3138170"/>
          </a:xfrm>
          <a:prstGeom prst="rect">
            <a:avLst/>
          </a:prstGeom>
          <a:noFill/>
        </p:spPr>
        <p:txBody>
          <a:bodyPr wrap="square" rtlCol="0">
            <a:spAutoFit/>
          </a:bodyPr>
          <a:p>
            <a:pPr algn="l"/>
            <a:r>
              <a:rPr lang="en-US" altLang="zh-CN">
                <a:solidFill>
                  <a:srgbClr val="FF0000"/>
                </a:solidFill>
              </a:rPr>
              <a:t>      </a:t>
            </a:r>
            <a:r>
              <a:rPr lang="zh-CN" altLang="en-US" b="1">
                <a:solidFill>
                  <a:schemeClr val="tx1"/>
                </a:solidFill>
                <a:latin typeface="Times New Roman" panose="02020603050405020304" charset="0"/>
                <a:ea typeface="方正仿宋简体" panose="03000509000000000000" charset="-122"/>
                <a:cs typeface="Times New Roman" panose="02020603050405020304" charset="0"/>
              </a:rPr>
              <a:t>本报告由汶上县信访局按照《中华人民共和国政府信息公开条例》（以下简称《条例》）和《中华人民共和国政府信息公开工作年度报告格式》（国办公开办函〔2021〕30号）要求编制。</a:t>
            </a:r>
            <a:endParaRPr lang="zh-CN" altLang="en-US" b="1">
              <a:solidFill>
                <a:schemeClr val="tx1"/>
              </a:solidFill>
              <a:latin typeface="Times New Roman" panose="02020603050405020304" charset="0"/>
              <a:ea typeface="方正仿宋简体" panose="03000509000000000000" charset="-122"/>
              <a:cs typeface="Times New Roman" panose="02020603050405020304" charset="0"/>
            </a:endParaRPr>
          </a:p>
          <a:p>
            <a:pPr algn="l"/>
            <a:r>
              <a:rPr lang="en-US" altLang="zh-CN" b="1">
                <a:solidFill>
                  <a:schemeClr val="tx1"/>
                </a:solidFill>
                <a:latin typeface="Times New Roman" panose="02020603050405020304" charset="0"/>
                <a:ea typeface="方正仿宋简体" panose="03000509000000000000" charset="-122"/>
                <a:cs typeface="Times New Roman" panose="02020603050405020304" charset="0"/>
              </a:rPr>
              <a:t>     </a:t>
            </a:r>
            <a:r>
              <a:rPr lang="zh-CN" altLang="en-US" b="1">
                <a:solidFill>
                  <a:schemeClr val="tx1"/>
                </a:solidFill>
                <a:latin typeface="Times New Roman" panose="02020603050405020304" charset="0"/>
                <a:ea typeface="方正仿宋简体" panose="03000509000000000000" charset="-122"/>
                <a:cs typeface="Times New Roman" panose="02020603050405020304" charset="0"/>
              </a:rPr>
              <a:t>本报告内容包括总体情况、主动公开政府信息情况、收到和处理政府信息公开申请情况、政府信息公开行政复议和行政诉讼情况、存在的主要问题及改进情况、其他需要报告的事项等六部分内容。</a:t>
            </a:r>
            <a:endParaRPr lang="zh-CN" altLang="en-US" b="1">
              <a:solidFill>
                <a:schemeClr val="tx1"/>
              </a:solidFill>
              <a:latin typeface="Times New Roman" panose="02020603050405020304" charset="0"/>
              <a:ea typeface="方正仿宋简体" panose="03000509000000000000" charset="-122"/>
              <a:cs typeface="Times New Roman" panose="02020603050405020304" charset="0"/>
            </a:endParaRPr>
          </a:p>
          <a:p>
            <a:pPr algn="l"/>
            <a:r>
              <a:rPr lang="en-US" altLang="zh-CN" b="1">
                <a:solidFill>
                  <a:schemeClr val="tx1"/>
                </a:solidFill>
                <a:latin typeface="Times New Roman" panose="02020603050405020304" charset="0"/>
                <a:ea typeface="方正仿宋简体" panose="03000509000000000000" charset="-122"/>
                <a:cs typeface="Times New Roman" panose="02020603050405020304" charset="0"/>
              </a:rPr>
              <a:t>     </a:t>
            </a:r>
            <a:r>
              <a:rPr lang="zh-CN" altLang="en-US" b="1">
                <a:solidFill>
                  <a:schemeClr val="tx1"/>
                </a:solidFill>
                <a:latin typeface="Times New Roman" panose="02020603050405020304" charset="0"/>
                <a:ea typeface="方正仿宋简体" panose="03000509000000000000" charset="-122"/>
                <a:cs typeface="Times New Roman" panose="02020603050405020304" charset="0"/>
              </a:rPr>
              <a:t>本报告所列数据的统计期限自2022年1月1日起至2022年12月31日止。本报告电子版可在:“中国•汶上”政府门户网站（http://www.wenshang.gov.cn/）查阅或下载。如对本报告有疑问，请与汶上县信访局联系（地址：汶上县政和路868号，联系电话：0537—7212032）。</a:t>
            </a:r>
            <a:endParaRPr lang="zh-CN" altLang="en-US" b="1">
              <a:solidFill>
                <a:schemeClr val="tx1"/>
              </a:solidFill>
              <a:latin typeface="Times New Roman" panose="02020603050405020304" charset="0"/>
              <a:ea typeface="方正仿宋简体" panose="03000509000000000000" charset="-122"/>
              <a:cs typeface="Times New Roman" panose="0202060305040502030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aphicFrame>
        <p:nvGraphicFramePr>
          <p:cNvPr id="2" name="表格 1"/>
          <p:cNvGraphicFramePr/>
          <p:nvPr>
            <p:custDataLst>
              <p:tags r:id="rId2"/>
            </p:custDataLst>
          </p:nvPr>
        </p:nvGraphicFramePr>
        <p:xfrm>
          <a:off x="3212465" y="161290"/>
          <a:ext cx="5911215" cy="6485255"/>
        </p:xfrm>
        <a:graphic>
          <a:graphicData uri="http://schemas.openxmlformats.org/drawingml/2006/table">
            <a:tbl>
              <a:tblPr>
                <a:effectLst>
                  <a:outerShdw blurRad="50800" dist="50800" dir="5400000" algn="ctr" rotWithShape="0">
                    <a:srgbClr val="000000">
                      <a:alpha val="0"/>
                    </a:srgbClr>
                  </a:outerShdw>
                </a:effectLst>
              </a:tblPr>
              <a:tblGrid>
                <a:gridCol w="640080"/>
                <a:gridCol w="777240"/>
                <a:gridCol w="1729740"/>
                <a:gridCol w="552450"/>
                <a:gridCol w="381000"/>
                <a:gridCol w="381000"/>
                <a:gridCol w="381635"/>
                <a:gridCol w="380365"/>
                <a:gridCol w="379095"/>
                <a:gridCol w="308610"/>
              </a:tblGrid>
              <a:tr h="189230">
                <a:tc rowSpan="3" gridSpan="3">
                  <a:txBody>
                    <a:bodyPr/>
                    <a:p>
                      <a:pPr indent="0" algn="ctr">
                        <a:buNone/>
                      </a:pPr>
                      <a:r>
                        <a:rPr lang="en-US" sz="600" b="1">
                          <a:latin typeface="方正黑体简体" panose="03000509000000000000" charset="-122"/>
                          <a:ea typeface="方正黑体简体" panose="03000509000000000000" charset="-122"/>
                          <a:cs typeface="方正黑体简体" panose="03000509000000000000" charset="-122"/>
                        </a:rPr>
                        <a:t>（本列数据的勾稽关系为：第一项加第二项之和，等于第三项加第四项之和）</a:t>
                      </a:r>
                      <a:endParaRPr lang="en-US" altLang="en-US" sz="6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rowSpan="3" hMerge="1">
                  <a:tcPr>
                    <a:lnT w="12700" cap="flat" cmpd="sng">
                      <a:solidFill>
                        <a:srgbClr val="080000"/>
                      </a:solidFill>
                      <a:prstDash val="solid"/>
                      <a:headEnd type="none" w="med" len="med"/>
                      <a:tailEnd type="none" w="med" len="med"/>
                    </a:lnT>
                  </a:tcPr>
                </a:tc>
                <a:tc rowSpan="3"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gridSpan="7">
                  <a:txBody>
                    <a:bodyPr/>
                    <a:p>
                      <a:pPr indent="0" algn="ctr">
                        <a:buNone/>
                      </a:pPr>
                      <a:r>
                        <a:rPr lang="en-US" sz="600" b="1">
                          <a:latin typeface="方正黑体简体" panose="03000509000000000000" charset="-122"/>
                          <a:ea typeface="方正黑体简体" panose="03000509000000000000" charset="-122"/>
                          <a:cs typeface="方正黑体简体" panose="03000509000000000000" charset="-122"/>
                        </a:rPr>
                        <a:t>申请人情况</a:t>
                      </a:r>
                      <a:endParaRPr lang="en-US" altLang="en-US" sz="6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8595">
                <a:tc vMerge="1" gridSpan="3">
                  <a:tcPr>
                    <a:lnL w="12700" cap="flat" cmpd="sng">
                      <a:solidFill>
                        <a:srgbClr val="080000"/>
                      </a:solidFill>
                      <a:prstDash val="solid"/>
                      <a:headEnd type="none" w="med" len="med"/>
                      <a:tailEnd type="none" w="med" len="med"/>
                    </a:lnL>
                  </a:tcPr>
                </a:tc>
                <a:tc vMerge="1" hMerge="1">
                  <a:tcPr/>
                </a:tc>
                <a:tc vMerge="1" hMerge="1">
                  <a:tcPr>
                    <a:lnR w="12700" cap="flat" cmpd="sng">
                      <a:solidFill>
                        <a:srgbClr val="080000"/>
                      </a:solidFill>
                      <a:prstDash val="solid"/>
                      <a:headEnd type="none" w="med" len="med"/>
                      <a:tailEnd type="none" w="med" len="med"/>
                    </a:lnR>
                  </a:tcPr>
                </a:tc>
                <a:tc rowSpan="2">
                  <a:txBody>
                    <a:bodyPr/>
                    <a:p>
                      <a:pPr indent="0" algn="ctr">
                        <a:buNone/>
                      </a:pPr>
                      <a:r>
                        <a:rPr lang="en-US" sz="600" b="1">
                          <a:latin typeface="方正黑体简体" panose="03000509000000000000" charset="-122"/>
                          <a:ea typeface="方正黑体简体" panose="03000509000000000000" charset="-122"/>
                          <a:cs typeface="方正黑体简体" panose="03000509000000000000" charset="-122"/>
                        </a:rPr>
                        <a:t>自然人</a:t>
                      </a:r>
                      <a:endParaRPr lang="en-US" altLang="en-US" sz="6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5">
                  <a:txBody>
                    <a:bodyPr/>
                    <a:p>
                      <a:pPr indent="0" algn="ctr">
                        <a:buNone/>
                      </a:pPr>
                      <a:r>
                        <a:rPr lang="en-US" sz="600" b="1">
                          <a:latin typeface="方正黑体简体" panose="03000509000000000000" charset="-122"/>
                          <a:ea typeface="方正黑体简体" panose="03000509000000000000" charset="-122"/>
                          <a:cs typeface="方正黑体简体" panose="03000509000000000000" charset="-122"/>
                        </a:rPr>
                        <a:t>法人或其他组织</a:t>
                      </a:r>
                      <a:endParaRPr lang="en-US" altLang="en-US" sz="6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a:p>
                      <a:pPr indent="0" algn="ctr">
                        <a:buNone/>
                      </a:pPr>
                      <a:r>
                        <a:rPr lang="en-US" sz="600" b="1">
                          <a:latin typeface="方正黑体简体" panose="03000509000000000000" charset="-122"/>
                          <a:ea typeface="方正黑体简体" panose="03000509000000000000" charset="-122"/>
                          <a:cs typeface="方正黑体简体" panose="03000509000000000000" charset="-122"/>
                        </a:rPr>
                        <a:t>总计</a:t>
                      </a:r>
                      <a:endParaRPr lang="en-US" altLang="en-US" sz="6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772160">
                <a:tc vMerge="1" gridSpan="3">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vMerge="1" hMerge="1">
                  <a:tcPr>
                    <a:lnB w="12700" cap="flat" cmpd="sng">
                      <a:solidFill>
                        <a:srgbClr val="080000"/>
                      </a:solidFill>
                      <a:prstDash val="solid"/>
                      <a:headEnd type="none" w="med" len="med"/>
                      <a:tailEnd type="none" w="med" len="med"/>
                    </a:lnB>
                  </a:tcPr>
                </a:tc>
                <a:tc vMerge="1" hMerge="1">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600" b="1">
                          <a:latin typeface="方正黑体简体" panose="03000509000000000000" charset="-122"/>
                          <a:ea typeface="方正黑体简体" panose="03000509000000000000" charset="-122"/>
                          <a:cs typeface="方正黑体简体" panose="03000509000000000000" charset="-122"/>
                        </a:rPr>
                        <a:t>商业企业</a:t>
                      </a:r>
                      <a:endParaRPr lang="en-US" altLang="en-US" sz="6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黑体简体" panose="03000509000000000000" charset="-122"/>
                          <a:ea typeface="方正黑体简体" panose="03000509000000000000" charset="-122"/>
                          <a:cs typeface="方正黑体简体" panose="03000509000000000000" charset="-122"/>
                        </a:rPr>
                        <a:t>科研机构</a:t>
                      </a:r>
                      <a:endParaRPr lang="en-US" altLang="en-US" sz="6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黑体简体" panose="03000509000000000000" charset="-122"/>
                          <a:ea typeface="方正黑体简体" panose="03000509000000000000" charset="-122"/>
                          <a:cs typeface="方正黑体简体" panose="03000509000000000000" charset="-122"/>
                        </a:rPr>
                        <a:t>社会公益组织</a:t>
                      </a:r>
                      <a:endParaRPr lang="en-US" altLang="en-US" sz="6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黑体简体" panose="03000509000000000000" charset="-122"/>
                          <a:ea typeface="方正黑体简体" panose="03000509000000000000" charset="-122"/>
                          <a:cs typeface="方正黑体简体" panose="03000509000000000000" charset="-122"/>
                        </a:rPr>
                        <a:t>法律服务机构</a:t>
                      </a:r>
                      <a:endParaRPr lang="en-US" altLang="en-US" sz="6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黑体简体" panose="03000509000000000000" charset="-122"/>
                          <a:ea typeface="方正黑体简体" panose="03000509000000000000" charset="-122"/>
                          <a:cs typeface="方正黑体简体" panose="03000509000000000000" charset="-122"/>
                        </a:rPr>
                        <a:t>其他</a:t>
                      </a:r>
                      <a:endParaRPr lang="en-US" altLang="en-US" sz="6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128270">
                <a:tc gridSpan="3">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一、</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90500">
                <a:tc gridSpan="3">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二、上年结转政府信息公开申请数量</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9230">
                <a:tc rowSpan="22">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三、本年度办理结果</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2">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（一）予以公开</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85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（二）部分公开（</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85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8">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（三）不予公开</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1.属于国家秘密</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986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2.</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986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3.危及“三安全一稳定”</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923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4.</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2565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5.属于三类内部事务信息</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923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6.</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986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7.属于行政执法案卷</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85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8.</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25844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3">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（四）无法提供</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1.本机关不掌握相关政府信息</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73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2.</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923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3.</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986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5">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（五）不予处理</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1.</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923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2.重复申请</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79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3.要求提供公开出版物</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25781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4.无正当理由大量反复申请</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2571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5.要求行政机关确认或重新出具已获取信息</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8608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3">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（六）其他处理</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1.申请人无正当理由逾期不补正、行政机关不再处理其政府信息公开申请</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38608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2.申请人逾期未按收费通知要求缴纳费用、行政机关不再处理其政府信息公开申请</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986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3.其他</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85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（七）总计</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89230">
                <a:tc gridSpan="3">
                  <a:txBody>
                    <a:bodyPr/>
                    <a:p>
                      <a:pPr indent="0">
                        <a:buNone/>
                      </a:pPr>
                      <a:r>
                        <a:rPr lang="en-US" sz="600" b="1">
                          <a:latin typeface="方正仿宋简体" panose="03000509000000000000" charset="-122"/>
                          <a:ea typeface="方正仿宋简体" panose="03000509000000000000" charset="-122"/>
                          <a:cs typeface="方正仿宋简体" panose="03000509000000000000" charset="-122"/>
                        </a:rPr>
                        <a:t>四、结转下年度继续办理</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600" b="1">
                          <a:latin typeface="方正仿宋简体" panose="03000509000000000000" charset="-122"/>
                          <a:ea typeface="方正仿宋简体" panose="03000509000000000000" charset="-122"/>
                          <a:cs typeface="方正仿宋简体" panose="03000509000000000000" charset="-122"/>
                        </a:rPr>
                        <a:t>0</a:t>
                      </a:r>
                      <a:endParaRPr lang="en-US" altLang="en-US" sz="600" b="1">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5" name="TextBox 24"/>
          <p:cNvSpPr txBox="1"/>
          <p:nvPr>
            <p:custDataLst>
              <p:tags r:id="rId2"/>
            </p:custDataLst>
          </p:nvPr>
        </p:nvSpPr>
        <p:spPr>
          <a:xfrm>
            <a:off x="765175" y="2052320"/>
            <a:ext cx="11005185" cy="1936750"/>
          </a:xfrm>
          <a:prstGeom prst="rect">
            <a:avLst/>
          </a:prstGeom>
          <a:noFill/>
        </p:spPr>
        <p:txBody>
          <a:bodyPr wrap="square" lIns="91427" tIns="45712" rIns="91427" bIns="45712" rtlCol="0">
            <a:spAutoFit/>
          </a:bodyPr>
          <a:lstStyle/>
          <a:p>
            <a:pPr algn="ctr"/>
            <a:r>
              <a:rPr lang="zh-CN" altLang="en-US" sz="6000" b="1" dirty="0">
                <a:ln w="22225">
                  <a:solidFill>
                    <a:schemeClr val="accent2"/>
                  </a:solidFill>
                  <a:prstDash val="solid"/>
                </a:ln>
                <a:effectLst/>
                <a:latin typeface="微软雅黑" panose="020B0503020204020204" charset="-122"/>
                <a:ea typeface="微软雅黑" panose="020B0503020204020204" charset="-122"/>
              </a:rPr>
              <a:t>四、政府信息公开行政复议、行政诉讼情况</a:t>
            </a:r>
            <a:endParaRPr lang="zh-CN" altLang="en-US" sz="4000" b="1" dirty="0">
              <a:solidFill>
                <a:schemeClr val="tx1">
                  <a:lumMod val="75000"/>
                  <a:lumOff val="25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aphicFrame>
        <p:nvGraphicFramePr>
          <p:cNvPr id="3" name="表格 2"/>
          <p:cNvGraphicFramePr/>
          <p:nvPr>
            <p:custDataLst>
              <p:tags r:id="rId2"/>
            </p:custDataLst>
          </p:nvPr>
        </p:nvGraphicFramePr>
        <p:xfrm>
          <a:off x="1552575" y="1417955"/>
          <a:ext cx="8674735" cy="3800475"/>
        </p:xfrm>
        <a:graphic>
          <a:graphicData uri="http://schemas.openxmlformats.org/drawingml/2006/table">
            <a:tbl>
              <a:tblPr/>
              <a:tblGrid>
                <a:gridCol w="595630"/>
                <a:gridCol w="593725"/>
                <a:gridCol w="594995"/>
                <a:gridCol w="591820"/>
                <a:gridCol w="472440"/>
                <a:gridCol w="541655"/>
                <a:gridCol w="595630"/>
                <a:gridCol w="594995"/>
                <a:gridCol w="595630"/>
                <a:gridCol w="568960"/>
                <a:gridCol w="595630"/>
                <a:gridCol w="594995"/>
                <a:gridCol w="595630"/>
                <a:gridCol w="594995"/>
                <a:gridCol w="548005"/>
              </a:tblGrid>
              <a:tr h="638175">
                <a:tc gridSpan="5">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行政复议</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10">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行政诉讼</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862965">
                <a:tc rowSpan="2">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结果维持</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rowSpan="2">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结果纠正</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rowSpan="2">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其他结果</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rowSpan="2">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尚未审结</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rowSpan="2">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总计</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gridSpan="5">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未经复议直接起诉</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5">
                  <a:txBody>
                    <a:bodyPr/>
                    <a:p>
                      <a:pPr indent="0" algn="ctr">
                        <a:buNone/>
                      </a:pP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395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结果维持</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结果纠正</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其他结果</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尚未审结</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总计</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结果维持</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结果纠正</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其他结果</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尚未审结</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总计</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459740">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p>
                      <a:pPr indent="0" algn="ctr">
                        <a:buNone/>
                      </a:pPr>
                      <a:r>
                        <a:rPr lang="en-US" sz="1200" b="1">
                          <a:latin typeface="方正黑体简体" panose="03000509000000000000" charset="-122"/>
                          <a:ea typeface="方正黑体简体" panose="03000509000000000000" charset="-122"/>
                          <a:cs typeface="方正黑体简体" panose="03000509000000000000" charset="-122"/>
                        </a:rPr>
                        <a:t>0</a:t>
                      </a:r>
                      <a:endParaRPr lang="en-US" altLang="en-US" sz="1200" b="1">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5" name="TextBox 24"/>
          <p:cNvSpPr txBox="1"/>
          <p:nvPr>
            <p:custDataLst>
              <p:tags r:id="rId2"/>
            </p:custDataLst>
          </p:nvPr>
        </p:nvSpPr>
        <p:spPr>
          <a:xfrm>
            <a:off x="419735" y="2473960"/>
            <a:ext cx="11254740" cy="1013460"/>
          </a:xfrm>
          <a:prstGeom prst="rect">
            <a:avLst/>
          </a:prstGeom>
          <a:noFill/>
        </p:spPr>
        <p:txBody>
          <a:bodyPr wrap="square" lIns="91427" tIns="45712" rIns="91427" bIns="45712" rtlCol="0">
            <a:spAutoFit/>
          </a:bodyPr>
          <a:lstStyle/>
          <a:p>
            <a:pPr algn="ctr"/>
            <a:r>
              <a:rPr lang="zh-CN" altLang="en-US" sz="6000" b="1" dirty="0">
                <a:ln w="22225">
                  <a:solidFill>
                    <a:schemeClr val="accent2"/>
                  </a:solidFill>
                  <a:prstDash val="solid"/>
                </a:ln>
                <a:effectLst/>
                <a:latin typeface="微软雅黑" panose="020B0503020204020204" charset="-122"/>
                <a:ea typeface="微软雅黑" panose="020B0503020204020204" charset="-122"/>
              </a:rPr>
              <a:t>五、存在的主要问题及改进情况</a:t>
            </a:r>
            <a:endParaRPr lang="zh-CN" altLang="en-US" sz="5000" dirty="0">
              <a:solidFill>
                <a:schemeClr val="tx1">
                  <a:lumMod val="75000"/>
                  <a:lumOff val="25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2472055" y="1543050"/>
            <a:ext cx="7515860" cy="2861310"/>
          </a:xfrm>
          <a:prstGeom prst="rect">
            <a:avLst/>
          </a:prstGeom>
          <a:noFill/>
        </p:spPr>
        <p:txBody>
          <a:bodyPr wrap="square" rtlCol="0">
            <a:spAutoFit/>
          </a:bodyPr>
          <a:p>
            <a:pPr algn="l"/>
            <a:r>
              <a:rPr lang="en-US" altLang="zh-CN"/>
              <a:t>      </a:t>
            </a:r>
            <a:r>
              <a:rPr lang="en-US" altLang="zh-CN" b="1">
                <a:latin typeface="Times New Roman" panose="02020603050405020304" charset="0"/>
                <a:ea typeface="方正仿宋简体" panose="03000509000000000000" charset="-122"/>
                <a:cs typeface="Times New Roman" panose="02020603050405020304" charset="0"/>
              </a:rPr>
              <a:t> </a:t>
            </a:r>
            <a:r>
              <a:rPr lang="zh-CN" altLang="en-US" b="1">
                <a:latin typeface="Times New Roman" panose="02020603050405020304" charset="0"/>
                <a:ea typeface="方正仿宋简体" panose="03000509000000000000" charset="-122"/>
                <a:cs typeface="Times New Roman" panose="02020603050405020304" charset="0"/>
              </a:rPr>
              <a:t>2022年我局在政府信息公开工作中取得了一定成效，但信息化整体水平不高，信息的时效性和质量还有待提高的问题。2023年，在下步工作中，信访局将加大对政府信息和政务公开工作的重视，加大对工作信息的审查，坚决做到“能公开必公开”。我们将深入贯彻落实习近平新时代中国特色社会主义思想和县委、县政府信息公开工作相关文件精神，进一步增强主动意识、学习经验、创新管理，加强对信息公开工作的安排部署。一是继续加强领导，规范工作制度，将政府信息公开工作落实到常态化工作中；二是以信访职能职责为抓手，拓展信息公开形式，加强信访信息宣传力度；三是加强信息宣传队伍建设，强化信息公开工作保障。 </a:t>
            </a:r>
            <a:endParaRPr lang="zh-CN" altLang="en-US" b="1">
              <a:latin typeface="Times New Roman" panose="02020603050405020304" charset="0"/>
              <a:ea typeface="方正仿宋简体" panose="03000509000000000000" charset="-122"/>
              <a:cs typeface="Times New Roman" panose="0202060305040502030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5" name="TextBox 24"/>
          <p:cNvSpPr txBox="1"/>
          <p:nvPr>
            <p:custDataLst>
              <p:tags r:id="rId2"/>
            </p:custDataLst>
          </p:nvPr>
        </p:nvSpPr>
        <p:spPr>
          <a:xfrm>
            <a:off x="1760855" y="2415540"/>
            <a:ext cx="9319260" cy="1013460"/>
          </a:xfrm>
          <a:prstGeom prst="rect">
            <a:avLst/>
          </a:prstGeom>
          <a:noFill/>
        </p:spPr>
        <p:txBody>
          <a:bodyPr wrap="square" lIns="91427" tIns="45712" rIns="91427" bIns="45712" rtlCol="0">
            <a:spAutoFit/>
          </a:bodyPr>
          <a:lstStyle/>
          <a:p>
            <a:pPr algn="ctr"/>
            <a:r>
              <a:rPr lang="zh-CN" altLang="en-US" sz="6000" b="1" dirty="0">
                <a:ln w="22225">
                  <a:solidFill>
                    <a:schemeClr val="accent2"/>
                  </a:solidFill>
                  <a:prstDash val="solid"/>
                </a:ln>
                <a:effectLst/>
                <a:latin typeface="微软雅黑" panose="020B0503020204020204" charset="-122"/>
                <a:ea typeface="微软雅黑" panose="020B0503020204020204" charset="-122"/>
              </a:rPr>
              <a:t>六、其他需要报告的事项</a:t>
            </a:r>
            <a:endParaRPr lang="zh-CN" altLang="en-US" sz="6000" b="1" dirty="0">
              <a:ln w="22225">
                <a:solidFill>
                  <a:schemeClr val="accent2"/>
                </a:solidFill>
                <a:prstDash val="solid"/>
              </a:ln>
              <a:effectLst/>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2515235" y="1224915"/>
            <a:ext cx="6963410" cy="3415030"/>
          </a:xfrm>
          <a:prstGeom prst="rect">
            <a:avLst/>
          </a:prstGeom>
          <a:noFill/>
        </p:spPr>
        <p:txBody>
          <a:bodyPr wrap="square" rtlCol="0">
            <a:spAutoFit/>
          </a:bodyPr>
          <a:p>
            <a:pPr algn="l"/>
            <a:r>
              <a:rPr lang="zh-CN" altLang="en-US" b="1">
                <a:latin typeface="Times New Roman" panose="02020603050405020304" charset="0"/>
                <a:ea typeface="方正仿宋简体" panose="03000509000000000000" charset="-122"/>
                <a:cs typeface="Times New Roman" panose="02020603050405020304" charset="0"/>
              </a:rPr>
              <a:t>（一）依据《政府信息公开信息处理费管理办法》收取信息处理费的情况；</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rPr>
              <a:t>2022年，汶上县信访局依据《政府信息公开信息处理费管理办法》，没有收取任何信息处理费用。</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rPr>
              <a:t>（二）本行政机关落实上级年度政务公开工作要点情况；</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rPr>
              <a:t>2022年，汶上县信访局严格按照县政府办公室《关于印发2022年政务公开工作任务分解表的通知》要求，认真对照部门承担的政务公开重点任务，进一步细化分解，将任务分解到科室，落实到人，确保应公开尽公开，不断提升政务公开能力水平。</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rPr>
              <a:t>（三）本行政机关人大代表建议和政协提案办理结果公开情况；</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rPr>
              <a:t>2022年，汶上县信访局没有收到人大代表建议和政协提案相关内容。</a:t>
            </a:r>
            <a:endParaRPr lang="zh-CN" altLang="en-US"/>
          </a:p>
          <a:p>
            <a:pPr algn="l"/>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2707005" y="796925"/>
            <a:ext cx="6963410" cy="4246245"/>
          </a:xfrm>
          <a:prstGeom prst="rect">
            <a:avLst/>
          </a:prstGeom>
          <a:noFill/>
        </p:spPr>
        <p:txBody>
          <a:bodyPr wrap="square" rtlCol="0">
            <a:spAutoFit/>
          </a:bodyPr>
          <a:p>
            <a:pPr algn="l"/>
            <a:r>
              <a:rPr lang="en-US" altLang="zh-CN"/>
              <a:t>      </a:t>
            </a:r>
            <a:r>
              <a:rPr lang="zh-CN" altLang="en-US" b="1">
                <a:latin typeface="Times New Roman" panose="02020603050405020304" charset="0"/>
                <a:ea typeface="方正仿宋简体" panose="03000509000000000000" charset="-122"/>
                <a:cs typeface="Times New Roman" panose="02020603050405020304" charset="0"/>
                <a:sym typeface="+mn-ea"/>
              </a:rPr>
              <a:t>（四）本行政机关2022年度政务公开工作创新情况；</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sym typeface="+mn-ea"/>
              </a:rPr>
              <a:t>汶上县信访局不断推进政务公开工作创新发展，有效推动政务公开工作全面提升。为进一步畅通群众信访渠道，方便群众有针对性反映问题，县信访局充分利用“汶上县政府网站”和“汶上阳光信访”微信公众号等新媒体平台，将领导干部接待群众工作及时向社会进行公布。       </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sym typeface="+mn-ea"/>
              </a:rPr>
              <a:t>（五）本行政机关政府信息公开工作年度报告数据统计需要说明的事项；</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sym typeface="+mn-ea"/>
              </a:rPr>
              <a:t>本报告所列数据的统计期限自2022年1月1日起至2022年12月31日止。</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sym typeface="+mn-ea"/>
              </a:rPr>
              <a:t>（六）本行政机关认为需要报告的其他事项；</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sym typeface="+mn-ea"/>
              </a:rPr>
              <a:t>2022年，汶上县信访局无需要报告的其他事项。</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sym typeface="+mn-ea"/>
              </a:rPr>
              <a:t>（七）其他有关文件专门要求通过政府信息公开工作年度报告予以报告的事项。</a:t>
            </a:r>
            <a:endParaRPr lang="zh-CN" altLang="en-US" b="1">
              <a:latin typeface="Times New Roman" panose="02020603050405020304" charset="0"/>
              <a:ea typeface="方正仿宋简体" panose="03000509000000000000" charset="-122"/>
              <a:cs typeface="Times New Roman" panose="02020603050405020304" charset="0"/>
            </a:endParaRPr>
          </a:p>
          <a:p>
            <a:pPr algn="l"/>
            <a:r>
              <a:rPr lang="zh-CN" altLang="en-US" b="1">
                <a:latin typeface="Times New Roman" panose="02020603050405020304" charset="0"/>
                <a:ea typeface="方正仿宋简体" panose="03000509000000000000" charset="-122"/>
                <a:cs typeface="Times New Roman" panose="02020603050405020304" charset="0"/>
                <a:sym typeface="+mn-ea"/>
              </a:rPr>
              <a:t>2022年，汶上县信访局无有关文件专门要求通过政府信息公开工作年度报告予以报告的事项。</a:t>
            </a:r>
            <a:endParaRPr lang="zh-CN" altLang="en-US" b="1">
              <a:latin typeface="Times New Roman" panose="02020603050405020304" charset="0"/>
              <a:ea typeface="方正仿宋简体" panose="03000509000000000000" charset="-122"/>
              <a:cs typeface="Times New Roman" panose="0202060305040502030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5" name="TextBox 24"/>
          <p:cNvSpPr txBox="1"/>
          <p:nvPr>
            <p:custDataLst>
              <p:tags r:id="rId2"/>
            </p:custDataLst>
          </p:nvPr>
        </p:nvSpPr>
        <p:spPr>
          <a:xfrm>
            <a:off x="2631476" y="2538865"/>
            <a:ext cx="7125219" cy="1013460"/>
          </a:xfrm>
          <a:prstGeom prst="rect">
            <a:avLst/>
          </a:prstGeom>
          <a:noFill/>
        </p:spPr>
        <p:txBody>
          <a:bodyPr wrap="square" lIns="91427" tIns="45712" rIns="91427" bIns="45712" rtlCol="0">
            <a:spAutoFit/>
            <a:scene3d>
              <a:camera prst="orthographicFront"/>
              <a:lightRig rig="threePt" dir="t"/>
            </a:scene3d>
          </a:bodyPr>
          <a:lstStyle/>
          <a:p>
            <a:pPr algn="ctr"/>
            <a:r>
              <a:rPr lang="zh-CN" altLang="en-US" sz="6000" b="1" dirty="0">
                <a:ln w="22225">
                  <a:solidFill>
                    <a:schemeClr val="accent2"/>
                  </a:solidFill>
                  <a:prstDash val="solid"/>
                </a:ln>
                <a:solidFill>
                  <a:schemeClr val="tx1"/>
                </a:solidFill>
                <a:effectLst/>
                <a:latin typeface="微软雅黑" panose="020B0503020204020204" charset="-122"/>
                <a:ea typeface="微软雅黑" panose="020B0503020204020204" charset="-122"/>
              </a:rPr>
              <a:t>一、</a:t>
            </a:r>
            <a:r>
              <a:rPr lang="en-US" altLang="zh-CN" sz="6000" b="1" dirty="0">
                <a:ln w="22225">
                  <a:solidFill>
                    <a:schemeClr val="accent2"/>
                  </a:solidFill>
                  <a:prstDash val="solid"/>
                </a:ln>
                <a:solidFill>
                  <a:schemeClr val="tx1"/>
                </a:solidFill>
                <a:effectLst/>
                <a:latin typeface="微软雅黑" panose="020B0503020204020204" charset="-122"/>
                <a:ea typeface="微软雅黑" panose="020B0503020204020204" charset="-122"/>
              </a:rPr>
              <a:t> </a:t>
            </a:r>
            <a:r>
              <a:rPr lang="zh-CN" altLang="en-US" sz="6000" b="1" dirty="0">
                <a:ln w="22225">
                  <a:solidFill>
                    <a:schemeClr val="accent2"/>
                  </a:solidFill>
                  <a:prstDash val="solid"/>
                </a:ln>
                <a:solidFill>
                  <a:schemeClr val="tx1"/>
                </a:solidFill>
                <a:effectLst/>
                <a:latin typeface="微软雅黑" panose="020B0503020204020204" charset="-122"/>
                <a:ea typeface="微软雅黑" panose="020B0503020204020204" charset="-122"/>
              </a:rPr>
              <a:t>总体情况</a:t>
            </a:r>
            <a:endParaRPr lang="zh-CN" altLang="en-US" sz="6000" b="1" dirty="0">
              <a:ln w="22225">
                <a:solidFill>
                  <a:schemeClr val="accent2"/>
                </a:solidFill>
                <a:prstDash val="solid"/>
              </a:ln>
              <a:solidFill>
                <a:schemeClr val="tx1"/>
              </a:solidFill>
              <a:effectLst/>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2028825" y="660400"/>
            <a:ext cx="8416290" cy="2584450"/>
          </a:xfrm>
          <a:prstGeom prst="rect">
            <a:avLst/>
          </a:prstGeom>
          <a:noFill/>
        </p:spPr>
        <p:txBody>
          <a:bodyPr wrap="square" rtlCol="0">
            <a:spAutoFit/>
          </a:bodyPr>
          <a:p>
            <a:pPr algn="l"/>
            <a:r>
              <a:rPr lang="en-US" altLang="zh-CN"/>
              <a:t>     </a:t>
            </a:r>
            <a:r>
              <a:rPr lang="en-US" altLang="zh-CN" b="1">
                <a:latin typeface="Times New Roman" panose="02020603050405020304" charset="0"/>
                <a:ea typeface="方正仿宋简体" panose="03000509000000000000" charset="-122"/>
                <a:cs typeface="Times New Roman" panose="02020603050405020304" charset="0"/>
              </a:rPr>
              <a:t> </a:t>
            </a:r>
            <a:r>
              <a:rPr lang="zh-CN" altLang="en-US" b="1">
                <a:latin typeface="Times New Roman" panose="02020603050405020304" charset="0"/>
                <a:ea typeface="方正仿宋简体" panose="03000509000000000000" charset="-122"/>
                <a:cs typeface="Times New Roman" panose="02020603050405020304" charset="0"/>
              </a:rPr>
              <a:t>2022年，我局认真贯彻落实《中华人民共和国政府信息公开条例》，严格遵循县委、县政府的相关指示，坚持以公开为常态、不公开为例外，将最新政策、资金、工作动态等信息及时准确地向社会公开，不断丰富信息公开的内容和形式，保障人民群众的知情权、参与权及监督权，切实服务人民、接受人民监督，打造人民满意的服务型政府。坚持主要领导亲自抓，将政府信息公开纳入重要议事日程，明确分管领导、具体负责科室以及具体负责信息公开工作人员，定期部署工作任务，积极参加政府信息公开培训及相关会议。坚持把政府信息公开作为推动机关党的建设和业务工作的重要载体，规范受理承办、保密审查、责任承担等工作要求，确保信息公开的时效性、准确性和权威性。</a:t>
            </a:r>
            <a:endParaRPr lang="zh-CN" altLang="en-US" b="1">
              <a:latin typeface="Times New Roman" panose="02020603050405020304" charset="0"/>
              <a:ea typeface="方正仿宋简体" panose="03000509000000000000" charset="-122"/>
              <a:cs typeface="Times New Roman" panose="02020603050405020304" charset="0"/>
            </a:endParaRPr>
          </a:p>
        </p:txBody>
      </p:sp>
      <p:pic>
        <p:nvPicPr>
          <p:cNvPr id="2" name="图片 2" descr="微信图片_20230104113607"/>
          <p:cNvPicPr>
            <a:picLocks noChangeAspect="1"/>
          </p:cNvPicPr>
          <p:nvPr>
            <p:custDataLst>
              <p:tags r:id="rId2"/>
            </p:custDataLst>
          </p:nvPr>
        </p:nvPicPr>
        <p:blipFill>
          <a:blip r:embed="rId3"/>
          <a:stretch>
            <a:fillRect/>
          </a:stretch>
        </p:blipFill>
        <p:spPr>
          <a:xfrm>
            <a:off x="3460750" y="3244850"/>
            <a:ext cx="5270500" cy="286639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2847340" y="942975"/>
            <a:ext cx="6497320" cy="2030095"/>
          </a:xfrm>
          <a:prstGeom prst="rect">
            <a:avLst/>
          </a:prstGeom>
          <a:noFill/>
        </p:spPr>
        <p:txBody>
          <a:bodyPr wrap="square" rtlCol="0">
            <a:spAutoFit/>
          </a:bodyPr>
          <a:p>
            <a:pPr algn="l"/>
            <a:r>
              <a:rPr lang="en-US" altLang="zh-CN" b="1">
                <a:latin typeface="Times New Roman" panose="02020603050405020304" charset="0"/>
                <a:ea typeface="方正仿宋简体" panose="03000509000000000000" charset="-122"/>
                <a:cs typeface="Times New Roman" panose="02020603050405020304" charset="0"/>
              </a:rPr>
              <a:t>      </a:t>
            </a:r>
            <a:r>
              <a:rPr lang="zh-CN" altLang="en-US" b="1">
                <a:latin typeface="Times New Roman" panose="02020603050405020304" charset="0"/>
                <a:ea typeface="方正仿宋简体" panose="03000509000000000000" charset="-122"/>
                <a:cs typeface="Times New Roman" panose="02020603050405020304" charset="0"/>
              </a:rPr>
              <a:t>2022年，县信访局充分发挥汶上县政府门户网站和政府信息公开专栏的主平台和主阵地作用，除涉及国家秘密、商业秘密、个人隐私的政府信息外，一律及时主动予以公开，切实满足人民群众获取政府信息的合理需求。2022年，县信访局认真抓好政府信息公开内容的更新，共主动公开政府信息64条，微信公众号发布或更新各类信息412条，做到了及时、准确对外发布。</a:t>
            </a:r>
            <a:endParaRPr lang="zh-CN" altLang="en-US" b="1">
              <a:latin typeface="Times New Roman" panose="02020603050405020304" charset="0"/>
              <a:ea typeface="方正仿宋简体" panose="03000509000000000000" charset="-122"/>
              <a:cs typeface="Times New Roman" panose="02020603050405020304" charset="0"/>
            </a:endParaRPr>
          </a:p>
        </p:txBody>
      </p:sp>
      <p:sp>
        <p:nvSpPr>
          <p:cNvPr id="6" name="文本框 5"/>
          <p:cNvSpPr txBox="1"/>
          <p:nvPr/>
        </p:nvSpPr>
        <p:spPr>
          <a:xfrm>
            <a:off x="2061845" y="482600"/>
            <a:ext cx="2926080" cy="460375"/>
          </a:xfrm>
          <a:prstGeom prst="rect">
            <a:avLst/>
          </a:prstGeom>
          <a:noFill/>
        </p:spPr>
        <p:txBody>
          <a:bodyPr wrap="none" rtlCol="0">
            <a:spAutoFit/>
          </a:bodyPr>
          <a:p>
            <a:pPr algn="l"/>
            <a:r>
              <a:rPr lang="zh-CN" altLang="en-US" sz="2400">
                <a:solidFill>
                  <a:srgbClr val="FF0000"/>
                </a:solidFill>
                <a:sym typeface="+mn-ea"/>
              </a:rPr>
              <a:t>（一）主动公开情况</a:t>
            </a:r>
            <a:endParaRPr lang="zh-CN" altLang="en-US" sz="2400">
              <a:solidFill>
                <a:srgbClr val="FF0000"/>
              </a:solidFill>
              <a:sym typeface="+mn-ea"/>
            </a:endParaRPr>
          </a:p>
        </p:txBody>
      </p:sp>
      <p:graphicFrame>
        <p:nvGraphicFramePr>
          <p:cNvPr id="2" name="图表 3"/>
          <p:cNvGraphicFramePr/>
          <p:nvPr>
            <p:custDataLst>
              <p:tags r:id="rId3"/>
            </p:custDataLst>
          </p:nvPr>
        </p:nvGraphicFramePr>
        <p:xfrm>
          <a:off x="3429000" y="2783205"/>
          <a:ext cx="5276850" cy="2286000"/>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2724785" y="1107440"/>
            <a:ext cx="6497320" cy="922020"/>
          </a:xfrm>
          <a:prstGeom prst="rect">
            <a:avLst/>
          </a:prstGeom>
          <a:noFill/>
        </p:spPr>
        <p:txBody>
          <a:bodyPr wrap="square" rtlCol="0">
            <a:spAutoFit/>
          </a:bodyPr>
          <a:p>
            <a:pPr algn="l"/>
            <a:r>
              <a:rPr lang="en-US" altLang="zh-CN">
                <a:latin typeface="Times New Roman" panose="02020603050405020304" charset="0"/>
                <a:ea typeface="方正仿宋简体" panose="03000509000000000000" charset="-122"/>
                <a:cs typeface="Times New Roman" panose="02020603050405020304" charset="0"/>
              </a:rPr>
              <a:t>     </a:t>
            </a:r>
            <a:r>
              <a:rPr lang="zh-CN" altLang="en-US" b="1">
                <a:latin typeface="Times New Roman" panose="02020603050405020304" charset="0"/>
                <a:ea typeface="方正仿宋简体" panose="03000509000000000000" charset="-122"/>
                <a:cs typeface="Times New Roman" panose="02020603050405020304" charset="0"/>
              </a:rPr>
              <a:t>我局不断规范和优化政府信息依申请公开程序,推进政府信息依申请公开工作有序、高效开展。2022年，我局未收到政府信息公开申请。</a:t>
            </a:r>
            <a:endParaRPr lang="zh-CN" altLang="en-US" b="1">
              <a:latin typeface="Times New Roman" panose="02020603050405020304" charset="0"/>
              <a:ea typeface="方正仿宋简体" panose="03000509000000000000" charset="-122"/>
              <a:cs typeface="Times New Roman" panose="02020603050405020304" charset="0"/>
            </a:endParaRPr>
          </a:p>
        </p:txBody>
      </p:sp>
      <p:sp>
        <p:nvSpPr>
          <p:cNvPr id="6" name="文本框 5"/>
          <p:cNvSpPr txBox="1"/>
          <p:nvPr/>
        </p:nvSpPr>
        <p:spPr>
          <a:xfrm>
            <a:off x="1835785" y="647065"/>
            <a:ext cx="3230880" cy="460375"/>
          </a:xfrm>
          <a:prstGeom prst="rect">
            <a:avLst/>
          </a:prstGeom>
          <a:noFill/>
        </p:spPr>
        <p:txBody>
          <a:bodyPr wrap="none" rtlCol="0">
            <a:spAutoFit/>
          </a:bodyPr>
          <a:p>
            <a:pPr algn="l"/>
            <a:r>
              <a:rPr lang="zh-CN" altLang="en-US" sz="2400">
                <a:solidFill>
                  <a:srgbClr val="FF0000"/>
                </a:solidFill>
                <a:sym typeface="+mn-ea"/>
              </a:rPr>
              <a:t>（二）依申请公开情况</a:t>
            </a:r>
            <a:endParaRPr lang="zh-CN" altLang="en-US" sz="2400">
              <a:solidFill>
                <a:srgbClr val="FF0000"/>
              </a:solidFill>
              <a:sym typeface="+mn-ea"/>
            </a:endParaRPr>
          </a:p>
        </p:txBody>
      </p:sp>
      <p:sp>
        <p:nvSpPr>
          <p:cNvPr id="2" name="文本框 1"/>
          <p:cNvSpPr txBox="1"/>
          <p:nvPr/>
        </p:nvSpPr>
        <p:spPr>
          <a:xfrm>
            <a:off x="1802130" y="1932940"/>
            <a:ext cx="3535680" cy="460375"/>
          </a:xfrm>
          <a:prstGeom prst="rect">
            <a:avLst/>
          </a:prstGeom>
          <a:noFill/>
        </p:spPr>
        <p:txBody>
          <a:bodyPr wrap="none" rtlCol="0">
            <a:spAutoFit/>
          </a:bodyPr>
          <a:p>
            <a:pPr algn="l"/>
            <a:r>
              <a:rPr lang="zh-CN" altLang="en-US" sz="2400">
                <a:solidFill>
                  <a:srgbClr val="FF0000"/>
                </a:solidFill>
                <a:sym typeface="+mn-ea"/>
              </a:rPr>
              <a:t>（三）政府信息管理情况</a:t>
            </a:r>
            <a:endParaRPr lang="zh-CN" altLang="en-US" sz="2400">
              <a:solidFill>
                <a:srgbClr val="FF0000"/>
              </a:solidFill>
              <a:sym typeface="+mn-ea"/>
            </a:endParaRPr>
          </a:p>
        </p:txBody>
      </p:sp>
      <p:sp>
        <p:nvSpPr>
          <p:cNvPr id="5" name="文本框 4"/>
          <p:cNvSpPr txBox="1"/>
          <p:nvPr/>
        </p:nvSpPr>
        <p:spPr>
          <a:xfrm>
            <a:off x="2771140" y="2393315"/>
            <a:ext cx="6497320" cy="2584450"/>
          </a:xfrm>
          <a:prstGeom prst="rect">
            <a:avLst/>
          </a:prstGeom>
          <a:noFill/>
        </p:spPr>
        <p:txBody>
          <a:bodyPr wrap="square" rtlCol="0">
            <a:spAutoFit/>
          </a:bodyPr>
          <a:p>
            <a:pPr algn="l"/>
            <a:r>
              <a:rPr lang="en-US" altLang="zh-CN" b="1">
                <a:latin typeface="Times New Roman" panose="02020603050405020304" charset="0"/>
                <a:ea typeface="方正仿宋简体" panose="03000509000000000000" charset="-122"/>
                <a:cs typeface="Times New Roman" panose="02020603050405020304" charset="0"/>
              </a:rPr>
              <a:t>     </a:t>
            </a:r>
            <a:r>
              <a:rPr lang="zh-CN" altLang="en-US" b="1">
                <a:latin typeface="Times New Roman" panose="02020603050405020304" charset="0"/>
                <a:ea typeface="方正仿宋简体" panose="03000509000000000000" charset="-122"/>
                <a:cs typeface="Times New Roman" panose="02020603050405020304" charset="0"/>
              </a:rPr>
              <a:t>一是严格落实《汶上县信访局政府门户网站安全管理工作制度》，按照政府信息公开工作领导小组工作机制，由局办公室统筹协调政务信息公开工作，各科室密切配合，及时向群众提供我局工作动态。二是进一步规范政务信息公开保密审查审批流程，按照三级审核、先审后发原则，确保公开信息的合法性、准确性、严肃性，在做好政务公开工作的同时做好保密工作。三是本着公正、公平、合法、便民的原则，完善《汶上县信访局政府信息公开指南》，方便群众快速准确找到我局政府公开信息。</a:t>
            </a:r>
            <a:endParaRPr lang="zh-CN" altLang="en-US" b="1">
              <a:latin typeface="Times New Roman" panose="02020603050405020304" charset="0"/>
              <a:ea typeface="方正仿宋简体" panose="03000509000000000000" charset="-122"/>
              <a:cs typeface="Times New Roman" panose="0202060305040502030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2724785" y="1107440"/>
            <a:ext cx="6497320" cy="1198880"/>
          </a:xfrm>
          <a:prstGeom prst="rect">
            <a:avLst/>
          </a:prstGeom>
          <a:noFill/>
        </p:spPr>
        <p:txBody>
          <a:bodyPr wrap="square" rtlCol="0">
            <a:spAutoFit/>
          </a:bodyPr>
          <a:p>
            <a:pPr algn="l"/>
            <a:r>
              <a:rPr lang="en-US" altLang="zh-CN" b="1">
                <a:latin typeface="Times New Roman" panose="02020603050405020304" charset="0"/>
                <a:ea typeface="方正仿宋简体" panose="03000509000000000000" charset="-122"/>
                <a:cs typeface="Times New Roman" panose="02020603050405020304" charset="0"/>
              </a:rPr>
              <a:t>     </a:t>
            </a:r>
            <a:r>
              <a:rPr lang="zh-CN" altLang="en-US" b="1">
                <a:latin typeface="Times New Roman" panose="02020603050405020304" charset="0"/>
                <a:ea typeface="方正仿宋简体" panose="03000509000000000000" charset="-122"/>
                <a:cs typeface="Times New Roman" panose="02020603050405020304" charset="0"/>
              </a:rPr>
              <a:t>规范政府网站集约化平台工作，通过汶上县政府门户网站、“汶上阳光信访”微信公众号等线上平台公开信息，线下辅以县和为贵服务大厅电子显示屏、宣传栏等平台，多渠道多方式向社会及时公开县级领导接访日信息，提高信访工作透明度。</a:t>
            </a:r>
            <a:endParaRPr lang="zh-CN" altLang="en-US" b="1">
              <a:latin typeface="Times New Roman" panose="02020603050405020304" charset="0"/>
              <a:ea typeface="方正仿宋简体" panose="03000509000000000000" charset="-122"/>
              <a:cs typeface="Times New Roman" panose="02020603050405020304" charset="0"/>
            </a:endParaRPr>
          </a:p>
        </p:txBody>
      </p:sp>
      <p:sp>
        <p:nvSpPr>
          <p:cNvPr id="6" name="文本框 5"/>
          <p:cNvSpPr txBox="1"/>
          <p:nvPr/>
        </p:nvSpPr>
        <p:spPr>
          <a:xfrm>
            <a:off x="1629410" y="647065"/>
            <a:ext cx="2926080" cy="460375"/>
          </a:xfrm>
          <a:prstGeom prst="rect">
            <a:avLst/>
          </a:prstGeom>
          <a:noFill/>
        </p:spPr>
        <p:txBody>
          <a:bodyPr wrap="none" rtlCol="0">
            <a:spAutoFit/>
          </a:bodyPr>
          <a:p>
            <a:pPr algn="l"/>
            <a:r>
              <a:rPr lang="zh-CN" altLang="en-US" sz="2400">
                <a:solidFill>
                  <a:srgbClr val="FF0000"/>
                </a:solidFill>
                <a:sym typeface="+mn-ea"/>
              </a:rPr>
              <a:t>（四）平台建设情况</a:t>
            </a:r>
            <a:endParaRPr lang="zh-CN" altLang="en-US" sz="2400">
              <a:solidFill>
                <a:srgbClr val="FF0000"/>
              </a:solidFill>
              <a:sym typeface="+mn-ea"/>
            </a:endParaRPr>
          </a:p>
        </p:txBody>
      </p:sp>
      <p:sp>
        <p:nvSpPr>
          <p:cNvPr id="2" name="文本框 1"/>
          <p:cNvSpPr txBox="1"/>
          <p:nvPr/>
        </p:nvSpPr>
        <p:spPr>
          <a:xfrm>
            <a:off x="1654810" y="2413635"/>
            <a:ext cx="2926080" cy="460375"/>
          </a:xfrm>
          <a:prstGeom prst="rect">
            <a:avLst/>
          </a:prstGeom>
          <a:noFill/>
        </p:spPr>
        <p:txBody>
          <a:bodyPr wrap="none" rtlCol="0">
            <a:spAutoFit/>
          </a:bodyPr>
          <a:p>
            <a:pPr algn="l"/>
            <a:r>
              <a:rPr lang="zh-CN" altLang="en-US" sz="2400">
                <a:solidFill>
                  <a:srgbClr val="FF0000"/>
                </a:solidFill>
                <a:sym typeface="+mn-ea"/>
              </a:rPr>
              <a:t>（五）监督保障情况</a:t>
            </a:r>
            <a:endParaRPr lang="zh-CN" altLang="en-US" sz="2400">
              <a:solidFill>
                <a:srgbClr val="FF0000"/>
              </a:solidFill>
              <a:sym typeface="+mn-ea"/>
            </a:endParaRPr>
          </a:p>
        </p:txBody>
      </p:sp>
      <p:sp>
        <p:nvSpPr>
          <p:cNvPr id="5" name="文本框 4"/>
          <p:cNvSpPr txBox="1"/>
          <p:nvPr/>
        </p:nvSpPr>
        <p:spPr>
          <a:xfrm>
            <a:off x="2725420" y="2874010"/>
            <a:ext cx="6581775" cy="2306955"/>
          </a:xfrm>
          <a:prstGeom prst="rect">
            <a:avLst/>
          </a:prstGeom>
          <a:noFill/>
        </p:spPr>
        <p:txBody>
          <a:bodyPr wrap="square" rtlCol="0">
            <a:spAutoFit/>
          </a:bodyPr>
          <a:p>
            <a:pPr algn="l"/>
            <a:r>
              <a:rPr lang="en-US" altLang="zh-CN" b="1">
                <a:latin typeface="Times New Roman" panose="02020603050405020304" charset="0"/>
                <a:ea typeface="方正仿宋简体" panose="03000509000000000000" charset="-122"/>
                <a:cs typeface="Times New Roman" panose="02020603050405020304" charset="0"/>
              </a:rPr>
              <a:t>     </a:t>
            </a:r>
            <a:r>
              <a:rPr lang="zh-CN" altLang="en-US" b="1">
                <a:latin typeface="Times New Roman" panose="02020603050405020304" charset="0"/>
                <a:ea typeface="方正仿宋简体" panose="03000509000000000000" charset="-122"/>
                <a:cs typeface="Times New Roman" panose="02020603050405020304" charset="0"/>
              </a:rPr>
              <a:t>局党组高度重视政务信息公开工作，局长带头学习《信息公开条例》和上级关于政务信息公开工作的相关规定，领会精神实质，积极采取有效措施加强宣传，并结合实际抓好贯彻落实。通过各种形式的宣传教育，切实提高机关干部政务信息公开工作的意识，增强政务信息公开工作的自觉性和主动性。今年以来，局党组2次召开专题会议安排部署政府信息公开工作，进一步明确了科室工作任务，压实了工作责任，明确了工作目标，确保政务公开工作落实到位。</a:t>
            </a:r>
            <a:endParaRPr lang="zh-CN" altLang="en-US" b="1">
              <a:latin typeface="Times New Roman" panose="02020603050405020304" charset="0"/>
              <a:ea typeface="方正仿宋简体" panose="03000509000000000000" charset="-122"/>
              <a:cs typeface="Times New Roman" panose="0202060305040502030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5" name="TextBox 24"/>
          <p:cNvSpPr txBox="1"/>
          <p:nvPr>
            <p:custDataLst>
              <p:tags r:id="rId2"/>
            </p:custDataLst>
          </p:nvPr>
        </p:nvSpPr>
        <p:spPr>
          <a:xfrm>
            <a:off x="1424305" y="2596515"/>
            <a:ext cx="9538335" cy="1013460"/>
          </a:xfrm>
          <a:prstGeom prst="rect">
            <a:avLst/>
          </a:prstGeom>
          <a:noFill/>
        </p:spPr>
        <p:txBody>
          <a:bodyPr wrap="square" lIns="91427" tIns="45712" rIns="91427" bIns="45712" rtlCol="0">
            <a:spAutoFit/>
          </a:bodyPr>
          <a:lstStyle/>
          <a:p>
            <a:pPr algn="ctr"/>
            <a:r>
              <a:rPr lang="zh-CN" altLang="en-US" sz="6000" b="1" dirty="0">
                <a:ln w="22225">
                  <a:solidFill>
                    <a:schemeClr val="accent2"/>
                  </a:solidFill>
                  <a:prstDash val="solid"/>
                </a:ln>
                <a:effectLst/>
                <a:latin typeface="微软雅黑" panose="020B0503020204020204" charset="-122"/>
                <a:ea typeface="微软雅黑" panose="020B0503020204020204" charset="-122"/>
              </a:rPr>
              <a:t>二、主动公开政府信息情况</a:t>
            </a:r>
            <a:endParaRPr lang="zh-CN" altLang="en-US" sz="6000" b="1" dirty="0">
              <a:solidFill>
                <a:schemeClr val="tx1">
                  <a:lumMod val="75000"/>
                  <a:lumOff val="25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aphicFrame>
        <p:nvGraphicFramePr>
          <p:cNvPr id="3" name="表格 2"/>
          <p:cNvGraphicFramePr/>
          <p:nvPr>
            <p:custDataLst>
              <p:tags r:id="rId2"/>
            </p:custDataLst>
          </p:nvPr>
        </p:nvGraphicFramePr>
        <p:xfrm>
          <a:off x="3112135" y="904240"/>
          <a:ext cx="5899785" cy="4338320"/>
        </p:xfrm>
        <a:graphic>
          <a:graphicData uri="http://schemas.openxmlformats.org/drawingml/2006/table">
            <a:tbl>
              <a:tblPr/>
              <a:tblGrid>
                <a:gridCol w="1474470"/>
                <a:gridCol w="1477010"/>
                <a:gridCol w="1473835"/>
                <a:gridCol w="1474470"/>
              </a:tblGrid>
              <a:tr h="309880">
                <a:tc gridSpan="4">
                  <a:txBody>
                    <a:bodyPr/>
                    <a:p>
                      <a:pPr indent="0" algn="ctr">
                        <a:buNone/>
                      </a:pPr>
                      <a:r>
                        <a:rPr lang="en-US" sz="1200" b="1">
                          <a:solidFill>
                            <a:srgbClr val="000000"/>
                          </a:solidFill>
                          <a:latin typeface="方正黑体简体" panose="03000509000000000000" charset="-122"/>
                          <a:ea typeface="方正黑体简体" panose="03000509000000000000" charset="-122"/>
                          <a:cs typeface="方正黑体简体" panose="03000509000000000000" charset="-122"/>
                        </a:rPr>
                        <a:t>第二十条第（一）项</a:t>
                      </a:r>
                      <a:endParaRPr lang="en-US" altLang="en-US" sz="1200" b="1">
                        <a:solidFill>
                          <a:srgbClr val="000000"/>
                        </a:solidFill>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9880">
                <a:tc>
                  <a:txBody>
                    <a:bodyPr/>
                    <a:p>
                      <a:pPr indent="0" algn="ctr">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信息内容</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本年制发件数</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本年废止件数</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现行有效件数</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09880">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规章</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　　0</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 　0</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　0</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09880">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行政规范性文件</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　　0</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 　0</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　0</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309880">
                <a:tc gridSpan="4">
                  <a:txBody>
                    <a:bodyPr/>
                    <a:p>
                      <a:pPr indent="0" algn="ctr">
                        <a:buNone/>
                      </a:pPr>
                      <a:r>
                        <a:rPr lang="en-US" sz="1200" b="1">
                          <a:solidFill>
                            <a:srgbClr val="000000"/>
                          </a:solidFill>
                          <a:latin typeface="方正黑体简体" panose="03000509000000000000" charset="-122"/>
                          <a:ea typeface="方正黑体简体" panose="03000509000000000000" charset="-122"/>
                          <a:cs typeface="方正黑体简体" panose="03000509000000000000" charset="-122"/>
                        </a:rPr>
                        <a:t>第二十条第（五）项</a:t>
                      </a:r>
                      <a:endParaRPr lang="en-US" altLang="en-US" sz="1200" b="1">
                        <a:solidFill>
                          <a:srgbClr val="000000"/>
                        </a:solidFill>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9880">
                <a:tc>
                  <a:txBody>
                    <a:bodyPr/>
                    <a:p>
                      <a:pPr indent="0" algn="ctr">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信息内容</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本年处理决定数量</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9880">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行政许可</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　0</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9880">
                <a:tc gridSpan="4">
                  <a:txBody>
                    <a:bodyPr/>
                    <a:p>
                      <a:pPr indent="0" algn="ctr">
                        <a:buNone/>
                      </a:pPr>
                      <a:r>
                        <a:rPr lang="en-US" sz="1200" b="1">
                          <a:solidFill>
                            <a:srgbClr val="000000"/>
                          </a:solidFill>
                          <a:latin typeface="方正黑体简体" panose="03000509000000000000" charset="-122"/>
                          <a:ea typeface="方正黑体简体" panose="03000509000000000000" charset="-122"/>
                          <a:cs typeface="方正黑体简体" panose="03000509000000000000" charset="-122"/>
                        </a:rPr>
                        <a:t>第二十条第（六）项</a:t>
                      </a:r>
                      <a:endParaRPr lang="en-US" altLang="en-US" sz="1200" b="1">
                        <a:solidFill>
                          <a:srgbClr val="000000"/>
                        </a:solidFill>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9880">
                <a:tc>
                  <a:txBody>
                    <a:bodyPr/>
                    <a:p>
                      <a:pPr indent="0" algn="ctr">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信息内容</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本年处理决定数量</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9880">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行政处罚</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　0</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9880">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行政强制</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　0</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9880">
                <a:tc gridSpan="4">
                  <a:txBody>
                    <a:bodyPr/>
                    <a:p>
                      <a:pPr indent="0" algn="ctr">
                        <a:buNone/>
                      </a:pPr>
                      <a:r>
                        <a:rPr lang="en-US" sz="1200" b="1">
                          <a:solidFill>
                            <a:srgbClr val="000000"/>
                          </a:solidFill>
                          <a:latin typeface="方正黑体简体" panose="03000509000000000000" charset="-122"/>
                          <a:ea typeface="方正黑体简体" panose="03000509000000000000" charset="-122"/>
                          <a:cs typeface="方正黑体简体" panose="03000509000000000000" charset="-122"/>
                        </a:rPr>
                        <a:t>第二十条第（八）项</a:t>
                      </a:r>
                      <a:endParaRPr lang="en-US" altLang="en-US" sz="1200" b="1">
                        <a:solidFill>
                          <a:srgbClr val="000000"/>
                        </a:solidFill>
                        <a:latin typeface="方正黑体简体" panose="03000509000000000000" charset="-122"/>
                        <a:ea typeface="方正黑体简体" panose="03000509000000000000" charset="-122"/>
                        <a:cs typeface="方正黑体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9880">
                <a:tc>
                  <a:txBody>
                    <a:bodyPr/>
                    <a:p>
                      <a:pPr indent="0" algn="ctr">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信息内容</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本年收费金额（单位：万元）</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9880">
                <a:tc>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行政事业性收费</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buNone/>
                      </a:pPr>
                      <a:r>
                        <a:rPr lang="en-US" sz="1200" b="1">
                          <a:solidFill>
                            <a:srgbClr val="000000"/>
                          </a:solidFill>
                          <a:latin typeface="方正仿宋简体" panose="03000509000000000000" charset="-122"/>
                          <a:ea typeface="方正仿宋简体" panose="03000509000000000000" charset="-122"/>
                          <a:cs typeface="方正仿宋简体" panose="03000509000000000000" charset="-122"/>
                        </a:rPr>
                        <a:t>　0</a:t>
                      </a:r>
                      <a:endParaRPr lang="en-US" altLang="en-US" sz="1200" b="1">
                        <a:solidFill>
                          <a:srgbClr val="000000"/>
                        </a:solidFill>
                        <a:latin typeface="方正仿宋简体" panose="03000509000000000000" charset="-122"/>
                        <a:ea typeface="方正仿宋简体" panose="03000509000000000000" charset="-122"/>
                        <a:cs typeface="方正仿宋简体" panose="03000509000000000000"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5" name="TextBox 24"/>
          <p:cNvSpPr txBox="1"/>
          <p:nvPr>
            <p:custDataLst>
              <p:tags r:id="rId2"/>
            </p:custDataLst>
          </p:nvPr>
        </p:nvSpPr>
        <p:spPr>
          <a:xfrm>
            <a:off x="610870" y="2033270"/>
            <a:ext cx="11193780" cy="1936750"/>
          </a:xfrm>
          <a:prstGeom prst="rect">
            <a:avLst/>
          </a:prstGeom>
          <a:noFill/>
        </p:spPr>
        <p:txBody>
          <a:bodyPr wrap="square" lIns="91427" tIns="45712" rIns="91427" bIns="45712" rtlCol="0">
            <a:spAutoFit/>
          </a:bodyPr>
          <a:lstStyle/>
          <a:p>
            <a:pPr algn="ctr"/>
            <a:r>
              <a:rPr lang="zh-CN" altLang="en-US" sz="6000" b="1" dirty="0">
                <a:ln w="22225">
                  <a:solidFill>
                    <a:schemeClr val="accent2"/>
                  </a:solidFill>
                  <a:prstDash val="solid"/>
                </a:ln>
                <a:effectLst/>
                <a:latin typeface="微软雅黑" panose="020B0503020204020204" charset="-122"/>
                <a:ea typeface="微软雅黑" panose="020B0503020204020204" charset="-122"/>
              </a:rPr>
              <a:t>三、收到和处理政府信息公开申请情况</a:t>
            </a:r>
            <a:endParaRPr lang="zh-CN" altLang="en-US" sz="6000" b="1" dirty="0">
              <a:solidFill>
                <a:schemeClr val="tx1">
                  <a:lumMod val="75000"/>
                  <a:lumOff val="25000"/>
                </a:schemeClr>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4.xml><?xml version="1.0" encoding="utf-8"?>
<p:tagLst xmlns:p="http://schemas.openxmlformats.org/presentationml/2006/main">
  <p:tag name="KSO_WM_FULL_TEXT_BEAUTIFY_COPY_ID" val="4"/>
</p:tagLst>
</file>

<file path=ppt/tags/tag125.xml><?xml version="1.0" encoding="utf-8"?>
<p:tagLst xmlns:p="http://schemas.openxmlformats.org/presentationml/2006/main">
  <p:tag name="KSO_WM_FULL_TEXT_BEAUTIFY_COPY_ID" val="5"/>
</p:tagLst>
</file>

<file path=ppt/tags/tag126.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0"/>
</p:tagLst>
</file>

<file path=ppt/tags/tag127.xml><?xml version="1.0" encoding="utf-8"?>
<p:tagLst xmlns:p="http://schemas.openxmlformats.org/presentationml/2006/main">
  <p:tag name="KSO_WM_FULL_TEXT_BEAUTIFY_COPY_ID" val="25"/>
</p:tagLst>
</file>

<file path=ppt/tags/tag128.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33.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34.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35.xml><?xml version="1.0" encoding="utf-8"?>
<p:tagLst xmlns:p="http://schemas.openxmlformats.org/presentationml/2006/main">
  <p:tag name="KSO_WM_FULL_TEXT_BEAUTIFY_COPY_ID" val="25"/>
</p:tagLst>
</file>

<file path=ppt/tags/tag136.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37.xml><?xml version="1.0" encoding="utf-8"?>
<p:tagLst xmlns:p="http://schemas.openxmlformats.org/presentationml/2006/main">
  <p:tag name="KSO_WM_UNIT_TABLE_BEAUTIFY" val="smartTable{39dd99fb-aeaa-409d-a855-84e848e40524}"/>
  <p:tag name="TABLE_ENDDRAG_ORIGIN_RECT" val="464*341"/>
  <p:tag name="TABLE_ENDDRAG_RECT" val="245*71*464*341"/>
</p:tagLst>
</file>

<file path=ppt/tags/tag138.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39.xml><?xml version="1.0" encoding="utf-8"?>
<p:tagLst xmlns:p="http://schemas.openxmlformats.org/presentationml/2006/main">
  <p:tag name="KSO_WM_FULL_TEXT_BEAUTIFY_COPY_ID" val="2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41.xml><?xml version="1.0" encoding="utf-8"?>
<p:tagLst xmlns:p="http://schemas.openxmlformats.org/presentationml/2006/main">
  <p:tag name="KSO_WM_UNIT_TABLE_BEAUTIFY" val="smartTable{dab70c10-0be5-437b-a7cc-5117274d6dbd}"/>
  <p:tag name="TABLE_ENDDRAG_ORIGIN_RECT" val="465*510"/>
  <p:tag name="TABLE_ENDDRAG_RECT" val="255*12*465*510"/>
</p:tagLst>
</file>

<file path=ppt/tags/tag142.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43.xml><?xml version="1.0" encoding="utf-8"?>
<p:tagLst xmlns:p="http://schemas.openxmlformats.org/presentationml/2006/main">
  <p:tag name="KSO_WM_FULL_TEXT_BEAUTIFY_COPY_ID" val="25"/>
</p:tagLst>
</file>

<file path=ppt/tags/tag144.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45.xml><?xml version="1.0" encoding="utf-8"?>
<p:tagLst xmlns:p="http://schemas.openxmlformats.org/presentationml/2006/main">
  <p:tag name="KSO_WM_UNIT_TABLE_BEAUTIFY" val="smartTable{f6fc5975-7d65-4111-8714-b92014de9cfe}"/>
  <p:tag name="TABLE_ENDDRAG_ORIGIN_RECT" val="683*299"/>
  <p:tag name="TABLE_ENDDRAG_RECT" val="122*111*683*299"/>
</p:tagLst>
</file>

<file path=ppt/tags/tag146.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47.xml><?xml version="1.0" encoding="utf-8"?>
<p:tagLst xmlns:p="http://schemas.openxmlformats.org/presentationml/2006/main">
  <p:tag name="KSO_WM_FULL_TEXT_BEAUTIFY_COPY_ID" val="25"/>
</p:tagLst>
</file>

<file path=ppt/tags/tag148.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49.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FULL_TEXT_BEAUTIFY_COPY_ID" val="25"/>
</p:tagLst>
</file>

<file path=ppt/tags/tag151.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52.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53.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FULL_TEXT_BEAUTIFY_COPY_ID" val="150995251"/>
</p:tagLst>
</file>

<file path=ppt/tags/tag154.xml><?xml version="1.0" encoding="utf-8"?>
<p:tagLst xmlns:p="http://schemas.openxmlformats.org/presentationml/2006/main">
  <p:tag name="KSO_WPP_MARK_KEY" val="2a000eb1-96eb-499a-8d48-f9c5e5bd0030"/>
  <p:tag name="COMMONDATA" val="eyJoZGlkIjoiMTAwN2ZlOWEyY2JiY2JiZWM3MDhjYzIzM2E2ZDU5NTQ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4253</Words>
  <Application>WPS 演示</Application>
  <PresentationFormat>宽屏</PresentationFormat>
  <Paragraphs>841</Paragraphs>
  <Slides>17</Slides>
  <Notes>1</Notes>
  <HiddenSlides>0</HiddenSlides>
  <MMClips>0</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17</vt:i4>
      </vt:variant>
    </vt:vector>
  </HeadingPairs>
  <TitlesOfParts>
    <vt:vector size="41" baseType="lpstr">
      <vt:lpstr>Arial</vt:lpstr>
      <vt:lpstr>宋体</vt:lpstr>
      <vt:lpstr>Wingdings</vt:lpstr>
      <vt:lpstr>微软雅黑</vt:lpstr>
      <vt:lpstr>Wingdings</vt:lpstr>
      <vt:lpstr>Impact</vt:lpstr>
      <vt:lpstr>Calibri</vt:lpstr>
      <vt:lpstr>Roboto Light</vt:lpstr>
      <vt:lpstr>Times New Roman</vt:lpstr>
      <vt:lpstr>楷体</vt:lpstr>
      <vt:lpstr>Arial Unicode MS</vt:lpstr>
      <vt:lpstr>Segoe Print</vt:lpstr>
      <vt:lpstr>仿宋_GB2312</vt:lpstr>
      <vt:lpstr>方正楷体简体</vt:lpstr>
      <vt:lpstr>方正大标宋简体</vt:lpstr>
      <vt:lpstr>方正仿宋简体</vt:lpstr>
      <vt:lpstr>华文琥珀</vt:lpstr>
      <vt:lpstr>华文彩云</vt:lpstr>
      <vt:lpstr>方正小标宋简体</vt:lpstr>
      <vt:lpstr>Tempus Sans ITC</vt:lpstr>
      <vt:lpstr>方正黑体简体</vt:lpstr>
      <vt:lpstr>华文楷体</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lenovo</dc:creator>
  <cp:lastModifiedBy>滴水藏海</cp:lastModifiedBy>
  <cp:revision>66</cp:revision>
  <dcterms:created xsi:type="dcterms:W3CDTF">2019-10-30T02:09:00Z</dcterms:created>
  <dcterms:modified xsi:type="dcterms:W3CDTF">2023-01-31T03:39:19Z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76B50223F2DB42B69DBBA883C4A8E818</vt:lpwstr>
  </property>
</Properties>
</file>