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293" r:id="rId3"/>
    <p:sldId id="318" r:id="rId4"/>
    <p:sldId id="264" r:id="rId5"/>
    <p:sldId id="319" r:id="rId6"/>
    <p:sldId id="320" r:id="rId7"/>
    <p:sldId id="321" r:id="rId8"/>
    <p:sldId id="322" r:id="rId9"/>
    <p:sldId id="324" r:id="rId10"/>
    <p:sldId id="325" r:id="rId11"/>
    <p:sldId id="326" r:id="rId12"/>
    <p:sldId id="327" r:id="rId13"/>
    <p:sldId id="328" r:id="rId14"/>
    <p:sldId id="329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08" y="-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261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226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226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47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11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12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2021-05-24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me Will Tell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34781" y="0"/>
            <a:ext cx="336542" cy="336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514350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347864" y="1781274"/>
            <a:ext cx="5544616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600" dirty="0" smtClean="0">
                <a:solidFill>
                  <a:schemeClr val="accent1"/>
                </a:solidFill>
                <a:latin typeface="方正大黑简体" pitchFamily="2" charset="-122"/>
                <a:ea typeface="方正大黑简体" pitchFamily="2" charset="-122"/>
              </a:rPr>
              <a:t>汶上县市场监督管理局</a:t>
            </a:r>
          </a:p>
          <a:p>
            <a:r>
              <a:rPr lang="en-US" altLang="zh-CN" sz="2600" dirty="0" smtClean="0">
                <a:solidFill>
                  <a:schemeClr val="accent1"/>
                </a:solidFill>
                <a:latin typeface="方正大黑简体" pitchFamily="2" charset="-122"/>
                <a:ea typeface="方正大黑简体" pitchFamily="2" charset="-122"/>
              </a:rPr>
              <a:t>2020</a:t>
            </a:r>
            <a:r>
              <a:rPr lang="zh-CN" altLang="zh-CN" sz="2600" dirty="0" smtClean="0">
                <a:solidFill>
                  <a:schemeClr val="accent1"/>
                </a:solidFill>
                <a:latin typeface="方正大黑简体" pitchFamily="2" charset="-122"/>
                <a:ea typeface="方正大黑简体" pitchFamily="2" charset="-122"/>
              </a:rPr>
              <a:t>年政府信息公开工作年度报告</a:t>
            </a:r>
            <a:endParaRPr lang="zh-CN" altLang="zh-CN" sz="2600" dirty="0">
              <a:solidFill>
                <a:schemeClr val="accent1"/>
              </a:solidFill>
              <a:latin typeface="方正大黑简体" pitchFamily="2" charset="-122"/>
              <a:ea typeface="方正大黑简体" pitchFamily="2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336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4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43" grpId="0" autoUpdateAnimBg="0"/>
      <p:bldP spid="4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403648" y="555526"/>
            <a:ext cx="6336704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sz="28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收到和处理政府信息公开申请情况</a:t>
            </a:r>
            <a:endParaRPr lang="zh-CN" altLang="zh-CN" sz="280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4"/>
          <p:cNvGrpSpPr/>
          <p:nvPr/>
        </p:nvGrpSpPr>
        <p:grpSpPr>
          <a:xfrm>
            <a:off x="683568" y="55552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03598"/>
            <a:ext cx="6481150" cy="36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03598"/>
            <a:ext cx="6480720" cy="185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403648" y="555526"/>
            <a:ext cx="6336704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sz="28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政府信息公开行政复议、行政诉讼情况</a:t>
            </a:r>
            <a:endParaRPr lang="zh-CN" altLang="zh-CN" sz="280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4"/>
          <p:cNvGrpSpPr/>
          <p:nvPr/>
        </p:nvGrpSpPr>
        <p:grpSpPr>
          <a:xfrm>
            <a:off x="683568" y="55552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827584" y="1491630"/>
          <a:ext cx="7344814" cy="2664296"/>
        </p:xfrm>
        <a:graphic>
          <a:graphicData uri="http://schemas.openxmlformats.org/drawingml/2006/table">
            <a:tbl>
              <a:tblPr/>
              <a:tblGrid>
                <a:gridCol w="486060"/>
                <a:gridCol w="486060"/>
                <a:gridCol w="486060"/>
                <a:gridCol w="486060"/>
                <a:gridCol w="529516"/>
                <a:gridCol w="486864"/>
                <a:gridCol w="486864"/>
                <a:gridCol w="486864"/>
                <a:gridCol w="486864"/>
                <a:gridCol w="486864"/>
                <a:gridCol w="486864"/>
                <a:gridCol w="486864"/>
                <a:gridCol w="487670"/>
                <a:gridCol w="487670"/>
                <a:gridCol w="487670"/>
              </a:tblGrid>
              <a:tr h="370041">
                <a:tc gridSpan="5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行政复议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行政诉讼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041"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结果维持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结果纠正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其他结果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尚未审结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总计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未经复议直接起诉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复议后起诉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801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结果维持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结果纠正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其他结果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尚未审结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总计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结果维持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结果纠正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其他结果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 dirty="0">
                          <a:latin typeface="Calibri"/>
                          <a:ea typeface="宋体"/>
                          <a:cs typeface="宋体"/>
                        </a:rPr>
                        <a:t>尚未审结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CN" sz="1000" kern="0">
                          <a:latin typeface="Calibri"/>
                          <a:ea typeface="宋体"/>
                          <a:cs typeface="宋体"/>
                        </a:rPr>
                        <a:t>总计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Calibri"/>
                          <a:ea typeface="宋体"/>
                          <a:cs typeface="Calibri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Calibri"/>
                          <a:ea typeface="宋体"/>
                          <a:cs typeface="Calibri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Calibri"/>
                          <a:ea typeface="宋体"/>
                          <a:cs typeface="Calibri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Calibri"/>
                          <a:ea typeface="宋体"/>
                          <a:cs typeface="Calibri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Calibri"/>
                          <a:ea typeface="宋体"/>
                          <a:cs typeface="Calibri"/>
                        </a:rPr>
                        <a:t>0 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0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000" kern="0">
                          <a:latin typeface="宋体"/>
                          <a:ea typeface="宋体"/>
                          <a:cs typeface="宋体"/>
                        </a:rPr>
                        <a:t> 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宋体"/>
                          <a:ea typeface="宋体"/>
                          <a:cs typeface="Times New Roman"/>
                        </a:rPr>
                        <a:t>0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403648" y="555526"/>
            <a:ext cx="6336704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zh-CN" altLang="zh-CN" sz="28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存在的主要问题及改进情况</a:t>
            </a:r>
            <a:endParaRPr lang="zh-CN" altLang="zh-CN" sz="2800" b="1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4"/>
          <p:cNvGrpSpPr/>
          <p:nvPr/>
        </p:nvGrpSpPr>
        <p:grpSpPr>
          <a:xfrm>
            <a:off x="683568" y="55552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3568" y="1275606"/>
            <a:ext cx="7920880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2200"/>
              </a:lnSpc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存在的问题：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一是公开的内容和形式有待进一步丰富，对政府信息的宣传力度还不够大；二是政府信息公开专兼职人员的业务能力需进一步提高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ts val="2200"/>
              </a:lnSpc>
            </a:pP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改</a:t>
            </a:r>
            <a:r>
              <a:rPr lang="zh-CN" altLang="zh-CN" sz="1600" b="1" dirty="0" smtClean="0">
                <a:latin typeface="黑体" pitchFamily="49" charset="-122"/>
                <a:ea typeface="黑体" pitchFamily="49" charset="-122"/>
              </a:rPr>
              <a:t>进情况：一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是进一步完善工作机制。不断创新工作方式方法，突出重点，注重实效，加强信息报送工作力度，使信息公开业务更加有序、便民、高效，确保广大人民群众的知情权、参与权、表达权和监督。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 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二是进一步扩大公开范围。对照《中华人民共和国政府信息公开条例》的具体要求，认真清理政府信息公开事项，查漏补缺，修订信息公开指南和目录，确保应公开的政务信息全部公开。同时严把质量关、保密审查关，依据有关法律、法规严格审核公开内容，确保政府信息公开不影响国家安全、公共安全、经济安全和社会稳定，真正体现公开、公平、公正。三是进一步拓宽信息公开途径。通过网络、微信等多种方式加大市场监管领域惠民利用政策宣传力度，进一步细化信息公开工作流程，拓宽公开渠道，确保操作简便明了，利于查找。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 </a:t>
            </a:r>
            <a:endParaRPr lang="zh-CN" altLang="zh-CN" sz="16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403648" y="555526"/>
            <a:ext cx="6336704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sz="28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其</a:t>
            </a:r>
            <a:r>
              <a:rPr lang="zh-CN" altLang="zh-CN" sz="2800" b="1" dirty="0" smtClean="0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他需要报告的事项</a:t>
            </a:r>
            <a:endParaRPr lang="zh-CN" altLang="zh-CN" sz="280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4"/>
          <p:cNvGrpSpPr/>
          <p:nvPr/>
        </p:nvGrpSpPr>
        <p:grpSpPr>
          <a:xfrm>
            <a:off x="683568" y="55552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3568" y="127560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无其他需要说明的事项。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67224" y="915566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公开发布</a:t>
            </a:r>
            <a:endParaRPr lang="en-GB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23678"/>
            <a:ext cx="5832648" cy="1666292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本报告由汶上县市场监管局政府信息公开工作领导小组办公室（设在局办公室）按照新修订的《中华人民共和国政府信息公开条例》要求，经认真学习相关文件精神予以编制，现予以公开发布。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426411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867224" y="915566"/>
            <a:ext cx="225628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公开发布</a:t>
            </a:r>
            <a:endParaRPr lang="en-GB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79662"/>
            <a:ext cx="6552728" cy="3147017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本报告由总体情况；主动公开政府信息情况；收到和处理政府信息公开申请情况；政府信息公开行政复议、行政诉讼情况；存在的主要问题及改进情况；其他需要报告的事项等六个部分组成。报告中所列数据的统计日期自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日起至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31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日止。</a:t>
            </a:r>
          </a:p>
          <a:p>
            <a:pPr indent="457200">
              <a:lnSpc>
                <a:spcPts val="3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如对本报告有任何疑问，请与汶上县市场监督管理局政府信息公开工作领导小组办公室联系（地址：汶上县开元大厦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6006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房间，邮编：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272500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，电话及传真：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0537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—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7212861)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Parallelogram 21"/>
          <p:cNvSpPr/>
          <p:nvPr/>
        </p:nvSpPr>
        <p:spPr>
          <a:xfrm>
            <a:off x="7136070" y="-2866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22"/>
          <p:cNvSpPr/>
          <p:nvPr/>
        </p:nvSpPr>
        <p:spPr>
          <a:xfrm>
            <a:off x="7596336" y="1536767"/>
            <a:ext cx="1658880" cy="3606733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978872" y="1544039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5"/>
          <p:cNvGrpSpPr/>
          <p:nvPr/>
        </p:nvGrpSpPr>
        <p:grpSpPr>
          <a:xfrm>
            <a:off x="6152189" y="1077866"/>
            <a:ext cx="341135" cy="341756"/>
            <a:chOff x="6084168" y="1274820"/>
            <a:chExt cx="432048" cy="432834"/>
          </a:xfrm>
        </p:grpSpPr>
        <p:sp>
          <p:nvSpPr>
            <p:cNvPr id="27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" name="组合 28"/>
          <p:cNvGrpSpPr/>
          <p:nvPr/>
        </p:nvGrpSpPr>
        <p:grpSpPr>
          <a:xfrm>
            <a:off x="5166969" y="1078093"/>
            <a:ext cx="341135" cy="341135"/>
            <a:chOff x="4788024" y="1275213"/>
            <a:chExt cx="432048" cy="432048"/>
          </a:xfrm>
        </p:grpSpPr>
        <p:sp>
          <p:nvSpPr>
            <p:cNvPr id="30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31"/>
          <p:cNvGrpSpPr/>
          <p:nvPr/>
        </p:nvGrpSpPr>
        <p:grpSpPr>
          <a:xfrm>
            <a:off x="5670405" y="1077866"/>
            <a:ext cx="341755" cy="341756"/>
            <a:chOff x="5436096" y="1274820"/>
            <a:chExt cx="432833" cy="432834"/>
          </a:xfrm>
        </p:grpSpPr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34"/>
          <p:cNvGrpSpPr/>
          <p:nvPr/>
        </p:nvGrpSpPr>
        <p:grpSpPr>
          <a:xfrm>
            <a:off x="4158237" y="1077866"/>
            <a:ext cx="341755" cy="341756"/>
            <a:chOff x="3491880" y="1274820"/>
            <a:chExt cx="432833" cy="432834"/>
          </a:xfrm>
        </p:grpSpPr>
        <p:sp>
          <p:nvSpPr>
            <p:cNvPr id="36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7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8" name="组合 37"/>
          <p:cNvGrpSpPr/>
          <p:nvPr/>
        </p:nvGrpSpPr>
        <p:grpSpPr>
          <a:xfrm>
            <a:off x="4662293" y="1077866"/>
            <a:ext cx="341755" cy="341756"/>
            <a:chOff x="4139952" y="1274820"/>
            <a:chExt cx="432833" cy="432834"/>
          </a:xfrm>
        </p:grpSpPr>
        <p:sp>
          <p:nvSpPr>
            <p:cNvPr id="39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426411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547664" y="555526"/>
            <a:ext cx="3528392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</a:t>
            </a:r>
            <a:endParaRPr lang="en-GB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83568" y="555526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582356"/>
            <a:ext cx="8064896" cy="25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2020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年，在县委、县政府的正确领导下，我局严格按照“公正、公平、便民”的总体原则及“及时、规范、准确、实用”的总体要求，认真贯彻落实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《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中华人民共和国政府信息公开条例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》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仿宋_GB2312" pitchFamily="49" charset="-122"/>
              </a:rPr>
              <a:t>，并把政府信息公开工作作为建设服务政府、透明政府、阳光政府的重要举措，切实推进了全县政府信息公开工作。主要开展了以下几个方面工作： 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1"/>
          <p:cNvSpPr/>
          <p:nvPr/>
        </p:nvSpPr>
        <p:spPr>
          <a:xfrm>
            <a:off x="7136070" y="-2865"/>
            <a:ext cx="1658880" cy="99044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2"/>
          <p:cNvSpPr/>
          <p:nvPr/>
        </p:nvSpPr>
        <p:spPr>
          <a:xfrm>
            <a:off x="7485120" y="4299942"/>
            <a:ext cx="1658880" cy="843558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11560" y="555526"/>
            <a:ext cx="6480720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（一）加强组织领导，建立健全长效工作机制。</a:t>
            </a:r>
            <a:endParaRPr lang="en-GB" sz="2400" b="1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323696"/>
            <a:ext cx="8064896" cy="308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>
              <a:lnSpc>
                <a:spcPts val="4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我局始终把做好政务信息公开工作列入单位工作议事日程。结合机构改革，及时成立了由局主要负责人任组长、班子成员任副组长、中层干部任成员的汶上县市场监督管理局政务公开领导小组，制定了《汶上县市场监督管理局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年政务公开工作实施方案》，明确由局办公室作为局信息公开工作领导小组办公室，明确专人负责政府信息公开工作，确保信息公开工作能够及时、顺利开展。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 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Parallelogram 22"/>
          <p:cNvSpPr/>
          <p:nvPr/>
        </p:nvSpPr>
        <p:spPr>
          <a:xfrm rot="21394870">
            <a:off x="-54498" y="3304649"/>
            <a:ext cx="416851" cy="1824205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5" grpId="0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1"/>
          <p:cNvSpPr/>
          <p:nvPr/>
        </p:nvSpPr>
        <p:spPr>
          <a:xfrm>
            <a:off x="7884368" y="-2865"/>
            <a:ext cx="910582" cy="99044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2"/>
          <p:cNvSpPr/>
          <p:nvPr/>
        </p:nvSpPr>
        <p:spPr>
          <a:xfrm>
            <a:off x="7485120" y="4299942"/>
            <a:ext cx="1658880" cy="843558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11560" y="555526"/>
            <a:ext cx="8064896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（二）</a:t>
            </a:r>
            <a:r>
              <a:rPr lang="zh-CN" altLang="zh-CN" sz="2400" b="1" spc="-250" dirty="0" smtClean="0">
                <a:latin typeface="黑体" pitchFamily="49" charset="-122"/>
                <a:ea typeface="黑体" pitchFamily="49" charset="-122"/>
              </a:rPr>
              <a:t>建立健全相关制度，进一步规范政府信息公开工作。</a:t>
            </a:r>
            <a:endParaRPr lang="en-GB" sz="2400" b="1" spc="-25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582356"/>
            <a:ext cx="8064896" cy="256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>
              <a:lnSpc>
                <a:spcPts val="4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注重加强和完善政府信息公开制度建设工作，根据《中华人民共和国政府信息公开条例》要求，结合我局工作实际和职能变化，修订了《汶上县市场监督管理局主动公开基本目录》和《汶上县市场监督管理局政府信息服务指南》，并由专人负责审核、把关、协调全局信息公开工作，切实做到责任落实到岗、工作落实到人，确保信息公开质量得到有效保障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Parallelogram 22"/>
          <p:cNvSpPr/>
          <p:nvPr/>
        </p:nvSpPr>
        <p:spPr>
          <a:xfrm rot="21394870">
            <a:off x="-54498" y="3304649"/>
            <a:ext cx="416851" cy="1824205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1"/>
          <p:cNvSpPr/>
          <p:nvPr/>
        </p:nvSpPr>
        <p:spPr>
          <a:xfrm>
            <a:off x="7136070" y="-2865"/>
            <a:ext cx="1658880" cy="99044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2"/>
          <p:cNvSpPr/>
          <p:nvPr/>
        </p:nvSpPr>
        <p:spPr>
          <a:xfrm>
            <a:off x="7485120" y="4299942"/>
            <a:ext cx="1658880" cy="843558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11560" y="555526"/>
            <a:ext cx="8064896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（三）及时发布解读，积极回应社会关切。</a:t>
            </a:r>
            <a:endParaRPr lang="en-GB" sz="2400" b="1" spc="-25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117484"/>
            <a:ext cx="8064896" cy="34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年，我局对市场监管领域涉及公共利益、公众权益、社会关切的重大政策、法规均进行了发布，并以图文形式生动进行了解读，确保人民群众的知情权、监督权，依法、全面、准确地做好了信息公开工作。通过“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12315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”热线、网络问政平台、市、县长热线等回应公众诉求、关切问题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1426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次，群众满意率逾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99.8%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。通过政府信息公开门户网站共公开信息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347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条，公开的内容涉及部门机构职能、领导班子分工、班子成员信息公开、重要讲话、法规文件、执法信息、行政处罚、食品抽检结果公示、重点产品抽检结果公示、“放管服改革”、“双随机、一公开”、政协提案回复等与人民群众切身利益密切相关的各类信息。通过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020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微信公众号发布工作动态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254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余条。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Parallelogram 22"/>
          <p:cNvSpPr/>
          <p:nvPr/>
        </p:nvSpPr>
        <p:spPr>
          <a:xfrm rot="21394870">
            <a:off x="-54498" y="3304649"/>
            <a:ext cx="416851" cy="1824205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build="p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1"/>
          <p:cNvSpPr/>
          <p:nvPr/>
        </p:nvSpPr>
        <p:spPr>
          <a:xfrm>
            <a:off x="7136070" y="-2865"/>
            <a:ext cx="1658880" cy="990440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2"/>
          <p:cNvSpPr/>
          <p:nvPr/>
        </p:nvSpPr>
        <p:spPr>
          <a:xfrm>
            <a:off x="7485120" y="4299942"/>
            <a:ext cx="1658880" cy="843558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11560" y="555526"/>
            <a:ext cx="8064896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sz="2400" b="1" dirty="0" smtClean="0">
                <a:latin typeface="黑体" pitchFamily="49" charset="-122"/>
                <a:ea typeface="黑体" pitchFamily="49" charset="-122"/>
              </a:rPr>
              <a:t>（四）严把质量关、保密审查关。</a:t>
            </a:r>
            <a:endParaRPr lang="en-GB" sz="2400" b="1" spc="-250" dirty="0">
              <a:solidFill>
                <a:schemeClr val="accent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11560" y="1570461"/>
            <a:ext cx="8064896" cy="25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>
              <a:lnSpc>
                <a:spcPts val="4000"/>
              </a:lnSpc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依据有关法律、法规严格执行信息公开前保密审查制度，严格审核公开内容，确保政府信息公开不影响国家安全、公共安全、经济安全和社会稳定，真正体现公开、公平、公正。真正做到“涉密不上网，上网不涉密”，“谁上网，谁负责，谁审批谁负责”的相关要求，进一步保障了政府信息公开内容的安全性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 </a:t>
            </a:r>
            <a:endParaRPr lang="zh-CN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Parallelogram 22"/>
          <p:cNvSpPr/>
          <p:nvPr/>
        </p:nvSpPr>
        <p:spPr>
          <a:xfrm rot="21394870">
            <a:off x="-54498" y="3304649"/>
            <a:ext cx="416851" cy="1824205"/>
          </a:xfrm>
          <a:prstGeom prst="parallelogram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build="p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1403648" y="555526"/>
            <a:ext cx="4104456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主动公开政府信息情况</a:t>
            </a:r>
            <a:endParaRPr lang="en-GB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4"/>
          <p:cNvGrpSpPr/>
          <p:nvPr/>
        </p:nvGrpSpPr>
        <p:grpSpPr>
          <a:xfrm>
            <a:off x="683568" y="555526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827584" y="1347614"/>
          <a:ext cx="7488830" cy="3384375"/>
        </p:xfrm>
        <a:graphic>
          <a:graphicData uri="http://schemas.openxmlformats.org/drawingml/2006/table">
            <a:tbl>
              <a:tblPr/>
              <a:tblGrid>
                <a:gridCol w="2533718"/>
                <a:gridCol w="1827554"/>
                <a:gridCol w="1560556"/>
                <a:gridCol w="1567002"/>
              </a:tblGrid>
              <a:tr h="182796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800" kern="0" dirty="0">
                          <a:latin typeface="Calibri"/>
                          <a:ea typeface="宋体"/>
                          <a:cs typeface="宋体"/>
                        </a:rPr>
                        <a:t>第二十条第（一）项</a:t>
                      </a:r>
                      <a:endParaRPr lang="zh-CN" sz="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18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信息内容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本年新</a:t>
                      </a:r>
                      <a:r>
                        <a:rPr lang="zh-CN" sz="900" kern="0" dirty="0">
                          <a:latin typeface="Calibri"/>
                          <a:ea typeface="宋体"/>
                          <a:cs typeface="Times New Roman"/>
                        </a:rPr>
                        <a:t>制作数量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本年新</a:t>
                      </a:r>
                      <a:r>
                        <a:rPr lang="zh-CN" sz="900" kern="0">
                          <a:latin typeface="Calibri"/>
                          <a:ea typeface="宋体"/>
                          <a:cs typeface="Times New Roman"/>
                        </a:rPr>
                        <a:t>公开数量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对外公开总数量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规章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3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规范性文件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56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第二十条第（五）项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信息内容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上一年项目数量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本年增</a:t>
                      </a:r>
                      <a:r>
                        <a:rPr lang="en-US" sz="900" kern="0" dirty="0">
                          <a:latin typeface="Calibri"/>
                          <a:ea typeface="宋体"/>
                          <a:cs typeface="宋体"/>
                        </a:rPr>
                        <a:t>/</a:t>
                      </a: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减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处理决定数量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行政许可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其他对外管理服务事项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9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第二十条第（六）项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1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信息内容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上一年项目数量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本年增</a:t>
                      </a:r>
                      <a:r>
                        <a:rPr lang="en-US" sz="900" kern="0" dirty="0">
                          <a:latin typeface="Calibri"/>
                          <a:ea typeface="宋体"/>
                          <a:cs typeface="宋体"/>
                        </a:rPr>
                        <a:t>/</a:t>
                      </a: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减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处理决定数量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行政处罚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增　</a:t>
                      </a:r>
                      <a:r>
                        <a:rPr lang="en-US" sz="900" kern="0" dirty="0">
                          <a:latin typeface="Calibri"/>
                          <a:ea typeface="宋体"/>
                          <a:cs typeface="宋体"/>
                        </a:rPr>
                        <a:t>95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95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行政强制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增　</a:t>
                      </a:r>
                      <a:r>
                        <a:rPr lang="en-US" sz="900" kern="0" dirty="0">
                          <a:latin typeface="Calibri"/>
                          <a:ea typeface="宋体"/>
                          <a:cs typeface="宋体"/>
                        </a:rPr>
                        <a:t>46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46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41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第二十条第（八）项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09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信息内容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上一年项目数量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本年增</a:t>
                      </a:r>
                      <a:r>
                        <a:rPr lang="en-US" sz="900" kern="0" dirty="0">
                          <a:latin typeface="Calibri"/>
                          <a:ea typeface="宋体"/>
                          <a:cs typeface="宋体"/>
                        </a:rPr>
                        <a:t>/</a:t>
                      </a: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减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47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行政事业性收费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 dirty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5779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第二十条第（九）项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信息内容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采购项目数量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 dirty="0">
                          <a:latin typeface="Calibri"/>
                          <a:ea typeface="宋体"/>
                          <a:cs typeface="宋体"/>
                        </a:rPr>
                        <a:t>采购总金额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90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zh-CN" sz="900" kern="0">
                          <a:latin typeface="Calibri"/>
                          <a:ea typeface="宋体"/>
                          <a:cs typeface="宋体"/>
                        </a:rPr>
                        <a:t>政府集中采购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900"/>
                        </a:spcAft>
                      </a:pPr>
                      <a:r>
                        <a:rPr lang="en-US" sz="900" kern="0"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endParaRPr lang="zh-CN" sz="9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宋体"/>
                          <a:ea typeface="宋体"/>
                          <a:cs typeface="Times New Roman"/>
                        </a:rPr>
                        <a:t>0</a:t>
                      </a:r>
                      <a:endParaRPr lang="zh-CN" sz="9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115" marR="52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33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rite Your Title Here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1811</Words>
  <Application>Microsoft Office PowerPoint</Application>
  <PresentationFormat>全屏显示(16:9)</PresentationFormat>
  <Paragraphs>132</Paragraphs>
  <Slides>14</Slides>
  <Notes>14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subject>亮亮图文旗舰店</dc:subject>
  <dc:creator>dell</dc:creator>
  <dc:description>亮亮图文旗舰店https://liangliangtuwen.tmall.com</dc:description>
  <cp:lastModifiedBy>xbany</cp:lastModifiedBy>
  <cp:revision>6</cp:revision>
  <dcterms:created xsi:type="dcterms:W3CDTF">2015-12-11T17:46:17Z</dcterms:created>
  <dcterms:modified xsi:type="dcterms:W3CDTF">2021-05-24T12:36:14Z</dcterms:modified>
</cp:coreProperties>
</file>