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3"/>
    <p:sldId id="257" r:id="rId4"/>
    <p:sldId id="258" r:id="rId5"/>
    <p:sldId id="281" r:id="rId6"/>
    <p:sldId id="284" r:id="rId7"/>
    <p:sldId id="285" r:id="rId8"/>
    <p:sldId id="302" r:id="rId10"/>
    <p:sldId id="286" r:id="rId11"/>
    <p:sldId id="287" r:id="rId12"/>
    <p:sldId id="283" r:id="rId13"/>
    <p:sldId id="288" r:id="rId14"/>
    <p:sldId id="290" r:id="rId15"/>
    <p:sldId id="260" r:id="rId16"/>
    <p:sldId id="303" r:id="rId17"/>
    <p:sldId id="292" r:id="rId18"/>
    <p:sldId id="294" r:id="rId19"/>
    <p:sldId id="293" r:id="rId20"/>
    <p:sldId id="304" r:id="rId21"/>
    <p:sldId id="295" r:id="rId22"/>
    <p:sldId id="296" r:id="rId23"/>
    <p:sldId id="311" r:id="rId24"/>
    <p:sldId id="297" r:id="rId25"/>
    <p:sldId id="298" r:id="rId26"/>
    <p:sldId id="307" r:id="rId27"/>
    <p:sldId id="308" r:id="rId28"/>
    <p:sldId id="279" r:id="rId29"/>
  </p:sldIdLst>
  <p:sldSz cx="9144000" cy="5143500" type="screen16x9"/>
  <p:notesSz cx="9144000" cy="51435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04" y="-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E9528-5FAA-4EC1-89D3-6CC2AA2F3D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28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2443163"/>
            <a:ext cx="7315200" cy="2314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A4DF9-7CB5-43CA-BAED-DD089873ED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A4DF9-7CB5-43CA-BAED-DD089873ED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A4DF9-7CB5-43CA-BAED-DD089873ED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A4DF9-7CB5-43CA-BAED-DD089873ED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5179" y="247697"/>
            <a:ext cx="7453640" cy="269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5DA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黑体" panose="02010609060101010101" charset="-122"/>
                <a:cs typeface="黑体" panose="02010609060101010101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5DA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5DA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0535" y="1880476"/>
            <a:ext cx="7962928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5DA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64612" y="978833"/>
            <a:ext cx="4970780" cy="318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黑体" panose="02010609060101010101" charset="-122"/>
                <a:cs typeface="黑体" panose="02010609060101010101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object 4"/>
          <p:cNvSpPr/>
          <p:nvPr/>
        </p:nvSpPr>
        <p:spPr>
          <a:xfrm>
            <a:off x="0" y="1268095"/>
            <a:ext cx="9144000" cy="1191895"/>
          </a:xfrm>
          <a:custGeom>
            <a:avLst/>
            <a:gdLst/>
            <a:ahLst/>
            <a:cxnLst/>
            <a:rect l="l" t="t" r="r" b="b"/>
            <a:pathLst>
              <a:path w="9144000" h="1421764">
                <a:moveTo>
                  <a:pt x="0" y="1421726"/>
                </a:moveTo>
                <a:lnTo>
                  <a:pt x="9144000" y="1421726"/>
                </a:lnTo>
                <a:lnTo>
                  <a:pt x="9144000" y="0"/>
                </a:lnTo>
                <a:lnTo>
                  <a:pt x="0" y="0"/>
                </a:lnTo>
                <a:lnTo>
                  <a:pt x="0" y="1421726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467A"/>
                </a:solidFill>
                <a:latin typeface="方正小标宋简体" panose="02010601030101010101" pitchFamily="65" charset="-122"/>
                <a:ea typeface="方正小标宋简体" panose="02010601030101010101" pitchFamily="65" charset="-122"/>
                <a:sym typeface="+mn-ea"/>
              </a:rPr>
              <a:t>山东省大数据工程专业职称考试和评审工作</a:t>
            </a:r>
            <a:endParaRPr lang="zh-CN" altLang="en-US" sz="3200" dirty="0" smtClean="0">
              <a:solidFill>
                <a:srgbClr val="00467A"/>
              </a:solidFill>
              <a:latin typeface="方正小标宋简体" panose="02010601030101010101" pitchFamily="65" charset="-122"/>
              <a:ea typeface="方正小标宋简体" panose="02010601030101010101" pitchFamily="65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467A"/>
                </a:solidFill>
                <a:latin typeface="方正小标宋简体" panose="02010601030101010101" pitchFamily="65" charset="-122"/>
                <a:ea typeface="方正小标宋简体" panose="02010601030101010101" pitchFamily="65" charset="-122"/>
              </a:rPr>
              <a:t>政策解读、宣传动员会议</a:t>
            </a:r>
            <a:endParaRPr lang="zh-CN" altLang="en-US" sz="3200" dirty="0" smtClean="0">
              <a:solidFill>
                <a:srgbClr val="00467A"/>
              </a:solidFill>
              <a:latin typeface="方正小标宋简体" panose="02010601030101010101" pitchFamily="65" charset="-122"/>
              <a:ea typeface="方正小标宋简体" panose="02010601030101010101" pitchFamily="65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8915" y="1268095"/>
            <a:ext cx="8717280" cy="119253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p/>
        </p:txBody>
      </p:sp>
      <p:sp>
        <p:nvSpPr>
          <p:cNvPr id="10" name="object 10"/>
          <p:cNvSpPr txBox="1"/>
          <p:nvPr/>
        </p:nvSpPr>
        <p:spPr>
          <a:xfrm>
            <a:off x="1021080" y="2870835"/>
            <a:ext cx="710057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 algn="ctr">
              <a:lnSpc>
                <a:spcPct val="130000"/>
              </a:lnSpc>
              <a:spcBef>
                <a:spcPts val="100"/>
              </a:spcBef>
            </a:pPr>
            <a:r>
              <a:rPr lang="zh-CN" altLang="en-US" sz="2000" b="1" dirty="0" smtClean="0">
                <a:solidFill>
                  <a:srgbClr val="00467A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济宁市大数据中心</a:t>
            </a:r>
            <a:endParaRPr lang="zh-CN" altLang="en-US" sz="2000" b="1" dirty="0" smtClean="0">
              <a:solidFill>
                <a:srgbClr val="00467A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  <a:p>
            <a:pPr marL="12700" algn="ctr">
              <a:lnSpc>
                <a:spcPct val="130000"/>
              </a:lnSpc>
              <a:spcBef>
                <a:spcPts val="100"/>
              </a:spcBef>
            </a:pPr>
            <a:r>
              <a:rPr lang="zh-CN" altLang="en-US" sz="2000" b="1" dirty="0" smtClean="0">
                <a:solidFill>
                  <a:srgbClr val="00467A"/>
                </a:solidFill>
                <a:latin typeface="方正楷体简体" panose="02010601030101010101" charset="-122"/>
                <a:ea typeface="方正楷体简体" panose="02010601030101010101" charset="-122"/>
                <a:cs typeface="方正楷体简体" panose="02010601030101010101" charset="-122"/>
              </a:rPr>
              <a:t>2021年8月27日</a:t>
            </a:r>
            <a:endParaRPr lang="zh-CN" altLang="en-US" sz="2000" b="1" dirty="0" smtClean="0">
              <a:solidFill>
                <a:srgbClr val="00467A"/>
              </a:solidFill>
              <a:latin typeface="方正楷体简体" panose="02010601030101010101" charset="-122"/>
              <a:ea typeface="方正楷体简体" panose="02010601030101010101" charset="-122"/>
              <a:cs typeface="方正楷体简体" panose="02010601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职称政策解读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90600" y="14287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0" y="0"/>
                </a:moveTo>
                <a:lnTo>
                  <a:pt x="0" y="763930"/>
                </a:lnTo>
                <a:lnTo>
                  <a:pt x="411353" y="1175283"/>
                </a:lnTo>
                <a:lnTo>
                  <a:pt x="822706" y="763930"/>
                </a:lnTo>
                <a:lnTo>
                  <a:pt x="822706" y="411353"/>
                </a:lnTo>
                <a:lnTo>
                  <a:pt x="411353" y="411353"/>
                </a:lnTo>
                <a:lnTo>
                  <a:pt x="0" y="0"/>
                </a:lnTo>
                <a:close/>
              </a:path>
              <a:path w="822960" h="1175385">
                <a:moveTo>
                  <a:pt x="822706" y="0"/>
                </a:moveTo>
                <a:lnTo>
                  <a:pt x="411353" y="411353"/>
                </a:lnTo>
                <a:lnTo>
                  <a:pt x="822706" y="411353"/>
                </a:lnTo>
                <a:lnTo>
                  <a:pt x="822706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90600" y="14287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822706" y="0"/>
                </a:moveTo>
                <a:lnTo>
                  <a:pt x="822706" y="763930"/>
                </a:lnTo>
                <a:lnTo>
                  <a:pt x="411353" y="1175283"/>
                </a:lnTo>
                <a:lnTo>
                  <a:pt x="0" y="763930"/>
                </a:lnTo>
                <a:lnTo>
                  <a:pt x="0" y="0"/>
                </a:lnTo>
                <a:lnTo>
                  <a:pt x="411353" y="411353"/>
                </a:lnTo>
                <a:lnTo>
                  <a:pt x="822706" y="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295400" y="1914934"/>
            <a:ext cx="5351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1</a:t>
            </a:r>
            <a:endParaRPr sz="23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057400" y="1581150"/>
            <a:ext cx="6248400" cy="5657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spc="-5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在山东省工作的企事业单位、社会组织、以及灵活就业的专业技术人员</a:t>
            </a:r>
            <a:endParaRPr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0600" y="24193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0" y="0"/>
                </a:moveTo>
                <a:lnTo>
                  <a:pt x="0" y="763930"/>
                </a:lnTo>
                <a:lnTo>
                  <a:pt x="411353" y="1175283"/>
                </a:lnTo>
                <a:lnTo>
                  <a:pt x="822706" y="763930"/>
                </a:lnTo>
                <a:lnTo>
                  <a:pt x="822706" y="411353"/>
                </a:lnTo>
                <a:lnTo>
                  <a:pt x="411353" y="411353"/>
                </a:lnTo>
                <a:lnTo>
                  <a:pt x="0" y="0"/>
                </a:lnTo>
                <a:close/>
              </a:path>
              <a:path w="822960" h="1175385">
                <a:moveTo>
                  <a:pt x="822706" y="0"/>
                </a:moveTo>
                <a:lnTo>
                  <a:pt x="411353" y="411353"/>
                </a:lnTo>
                <a:lnTo>
                  <a:pt x="822706" y="411353"/>
                </a:lnTo>
                <a:lnTo>
                  <a:pt x="822706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990600" y="24193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822706" y="0"/>
                </a:moveTo>
                <a:lnTo>
                  <a:pt x="822706" y="763930"/>
                </a:lnTo>
                <a:lnTo>
                  <a:pt x="411353" y="1175283"/>
                </a:lnTo>
                <a:lnTo>
                  <a:pt x="0" y="763930"/>
                </a:lnTo>
                <a:lnTo>
                  <a:pt x="0" y="0"/>
                </a:lnTo>
                <a:lnTo>
                  <a:pt x="411353" y="411353"/>
                </a:lnTo>
                <a:lnTo>
                  <a:pt x="822706" y="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295400" y="2843409"/>
            <a:ext cx="5351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2</a:t>
            </a:r>
            <a:endParaRPr sz="23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81200" y="2479219"/>
            <a:ext cx="6781799" cy="854532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981200" y="2495550"/>
            <a:ext cx="6781800" cy="8382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981200" y="2724150"/>
            <a:ext cx="65532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从事大数据及相关工作</a:t>
            </a: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16" y="721893"/>
            <a:ext cx="2061845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一、适用范围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object 15"/>
          <p:cNvSpPr txBox="1"/>
          <p:nvPr/>
        </p:nvSpPr>
        <p:spPr>
          <a:xfrm>
            <a:off x="1828800" y="3486150"/>
            <a:ext cx="6858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 数字经济领域、传统产业数字化转型领域的企业人员，都可以算作这个范畴</a:t>
            </a:r>
            <a:endParaRPr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职称政策解读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057400" y="1581150"/>
            <a:ext cx="62484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spc="-5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主要适用于大数据系统的研究、设计、开发、运行、维护等的工作，</a:t>
            </a:r>
            <a:r>
              <a:rPr lang="zh-CN" altLang="en-US" b="1" spc="-5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侧重于技术端</a:t>
            </a:r>
            <a:endParaRPr dirty="0">
              <a:solidFill>
                <a:srgbClr val="FF0000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95400" y="2843409"/>
            <a:ext cx="5351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3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81200" y="3105150"/>
            <a:ext cx="6781799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981200" y="31051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133600" y="3181350"/>
            <a:ext cx="65532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主要适用于数据的采集、清洗、分析、治理、挖掘、交易、可视化，以及数据标准、安全保障等工作，</a:t>
            </a:r>
            <a:r>
              <a:rPr lang="zh-CN" altLang="en-US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侧重于应用端</a:t>
            </a:r>
            <a:endParaRPr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16" y="721893"/>
            <a:ext cx="2061845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二、专业划分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000" y="1428750"/>
            <a:ext cx="990600" cy="9906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大数据系统研发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2000" y="2952750"/>
            <a:ext cx="990600" cy="9906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大数据分析应用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object 24"/>
          <p:cNvSpPr txBox="1"/>
          <p:nvPr/>
        </p:nvSpPr>
        <p:spPr>
          <a:xfrm>
            <a:off x="685800" y="4248150"/>
            <a:ext cx="8153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两个专业之间没有严格的界限，相互之间可以接续</a:t>
            </a:r>
            <a:r>
              <a:rPr lang="zh-CN" altLang="en-US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交叉报考和评审</a:t>
            </a:r>
            <a:endParaRPr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143000" y="1504950"/>
            <a:ext cx="1143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90600" y="1657350"/>
            <a:ext cx="11430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初级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28" name="object 17"/>
          <p:cNvSpPr txBox="1"/>
          <p:nvPr/>
        </p:nvSpPr>
        <p:spPr>
          <a:xfrm>
            <a:off x="834316" y="721893"/>
            <a:ext cx="3890084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三、职称级别及取得方式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5DA2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2438400" y="165735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object 21"/>
          <p:cNvSpPr/>
          <p:nvPr/>
        </p:nvSpPr>
        <p:spPr>
          <a:xfrm>
            <a:off x="3352800" y="1504950"/>
            <a:ext cx="1143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object 21"/>
          <p:cNvSpPr/>
          <p:nvPr/>
        </p:nvSpPr>
        <p:spPr>
          <a:xfrm>
            <a:off x="5562600" y="1504950"/>
            <a:ext cx="1143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object 21"/>
          <p:cNvSpPr/>
          <p:nvPr/>
        </p:nvSpPr>
        <p:spPr>
          <a:xfrm>
            <a:off x="7696200" y="1504950"/>
            <a:ext cx="1143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4648200" y="165735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6781800" y="165735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bject 24"/>
          <p:cNvSpPr txBox="1"/>
          <p:nvPr/>
        </p:nvSpPr>
        <p:spPr>
          <a:xfrm>
            <a:off x="3200400" y="1657350"/>
            <a:ext cx="12954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中级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7" name="object 24"/>
          <p:cNvSpPr txBox="1"/>
          <p:nvPr/>
        </p:nvSpPr>
        <p:spPr>
          <a:xfrm>
            <a:off x="5410200" y="1657350"/>
            <a:ext cx="12954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高级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8" name="object 24"/>
          <p:cNvSpPr txBox="1"/>
          <p:nvPr/>
        </p:nvSpPr>
        <p:spPr>
          <a:xfrm>
            <a:off x="7391400" y="1657350"/>
            <a:ext cx="14478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正高级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40" name="object 21"/>
          <p:cNvSpPr/>
          <p:nvPr/>
        </p:nvSpPr>
        <p:spPr>
          <a:xfrm>
            <a:off x="990600" y="3105150"/>
            <a:ext cx="1524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object 21"/>
          <p:cNvSpPr/>
          <p:nvPr/>
        </p:nvSpPr>
        <p:spPr>
          <a:xfrm>
            <a:off x="3276600" y="3105150"/>
            <a:ext cx="12954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object 21"/>
          <p:cNvSpPr/>
          <p:nvPr/>
        </p:nvSpPr>
        <p:spPr>
          <a:xfrm>
            <a:off x="5334000" y="3105150"/>
            <a:ext cx="1524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object 21"/>
          <p:cNvSpPr/>
          <p:nvPr/>
        </p:nvSpPr>
        <p:spPr>
          <a:xfrm>
            <a:off x="7543800" y="3105150"/>
            <a:ext cx="14478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6934200" y="325755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object 24"/>
          <p:cNvSpPr txBox="1"/>
          <p:nvPr/>
        </p:nvSpPr>
        <p:spPr>
          <a:xfrm>
            <a:off x="609600" y="3257550"/>
            <a:ext cx="19050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助理工程师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49" name="object 24"/>
          <p:cNvSpPr txBox="1"/>
          <p:nvPr/>
        </p:nvSpPr>
        <p:spPr>
          <a:xfrm>
            <a:off x="3124200" y="3257550"/>
            <a:ext cx="14478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工程师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0" name="object 24"/>
          <p:cNvSpPr txBox="1"/>
          <p:nvPr/>
        </p:nvSpPr>
        <p:spPr>
          <a:xfrm>
            <a:off x="4953000" y="3257550"/>
            <a:ext cx="21336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高级工程师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1" name="object 24"/>
          <p:cNvSpPr txBox="1"/>
          <p:nvPr/>
        </p:nvSpPr>
        <p:spPr>
          <a:xfrm>
            <a:off x="7086600" y="3257550"/>
            <a:ext cx="2057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正高级工程师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2" name="右箭头 51"/>
          <p:cNvSpPr/>
          <p:nvPr/>
        </p:nvSpPr>
        <p:spPr>
          <a:xfrm>
            <a:off x="2667000" y="325755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箭头 52"/>
          <p:cNvSpPr/>
          <p:nvPr/>
        </p:nvSpPr>
        <p:spPr>
          <a:xfrm>
            <a:off x="4724400" y="325755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2438400" y="4095750"/>
            <a:ext cx="990600" cy="732257"/>
            <a:chOff x="1279555" y="1611794"/>
            <a:chExt cx="850815" cy="773142"/>
          </a:xfrm>
        </p:grpSpPr>
        <p:sp>
          <p:nvSpPr>
            <p:cNvPr id="55" name="椭圆 54"/>
            <p:cNvSpPr/>
            <p:nvPr/>
          </p:nvSpPr>
          <p:spPr>
            <a:xfrm>
              <a:off x="131570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70"/>
            <p:cNvSpPr txBox="1"/>
            <p:nvPr/>
          </p:nvSpPr>
          <p:spPr>
            <a:xfrm>
              <a:off x="1279555" y="1834262"/>
              <a:ext cx="850815" cy="35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考 试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10201" y="4095750"/>
            <a:ext cx="1447800" cy="732257"/>
            <a:chOff x="1279556" y="1611794"/>
            <a:chExt cx="850815" cy="773142"/>
          </a:xfrm>
        </p:grpSpPr>
        <p:sp>
          <p:nvSpPr>
            <p:cNvPr id="58" name="椭圆 57"/>
            <p:cNvSpPr/>
            <p:nvPr/>
          </p:nvSpPr>
          <p:spPr>
            <a:xfrm>
              <a:off x="131570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70"/>
            <p:cNvSpPr txBox="1"/>
            <p:nvPr/>
          </p:nvSpPr>
          <p:spPr>
            <a:xfrm>
              <a:off x="1279556" y="1834262"/>
              <a:ext cx="850815" cy="35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考试</a:t>
              </a:r>
              <a:r>
                <a:rPr lang="en-US" altLang="zh-CN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+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评审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391400" y="4095750"/>
            <a:ext cx="1537271" cy="732257"/>
            <a:chOff x="1279555" y="1611794"/>
            <a:chExt cx="858224" cy="773142"/>
          </a:xfrm>
        </p:grpSpPr>
        <p:sp>
          <p:nvSpPr>
            <p:cNvPr id="61" name="椭圆 60"/>
            <p:cNvSpPr/>
            <p:nvPr/>
          </p:nvSpPr>
          <p:spPr>
            <a:xfrm>
              <a:off x="136463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文本框 70"/>
            <p:cNvSpPr txBox="1"/>
            <p:nvPr/>
          </p:nvSpPr>
          <p:spPr>
            <a:xfrm>
              <a:off x="1279555" y="1834262"/>
              <a:ext cx="850815" cy="356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评审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cxnSp>
        <p:nvCxnSpPr>
          <p:cNvPr id="64" name="直接箭头连接符 63"/>
          <p:cNvCxnSpPr>
            <a:stCxn id="55" idx="1"/>
          </p:cNvCxnSpPr>
          <p:nvPr/>
        </p:nvCxnSpPr>
        <p:spPr>
          <a:xfrm rot="16200000" flipV="1">
            <a:off x="2128841" y="3719509"/>
            <a:ext cx="488236" cy="478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>
            <a:stCxn id="55" idx="7"/>
          </p:cNvCxnSpPr>
          <p:nvPr/>
        </p:nvCxnSpPr>
        <p:spPr>
          <a:xfrm rot="5400000" flipH="1" flipV="1">
            <a:off x="3323398" y="3640184"/>
            <a:ext cx="488236" cy="637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rot="5400000" flipH="1" flipV="1">
            <a:off x="5905500" y="390525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/>
          <p:cNvCxnSpPr/>
          <p:nvPr/>
        </p:nvCxnSpPr>
        <p:spPr>
          <a:xfrm rot="5400000" flipH="1" flipV="1">
            <a:off x="8039100" y="390525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上下箭头 38"/>
          <p:cNvSpPr/>
          <p:nvPr/>
        </p:nvSpPr>
        <p:spPr>
          <a:xfrm>
            <a:off x="1676400" y="2343150"/>
            <a:ext cx="1524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下箭头 43"/>
          <p:cNvSpPr/>
          <p:nvPr/>
        </p:nvSpPr>
        <p:spPr>
          <a:xfrm>
            <a:off x="3810000" y="2343150"/>
            <a:ext cx="1524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上下箭头 44"/>
          <p:cNvSpPr/>
          <p:nvPr/>
        </p:nvSpPr>
        <p:spPr>
          <a:xfrm>
            <a:off x="6019800" y="2343150"/>
            <a:ext cx="1524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上下箭头 46"/>
          <p:cNvSpPr/>
          <p:nvPr/>
        </p:nvSpPr>
        <p:spPr>
          <a:xfrm>
            <a:off x="8229600" y="2343150"/>
            <a:ext cx="1524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09600" y="1200150"/>
            <a:ext cx="2570480" cy="2439670"/>
          </a:xfrm>
          <a:custGeom>
            <a:avLst/>
            <a:gdLst/>
            <a:ahLst/>
            <a:cxnLst/>
            <a:rect l="l" t="t" r="r" b="b"/>
            <a:pathLst>
              <a:path w="2570479" h="2439670">
                <a:moveTo>
                  <a:pt x="1285214" y="0"/>
                </a:moveTo>
                <a:lnTo>
                  <a:pt x="1235917" y="880"/>
                </a:lnTo>
                <a:lnTo>
                  <a:pt x="1187088" y="3502"/>
                </a:lnTo>
                <a:lnTo>
                  <a:pt x="1138763" y="7832"/>
                </a:lnTo>
                <a:lnTo>
                  <a:pt x="1090973" y="13840"/>
                </a:lnTo>
                <a:lnTo>
                  <a:pt x="1043753" y="21494"/>
                </a:lnTo>
                <a:lnTo>
                  <a:pt x="997135" y="30761"/>
                </a:lnTo>
                <a:lnTo>
                  <a:pt x="951153" y="41612"/>
                </a:lnTo>
                <a:lnTo>
                  <a:pt x="905840" y="54014"/>
                </a:lnTo>
                <a:lnTo>
                  <a:pt x="861230" y="67935"/>
                </a:lnTo>
                <a:lnTo>
                  <a:pt x="817355" y="83344"/>
                </a:lnTo>
                <a:lnTo>
                  <a:pt x="774249" y="100209"/>
                </a:lnTo>
                <a:lnTo>
                  <a:pt x="731945" y="118499"/>
                </a:lnTo>
                <a:lnTo>
                  <a:pt x="690476" y="138182"/>
                </a:lnTo>
                <a:lnTo>
                  <a:pt x="649877" y="159226"/>
                </a:lnTo>
                <a:lnTo>
                  <a:pt x="610179" y="181601"/>
                </a:lnTo>
                <a:lnTo>
                  <a:pt x="571417" y="205274"/>
                </a:lnTo>
                <a:lnTo>
                  <a:pt x="533623" y="230213"/>
                </a:lnTo>
                <a:lnTo>
                  <a:pt x="496831" y="256388"/>
                </a:lnTo>
                <a:lnTo>
                  <a:pt x="461075" y="283767"/>
                </a:lnTo>
                <a:lnTo>
                  <a:pt x="426387" y="312317"/>
                </a:lnTo>
                <a:lnTo>
                  <a:pt x="392800" y="342008"/>
                </a:lnTo>
                <a:lnTo>
                  <a:pt x="360349" y="372808"/>
                </a:lnTo>
                <a:lnTo>
                  <a:pt x="329066" y="404684"/>
                </a:lnTo>
                <a:lnTo>
                  <a:pt x="298984" y="437607"/>
                </a:lnTo>
                <a:lnTo>
                  <a:pt x="270138" y="471544"/>
                </a:lnTo>
                <a:lnTo>
                  <a:pt x="242559" y="506463"/>
                </a:lnTo>
                <a:lnTo>
                  <a:pt x="216282" y="542333"/>
                </a:lnTo>
                <a:lnTo>
                  <a:pt x="191340" y="579122"/>
                </a:lnTo>
                <a:lnTo>
                  <a:pt x="167765" y="616799"/>
                </a:lnTo>
                <a:lnTo>
                  <a:pt x="145592" y="655332"/>
                </a:lnTo>
                <a:lnTo>
                  <a:pt x="124853" y="694690"/>
                </a:lnTo>
                <a:lnTo>
                  <a:pt x="105583" y="734840"/>
                </a:lnTo>
                <a:lnTo>
                  <a:pt x="87813" y="775752"/>
                </a:lnTo>
                <a:lnTo>
                  <a:pt x="71578" y="817394"/>
                </a:lnTo>
                <a:lnTo>
                  <a:pt x="56910" y="859734"/>
                </a:lnTo>
                <a:lnTo>
                  <a:pt x="43844" y="902740"/>
                </a:lnTo>
                <a:lnTo>
                  <a:pt x="32411" y="946382"/>
                </a:lnTo>
                <a:lnTo>
                  <a:pt x="22646" y="990626"/>
                </a:lnTo>
                <a:lnTo>
                  <a:pt x="14582" y="1035443"/>
                </a:lnTo>
                <a:lnTo>
                  <a:pt x="8252" y="1080800"/>
                </a:lnTo>
                <a:lnTo>
                  <a:pt x="3690" y="1126666"/>
                </a:lnTo>
                <a:lnTo>
                  <a:pt x="928" y="1173008"/>
                </a:lnTo>
                <a:lnTo>
                  <a:pt x="0" y="1219796"/>
                </a:lnTo>
                <a:lnTo>
                  <a:pt x="928" y="1266585"/>
                </a:lnTo>
                <a:lnTo>
                  <a:pt x="3690" y="1312927"/>
                </a:lnTo>
                <a:lnTo>
                  <a:pt x="8252" y="1358793"/>
                </a:lnTo>
                <a:lnTo>
                  <a:pt x="14582" y="1404150"/>
                </a:lnTo>
                <a:lnTo>
                  <a:pt x="22646" y="1448966"/>
                </a:lnTo>
                <a:lnTo>
                  <a:pt x="32411" y="1493211"/>
                </a:lnTo>
                <a:lnTo>
                  <a:pt x="43844" y="1536853"/>
                </a:lnTo>
                <a:lnTo>
                  <a:pt x="56910" y="1579859"/>
                </a:lnTo>
                <a:lnTo>
                  <a:pt x="71578" y="1622199"/>
                </a:lnTo>
                <a:lnTo>
                  <a:pt x="87813" y="1663841"/>
                </a:lnTo>
                <a:lnTo>
                  <a:pt x="105583" y="1704753"/>
                </a:lnTo>
                <a:lnTo>
                  <a:pt x="124853" y="1744903"/>
                </a:lnTo>
                <a:lnTo>
                  <a:pt x="145592" y="1784261"/>
                </a:lnTo>
                <a:lnTo>
                  <a:pt x="167765" y="1822794"/>
                </a:lnTo>
                <a:lnTo>
                  <a:pt x="191340" y="1860471"/>
                </a:lnTo>
                <a:lnTo>
                  <a:pt x="216282" y="1897260"/>
                </a:lnTo>
                <a:lnTo>
                  <a:pt x="242559" y="1933130"/>
                </a:lnTo>
                <a:lnTo>
                  <a:pt x="270138" y="1968049"/>
                </a:lnTo>
                <a:lnTo>
                  <a:pt x="298984" y="2001986"/>
                </a:lnTo>
                <a:lnTo>
                  <a:pt x="329066" y="2034908"/>
                </a:lnTo>
                <a:lnTo>
                  <a:pt x="360349" y="2066785"/>
                </a:lnTo>
                <a:lnTo>
                  <a:pt x="392800" y="2097585"/>
                </a:lnTo>
                <a:lnTo>
                  <a:pt x="426387" y="2127276"/>
                </a:lnTo>
                <a:lnTo>
                  <a:pt x="461075" y="2155826"/>
                </a:lnTo>
                <a:lnTo>
                  <a:pt x="496831" y="2183205"/>
                </a:lnTo>
                <a:lnTo>
                  <a:pt x="533623" y="2209379"/>
                </a:lnTo>
                <a:lnTo>
                  <a:pt x="571417" y="2234319"/>
                </a:lnTo>
                <a:lnTo>
                  <a:pt x="610179" y="2257992"/>
                </a:lnTo>
                <a:lnTo>
                  <a:pt x="649877" y="2280366"/>
                </a:lnTo>
                <a:lnTo>
                  <a:pt x="690476" y="2301411"/>
                </a:lnTo>
                <a:lnTo>
                  <a:pt x="731945" y="2321094"/>
                </a:lnTo>
                <a:lnTo>
                  <a:pt x="774249" y="2339384"/>
                </a:lnTo>
                <a:lnTo>
                  <a:pt x="817355" y="2356249"/>
                </a:lnTo>
                <a:lnTo>
                  <a:pt x="861230" y="2371658"/>
                </a:lnTo>
                <a:lnTo>
                  <a:pt x="905840" y="2385579"/>
                </a:lnTo>
                <a:lnTo>
                  <a:pt x="951153" y="2397981"/>
                </a:lnTo>
                <a:lnTo>
                  <a:pt x="997135" y="2408831"/>
                </a:lnTo>
                <a:lnTo>
                  <a:pt x="1043753" y="2418099"/>
                </a:lnTo>
                <a:lnTo>
                  <a:pt x="1090973" y="2425753"/>
                </a:lnTo>
                <a:lnTo>
                  <a:pt x="1138763" y="2431761"/>
                </a:lnTo>
                <a:lnTo>
                  <a:pt x="1187088" y="2436091"/>
                </a:lnTo>
                <a:lnTo>
                  <a:pt x="1235917" y="2438712"/>
                </a:lnTo>
                <a:lnTo>
                  <a:pt x="1285214" y="2439593"/>
                </a:lnTo>
                <a:lnTo>
                  <a:pt x="1334513" y="2438712"/>
                </a:lnTo>
                <a:lnTo>
                  <a:pt x="1383341" y="2436091"/>
                </a:lnTo>
                <a:lnTo>
                  <a:pt x="1431668" y="2431761"/>
                </a:lnTo>
                <a:lnTo>
                  <a:pt x="1479458" y="2425753"/>
                </a:lnTo>
                <a:lnTo>
                  <a:pt x="1526679" y="2418099"/>
                </a:lnTo>
                <a:lnTo>
                  <a:pt x="1573298" y="2408831"/>
                </a:lnTo>
                <a:lnTo>
                  <a:pt x="1619280" y="2397981"/>
                </a:lnTo>
                <a:lnTo>
                  <a:pt x="1664594" y="2385579"/>
                </a:lnTo>
                <a:lnTo>
                  <a:pt x="1709205" y="2371658"/>
                </a:lnTo>
                <a:lnTo>
                  <a:pt x="1753081" y="2356249"/>
                </a:lnTo>
                <a:lnTo>
                  <a:pt x="1796187" y="2339384"/>
                </a:lnTo>
                <a:lnTo>
                  <a:pt x="1838491" y="2321094"/>
                </a:lnTo>
                <a:lnTo>
                  <a:pt x="1879960" y="2301411"/>
                </a:lnTo>
                <a:lnTo>
                  <a:pt x="1920560" y="2280366"/>
                </a:lnTo>
                <a:lnTo>
                  <a:pt x="1960258" y="2257992"/>
                </a:lnTo>
                <a:lnTo>
                  <a:pt x="1999021" y="2234319"/>
                </a:lnTo>
                <a:lnTo>
                  <a:pt x="2036815" y="2209379"/>
                </a:lnTo>
                <a:lnTo>
                  <a:pt x="2073607" y="2183205"/>
                </a:lnTo>
                <a:lnTo>
                  <a:pt x="2109364" y="2155826"/>
                </a:lnTo>
                <a:lnTo>
                  <a:pt x="2144052" y="2127276"/>
                </a:lnTo>
                <a:lnTo>
                  <a:pt x="2177639" y="2097585"/>
                </a:lnTo>
                <a:lnTo>
                  <a:pt x="2210090" y="2066785"/>
                </a:lnTo>
                <a:lnTo>
                  <a:pt x="2241374" y="2034908"/>
                </a:lnTo>
                <a:lnTo>
                  <a:pt x="2271455" y="2001986"/>
                </a:lnTo>
                <a:lnTo>
                  <a:pt x="2300302" y="1968049"/>
                </a:lnTo>
                <a:lnTo>
                  <a:pt x="2327881" y="1933130"/>
                </a:lnTo>
                <a:lnTo>
                  <a:pt x="2354158" y="1897260"/>
                </a:lnTo>
                <a:lnTo>
                  <a:pt x="2379101" y="1860471"/>
                </a:lnTo>
                <a:lnTo>
                  <a:pt x="2402675" y="1822794"/>
                </a:lnTo>
                <a:lnTo>
                  <a:pt x="2424848" y="1784261"/>
                </a:lnTo>
                <a:lnTo>
                  <a:pt x="2445587" y="1744903"/>
                </a:lnTo>
                <a:lnTo>
                  <a:pt x="2464858" y="1704753"/>
                </a:lnTo>
                <a:lnTo>
                  <a:pt x="2482628" y="1663841"/>
                </a:lnTo>
                <a:lnTo>
                  <a:pt x="2498863" y="1622199"/>
                </a:lnTo>
                <a:lnTo>
                  <a:pt x="2513531" y="1579859"/>
                </a:lnTo>
                <a:lnTo>
                  <a:pt x="2526597" y="1536853"/>
                </a:lnTo>
                <a:lnTo>
                  <a:pt x="2538030" y="1493211"/>
                </a:lnTo>
                <a:lnTo>
                  <a:pt x="2547795" y="1448966"/>
                </a:lnTo>
                <a:lnTo>
                  <a:pt x="2555859" y="1404150"/>
                </a:lnTo>
                <a:lnTo>
                  <a:pt x="2562189" y="1358793"/>
                </a:lnTo>
                <a:lnTo>
                  <a:pt x="2566751" y="1312927"/>
                </a:lnTo>
                <a:lnTo>
                  <a:pt x="2569513" y="1266585"/>
                </a:lnTo>
                <a:lnTo>
                  <a:pt x="2570441" y="1219796"/>
                </a:lnTo>
                <a:lnTo>
                  <a:pt x="2569513" y="1173008"/>
                </a:lnTo>
                <a:lnTo>
                  <a:pt x="2566751" y="1126666"/>
                </a:lnTo>
                <a:lnTo>
                  <a:pt x="2562189" y="1080800"/>
                </a:lnTo>
                <a:lnTo>
                  <a:pt x="2555859" y="1035443"/>
                </a:lnTo>
                <a:lnTo>
                  <a:pt x="2547795" y="990626"/>
                </a:lnTo>
                <a:lnTo>
                  <a:pt x="2538030" y="946382"/>
                </a:lnTo>
                <a:lnTo>
                  <a:pt x="2526597" y="902740"/>
                </a:lnTo>
                <a:lnTo>
                  <a:pt x="2513531" y="859734"/>
                </a:lnTo>
                <a:lnTo>
                  <a:pt x="2498863" y="817394"/>
                </a:lnTo>
                <a:lnTo>
                  <a:pt x="2482628" y="775752"/>
                </a:lnTo>
                <a:lnTo>
                  <a:pt x="2464858" y="734840"/>
                </a:lnTo>
                <a:lnTo>
                  <a:pt x="2445587" y="694690"/>
                </a:lnTo>
                <a:lnTo>
                  <a:pt x="2424849" y="655332"/>
                </a:lnTo>
                <a:lnTo>
                  <a:pt x="2402676" y="616799"/>
                </a:lnTo>
                <a:lnTo>
                  <a:pt x="2379101" y="579122"/>
                </a:lnTo>
                <a:lnTo>
                  <a:pt x="2354159" y="542333"/>
                </a:lnTo>
                <a:lnTo>
                  <a:pt x="2327882" y="506463"/>
                </a:lnTo>
                <a:lnTo>
                  <a:pt x="2300303" y="471544"/>
                </a:lnTo>
                <a:lnTo>
                  <a:pt x="2271457" y="437607"/>
                </a:lnTo>
                <a:lnTo>
                  <a:pt x="2241375" y="404684"/>
                </a:lnTo>
                <a:lnTo>
                  <a:pt x="2210092" y="372808"/>
                </a:lnTo>
                <a:lnTo>
                  <a:pt x="2177641" y="342008"/>
                </a:lnTo>
                <a:lnTo>
                  <a:pt x="2144054" y="312317"/>
                </a:lnTo>
                <a:lnTo>
                  <a:pt x="2109366" y="283767"/>
                </a:lnTo>
                <a:lnTo>
                  <a:pt x="2073609" y="256388"/>
                </a:lnTo>
                <a:lnTo>
                  <a:pt x="2036818" y="230213"/>
                </a:lnTo>
                <a:lnTo>
                  <a:pt x="1999024" y="205274"/>
                </a:lnTo>
                <a:lnTo>
                  <a:pt x="1960262" y="181601"/>
                </a:lnTo>
                <a:lnTo>
                  <a:pt x="1920564" y="159226"/>
                </a:lnTo>
                <a:lnTo>
                  <a:pt x="1879965" y="138182"/>
                </a:lnTo>
                <a:lnTo>
                  <a:pt x="1838496" y="118499"/>
                </a:lnTo>
                <a:lnTo>
                  <a:pt x="1796192" y="100209"/>
                </a:lnTo>
                <a:lnTo>
                  <a:pt x="1753086" y="83344"/>
                </a:lnTo>
                <a:lnTo>
                  <a:pt x="1709211" y="67935"/>
                </a:lnTo>
                <a:lnTo>
                  <a:pt x="1664601" y="54014"/>
                </a:lnTo>
                <a:lnTo>
                  <a:pt x="1619288" y="41612"/>
                </a:lnTo>
                <a:lnTo>
                  <a:pt x="1573306" y="30761"/>
                </a:lnTo>
                <a:lnTo>
                  <a:pt x="1526688" y="21494"/>
                </a:lnTo>
                <a:lnTo>
                  <a:pt x="1479468" y="13840"/>
                </a:lnTo>
                <a:lnTo>
                  <a:pt x="1431678" y="7832"/>
                </a:lnTo>
                <a:lnTo>
                  <a:pt x="1383353" y="3502"/>
                </a:lnTo>
                <a:lnTo>
                  <a:pt x="1334524" y="880"/>
                </a:lnTo>
                <a:lnTo>
                  <a:pt x="1285214" y="0"/>
                </a:lnTo>
                <a:close/>
              </a:path>
            </a:pathLst>
          </a:custGeom>
          <a:solidFill>
            <a:srgbClr val="CCE8CF">
              <a:alpha val="65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352801" y="895350"/>
            <a:ext cx="2438400" cy="5682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遵纪守法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/>
          </a:p>
        </p:txBody>
      </p:sp>
      <p:sp>
        <p:nvSpPr>
          <p:cNvPr id="56" name="object 24"/>
          <p:cNvSpPr txBox="1"/>
          <p:nvPr/>
        </p:nvSpPr>
        <p:spPr>
          <a:xfrm>
            <a:off x="0" y="1123950"/>
            <a:ext cx="3276600" cy="16331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四、考试的</a:t>
            </a:r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基本条件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3" name="object 8"/>
          <p:cNvSpPr/>
          <p:nvPr/>
        </p:nvSpPr>
        <p:spPr>
          <a:xfrm>
            <a:off x="3429000" y="1047750"/>
            <a:ext cx="19050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8"/>
          <p:cNvSpPr/>
          <p:nvPr/>
        </p:nvSpPr>
        <p:spPr>
          <a:xfrm>
            <a:off x="3429000" y="2419350"/>
            <a:ext cx="19050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8"/>
          <p:cNvSpPr/>
          <p:nvPr/>
        </p:nvSpPr>
        <p:spPr>
          <a:xfrm>
            <a:off x="3429000" y="1733550"/>
            <a:ext cx="22098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8"/>
          <p:cNvSpPr/>
          <p:nvPr/>
        </p:nvSpPr>
        <p:spPr>
          <a:xfrm>
            <a:off x="3429000" y="3790950"/>
            <a:ext cx="25146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8"/>
          <p:cNvSpPr/>
          <p:nvPr/>
        </p:nvSpPr>
        <p:spPr>
          <a:xfrm>
            <a:off x="3429000" y="3105150"/>
            <a:ext cx="33528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54"/>
          <p:cNvSpPr txBox="1"/>
          <p:nvPr/>
        </p:nvSpPr>
        <p:spPr>
          <a:xfrm>
            <a:off x="3200401" y="1581150"/>
            <a:ext cx="2286000" cy="5682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良好的职业道德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9" name="object 54"/>
          <p:cNvSpPr txBox="1"/>
          <p:nvPr/>
        </p:nvSpPr>
        <p:spPr>
          <a:xfrm>
            <a:off x="3505200" y="2952750"/>
            <a:ext cx="3581400" cy="5682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年度考核结果合格及以上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1" name="object 54"/>
          <p:cNvSpPr txBox="1"/>
          <p:nvPr/>
        </p:nvSpPr>
        <p:spPr>
          <a:xfrm>
            <a:off x="3276600" y="2266950"/>
            <a:ext cx="22860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履行职责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2" name="object 54"/>
          <p:cNvSpPr txBox="1"/>
          <p:nvPr/>
        </p:nvSpPr>
        <p:spPr>
          <a:xfrm>
            <a:off x="3276600" y="3638550"/>
            <a:ext cx="2514599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完成规定继续教育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905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/>
          </a:p>
        </p:txBody>
      </p:sp>
      <p:sp>
        <p:nvSpPr>
          <p:cNvPr id="23" name="object 54"/>
          <p:cNvSpPr txBox="1"/>
          <p:nvPr/>
        </p:nvSpPr>
        <p:spPr>
          <a:xfrm>
            <a:off x="609600" y="819150"/>
            <a:ext cx="7315200" cy="4808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000" b="1" dirty="0" smtClean="0">
                <a:latin typeface="黑体" panose="02010609060101010101" charset="-122"/>
                <a:ea typeface="黑体" panose="02010609060101010101" charset="-122"/>
              </a:rPr>
              <a:t>继续教育：</a:t>
            </a:r>
            <a:endParaRPr lang="en-US" altLang="zh-CN" sz="20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每年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90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学时 </a:t>
            </a:r>
            <a:r>
              <a:rPr lang="en-US" altLang="zh-CN" sz="24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=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公共课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30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学时 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+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专业课程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60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学时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两种方式：一是所在单位组织的各类培训</a:t>
            </a:r>
            <a:endParaRPr lang="zh-CN" altLang="en-US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      二是专业技术人员在有关部门推荐的学习平台</a:t>
            </a:r>
            <a:endParaRPr lang="zh-CN" altLang="en-US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         进行学习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今年，考生能够提供修满继续教育学时的证明，或者自愿在报名网站上修满学时，都可以参加职称考试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明年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起逐步规范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spcBef>
                <a:spcPts val="100"/>
              </a:spcBef>
            </a:pP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09600" y="1123950"/>
            <a:ext cx="2570480" cy="2439670"/>
          </a:xfrm>
          <a:custGeom>
            <a:avLst/>
            <a:gdLst/>
            <a:ahLst/>
            <a:cxnLst/>
            <a:rect l="l" t="t" r="r" b="b"/>
            <a:pathLst>
              <a:path w="2570479" h="2439670">
                <a:moveTo>
                  <a:pt x="1285214" y="0"/>
                </a:moveTo>
                <a:lnTo>
                  <a:pt x="1235917" y="880"/>
                </a:lnTo>
                <a:lnTo>
                  <a:pt x="1187088" y="3502"/>
                </a:lnTo>
                <a:lnTo>
                  <a:pt x="1138763" y="7832"/>
                </a:lnTo>
                <a:lnTo>
                  <a:pt x="1090973" y="13840"/>
                </a:lnTo>
                <a:lnTo>
                  <a:pt x="1043753" y="21494"/>
                </a:lnTo>
                <a:lnTo>
                  <a:pt x="997135" y="30761"/>
                </a:lnTo>
                <a:lnTo>
                  <a:pt x="951153" y="41612"/>
                </a:lnTo>
                <a:lnTo>
                  <a:pt x="905840" y="54014"/>
                </a:lnTo>
                <a:lnTo>
                  <a:pt x="861230" y="67935"/>
                </a:lnTo>
                <a:lnTo>
                  <a:pt x="817355" y="83344"/>
                </a:lnTo>
                <a:lnTo>
                  <a:pt x="774249" y="100209"/>
                </a:lnTo>
                <a:lnTo>
                  <a:pt x="731945" y="118499"/>
                </a:lnTo>
                <a:lnTo>
                  <a:pt x="690476" y="138182"/>
                </a:lnTo>
                <a:lnTo>
                  <a:pt x="649877" y="159226"/>
                </a:lnTo>
                <a:lnTo>
                  <a:pt x="610179" y="181601"/>
                </a:lnTo>
                <a:lnTo>
                  <a:pt x="571417" y="205274"/>
                </a:lnTo>
                <a:lnTo>
                  <a:pt x="533623" y="230213"/>
                </a:lnTo>
                <a:lnTo>
                  <a:pt x="496831" y="256388"/>
                </a:lnTo>
                <a:lnTo>
                  <a:pt x="461075" y="283767"/>
                </a:lnTo>
                <a:lnTo>
                  <a:pt x="426387" y="312317"/>
                </a:lnTo>
                <a:lnTo>
                  <a:pt x="392800" y="342008"/>
                </a:lnTo>
                <a:lnTo>
                  <a:pt x="360349" y="372808"/>
                </a:lnTo>
                <a:lnTo>
                  <a:pt x="329066" y="404684"/>
                </a:lnTo>
                <a:lnTo>
                  <a:pt x="298984" y="437607"/>
                </a:lnTo>
                <a:lnTo>
                  <a:pt x="270138" y="471544"/>
                </a:lnTo>
                <a:lnTo>
                  <a:pt x="242559" y="506463"/>
                </a:lnTo>
                <a:lnTo>
                  <a:pt x="216282" y="542333"/>
                </a:lnTo>
                <a:lnTo>
                  <a:pt x="191340" y="579122"/>
                </a:lnTo>
                <a:lnTo>
                  <a:pt x="167765" y="616799"/>
                </a:lnTo>
                <a:lnTo>
                  <a:pt x="145592" y="655332"/>
                </a:lnTo>
                <a:lnTo>
                  <a:pt x="124853" y="694690"/>
                </a:lnTo>
                <a:lnTo>
                  <a:pt x="105583" y="734840"/>
                </a:lnTo>
                <a:lnTo>
                  <a:pt x="87813" y="775752"/>
                </a:lnTo>
                <a:lnTo>
                  <a:pt x="71578" y="817394"/>
                </a:lnTo>
                <a:lnTo>
                  <a:pt x="56910" y="859734"/>
                </a:lnTo>
                <a:lnTo>
                  <a:pt x="43844" y="902740"/>
                </a:lnTo>
                <a:lnTo>
                  <a:pt x="32411" y="946382"/>
                </a:lnTo>
                <a:lnTo>
                  <a:pt x="22646" y="990626"/>
                </a:lnTo>
                <a:lnTo>
                  <a:pt x="14582" y="1035443"/>
                </a:lnTo>
                <a:lnTo>
                  <a:pt x="8252" y="1080800"/>
                </a:lnTo>
                <a:lnTo>
                  <a:pt x="3690" y="1126666"/>
                </a:lnTo>
                <a:lnTo>
                  <a:pt x="928" y="1173008"/>
                </a:lnTo>
                <a:lnTo>
                  <a:pt x="0" y="1219796"/>
                </a:lnTo>
                <a:lnTo>
                  <a:pt x="928" y="1266585"/>
                </a:lnTo>
                <a:lnTo>
                  <a:pt x="3690" y="1312927"/>
                </a:lnTo>
                <a:lnTo>
                  <a:pt x="8252" y="1358793"/>
                </a:lnTo>
                <a:lnTo>
                  <a:pt x="14582" y="1404150"/>
                </a:lnTo>
                <a:lnTo>
                  <a:pt x="22646" y="1448966"/>
                </a:lnTo>
                <a:lnTo>
                  <a:pt x="32411" y="1493211"/>
                </a:lnTo>
                <a:lnTo>
                  <a:pt x="43844" y="1536853"/>
                </a:lnTo>
                <a:lnTo>
                  <a:pt x="56910" y="1579859"/>
                </a:lnTo>
                <a:lnTo>
                  <a:pt x="71578" y="1622199"/>
                </a:lnTo>
                <a:lnTo>
                  <a:pt x="87813" y="1663841"/>
                </a:lnTo>
                <a:lnTo>
                  <a:pt x="105583" y="1704753"/>
                </a:lnTo>
                <a:lnTo>
                  <a:pt x="124853" y="1744903"/>
                </a:lnTo>
                <a:lnTo>
                  <a:pt x="145592" y="1784261"/>
                </a:lnTo>
                <a:lnTo>
                  <a:pt x="167765" y="1822794"/>
                </a:lnTo>
                <a:lnTo>
                  <a:pt x="191340" y="1860471"/>
                </a:lnTo>
                <a:lnTo>
                  <a:pt x="216282" y="1897260"/>
                </a:lnTo>
                <a:lnTo>
                  <a:pt x="242559" y="1933130"/>
                </a:lnTo>
                <a:lnTo>
                  <a:pt x="270138" y="1968049"/>
                </a:lnTo>
                <a:lnTo>
                  <a:pt x="298984" y="2001986"/>
                </a:lnTo>
                <a:lnTo>
                  <a:pt x="329066" y="2034908"/>
                </a:lnTo>
                <a:lnTo>
                  <a:pt x="360349" y="2066785"/>
                </a:lnTo>
                <a:lnTo>
                  <a:pt x="392800" y="2097585"/>
                </a:lnTo>
                <a:lnTo>
                  <a:pt x="426387" y="2127276"/>
                </a:lnTo>
                <a:lnTo>
                  <a:pt x="461075" y="2155826"/>
                </a:lnTo>
                <a:lnTo>
                  <a:pt x="496831" y="2183205"/>
                </a:lnTo>
                <a:lnTo>
                  <a:pt x="533623" y="2209379"/>
                </a:lnTo>
                <a:lnTo>
                  <a:pt x="571417" y="2234319"/>
                </a:lnTo>
                <a:lnTo>
                  <a:pt x="610179" y="2257992"/>
                </a:lnTo>
                <a:lnTo>
                  <a:pt x="649877" y="2280366"/>
                </a:lnTo>
                <a:lnTo>
                  <a:pt x="690476" y="2301411"/>
                </a:lnTo>
                <a:lnTo>
                  <a:pt x="731945" y="2321094"/>
                </a:lnTo>
                <a:lnTo>
                  <a:pt x="774249" y="2339384"/>
                </a:lnTo>
                <a:lnTo>
                  <a:pt x="817355" y="2356249"/>
                </a:lnTo>
                <a:lnTo>
                  <a:pt x="861230" y="2371658"/>
                </a:lnTo>
                <a:lnTo>
                  <a:pt x="905840" y="2385579"/>
                </a:lnTo>
                <a:lnTo>
                  <a:pt x="951153" y="2397981"/>
                </a:lnTo>
                <a:lnTo>
                  <a:pt x="997135" y="2408831"/>
                </a:lnTo>
                <a:lnTo>
                  <a:pt x="1043753" y="2418099"/>
                </a:lnTo>
                <a:lnTo>
                  <a:pt x="1090973" y="2425753"/>
                </a:lnTo>
                <a:lnTo>
                  <a:pt x="1138763" y="2431761"/>
                </a:lnTo>
                <a:lnTo>
                  <a:pt x="1187088" y="2436091"/>
                </a:lnTo>
                <a:lnTo>
                  <a:pt x="1235917" y="2438712"/>
                </a:lnTo>
                <a:lnTo>
                  <a:pt x="1285214" y="2439593"/>
                </a:lnTo>
                <a:lnTo>
                  <a:pt x="1334513" y="2438712"/>
                </a:lnTo>
                <a:lnTo>
                  <a:pt x="1383341" y="2436091"/>
                </a:lnTo>
                <a:lnTo>
                  <a:pt x="1431668" y="2431761"/>
                </a:lnTo>
                <a:lnTo>
                  <a:pt x="1479458" y="2425753"/>
                </a:lnTo>
                <a:lnTo>
                  <a:pt x="1526679" y="2418099"/>
                </a:lnTo>
                <a:lnTo>
                  <a:pt x="1573298" y="2408831"/>
                </a:lnTo>
                <a:lnTo>
                  <a:pt x="1619280" y="2397981"/>
                </a:lnTo>
                <a:lnTo>
                  <a:pt x="1664594" y="2385579"/>
                </a:lnTo>
                <a:lnTo>
                  <a:pt x="1709205" y="2371658"/>
                </a:lnTo>
                <a:lnTo>
                  <a:pt x="1753081" y="2356249"/>
                </a:lnTo>
                <a:lnTo>
                  <a:pt x="1796187" y="2339384"/>
                </a:lnTo>
                <a:lnTo>
                  <a:pt x="1838491" y="2321094"/>
                </a:lnTo>
                <a:lnTo>
                  <a:pt x="1879960" y="2301411"/>
                </a:lnTo>
                <a:lnTo>
                  <a:pt x="1920560" y="2280366"/>
                </a:lnTo>
                <a:lnTo>
                  <a:pt x="1960258" y="2257992"/>
                </a:lnTo>
                <a:lnTo>
                  <a:pt x="1999021" y="2234319"/>
                </a:lnTo>
                <a:lnTo>
                  <a:pt x="2036815" y="2209379"/>
                </a:lnTo>
                <a:lnTo>
                  <a:pt x="2073607" y="2183205"/>
                </a:lnTo>
                <a:lnTo>
                  <a:pt x="2109364" y="2155826"/>
                </a:lnTo>
                <a:lnTo>
                  <a:pt x="2144052" y="2127276"/>
                </a:lnTo>
                <a:lnTo>
                  <a:pt x="2177639" y="2097585"/>
                </a:lnTo>
                <a:lnTo>
                  <a:pt x="2210090" y="2066785"/>
                </a:lnTo>
                <a:lnTo>
                  <a:pt x="2241374" y="2034908"/>
                </a:lnTo>
                <a:lnTo>
                  <a:pt x="2271455" y="2001986"/>
                </a:lnTo>
                <a:lnTo>
                  <a:pt x="2300302" y="1968049"/>
                </a:lnTo>
                <a:lnTo>
                  <a:pt x="2327881" y="1933130"/>
                </a:lnTo>
                <a:lnTo>
                  <a:pt x="2354158" y="1897260"/>
                </a:lnTo>
                <a:lnTo>
                  <a:pt x="2379101" y="1860471"/>
                </a:lnTo>
                <a:lnTo>
                  <a:pt x="2402675" y="1822794"/>
                </a:lnTo>
                <a:lnTo>
                  <a:pt x="2424848" y="1784261"/>
                </a:lnTo>
                <a:lnTo>
                  <a:pt x="2445587" y="1744903"/>
                </a:lnTo>
                <a:lnTo>
                  <a:pt x="2464858" y="1704753"/>
                </a:lnTo>
                <a:lnTo>
                  <a:pt x="2482628" y="1663841"/>
                </a:lnTo>
                <a:lnTo>
                  <a:pt x="2498863" y="1622199"/>
                </a:lnTo>
                <a:lnTo>
                  <a:pt x="2513531" y="1579859"/>
                </a:lnTo>
                <a:lnTo>
                  <a:pt x="2526597" y="1536853"/>
                </a:lnTo>
                <a:lnTo>
                  <a:pt x="2538030" y="1493211"/>
                </a:lnTo>
                <a:lnTo>
                  <a:pt x="2547795" y="1448966"/>
                </a:lnTo>
                <a:lnTo>
                  <a:pt x="2555859" y="1404150"/>
                </a:lnTo>
                <a:lnTo>
                  <a:pt x="2562189" y="1358793"/>
                </a:lnTo>
                <a:lnTo>
                  <a:pt x="2566751" y="1312927"/>
                </a:lnTo>
                <a:lnTo>
                  <a:pt x="2569513" y="1266585"/>
                </a:lnTo>
                <a:lnTo>
                  <a:pt x="2570441" y="1219796"/>
                </a:lnTo>
                <a:lnTo>
                  <a:pt x="2569513" y="1173008"/>
                </a:lnTo>
                <a:lnTo>
                  <a:pt x="2566751" y="1126666"/>
                </a:lnTo>
                <a:lnTo>
                  <a:pt x="2562189" y="1080800"/>
                </a:lnTo>
                <a:lnTo>
                  <a:pt x="2555859" y="1035443"/>
                </a:lnTo>
                <a:lnTo>
                  <a:pt x="2547795" y="990626"/>
                </a:lnTo>
                <a:lnTo>
                  <a:pt x="2538030" y="946382"/>
                </a:lnTo>
                <a:lnTo>
                  <a:pt x="2526597" y="902740"/>
                </a:lnTo>
                <a:lnTo>
                  <a:pt x="2513531" y="859734"/>
                </a:lnTo>
                <a:lnTo>
                  <a:pt x="2498863" y="817394"/>
                </a:lnTo>
                <a:lnTo>
                  <a:pt x="2482628" y="775752"/>
                </a:lnTo>
                <a:lnTo>
                  <a:pt x="2464858" y="734840"/>
                </a:lnTo>
                <a:lnTo>
                  <a:pt x="2445587" y="694690"/>
                </a:lnTo>
                <a:lnTo>
                  <a:pt x="2424849" y="655332"/>
                </a:lnTo>
                <a:lnTo>
                  <a:pt x="2402676" y="616799"/>
                </a:lnTo>
                <a:lnTo>
                  <a:pt x="2379101" y="579122"/>
                </a:lnTo>
                <a:lnTo>
                  <a:pt x="2354159" y="542333"/>
                </a:lnTo>
                <a:lnTo>
                  <a:pt x="2327882" y="506463"/>
                </a:lnTo>
                <a:lnTo>
                  <a:pt x="2300303" y="471544"/>
                </a:lnTo>
                <a:lnTo>
                  <a:pt x="2271457" y="437607"/>
                </a:lnTo>
                <a:lnTo>
                  <a:pt x="2241375" y="404684"/>
                </a:lnTo>
                <a:lnTo>
                  <a:pt x="2210092" y="372808"/>
                </a:lnTo>
                <a:lnTo>
                  <a:pt x="2177641" y="342008"/>
                </a:lnTo>
                <a:lnTo>
                  <a:pt x="2144054" y="312317"/>
                </a:lnTo>
                <a:lnTo>
                  <a:pt x="2109366" y="283767"/>
                </a:lnTo>
                <a:lnTo>
                  <a:pt x="2073609" y="256388"/>
                </a:lnTo>
                <a:lnTo>
                  <a:pt x="2036818" y="230213"/>
                </a:lnTo>
                <a:lnTo>
                  <a:pt x="1999024" y="205274"/>
                </a:lnTo>
                <a:lnTo>
                  <a:pt x="1960262" y="181601"/>
                </a:lnTo>
                <a:lnTo>
                  <a:pt x="1920564" y="159226"/>
                </a:lnTo>
                <a:lnTo>
                  <a:pt x="1879965" y="138182"/>
                </a:lnTo>
                <a:lnTo>
                  <a:pt x="1838496" y="118499"/>
                </a:lnTo>
                <a:lnTo>
                  <a:pt x="1796192" y="100209"/>
                </a:lnTo>
                <a:lnTo>
                  <a:pt x="1753086" y="83344"/>
                </a:lnTo>
                <a:lnTo>
                  <a:pt x="1709211" y="67935"/>
                </a:lnTo>
                <a:lnTo>
                  <a:pt x="1664601" y="54014"/>
                </a:lnTo>
                <a:lnTo>
                  <a:pt x="1619288" y="41612"/>
                </a:lnTo>
                <a:lnTo>
                  <a:pt x="1573306" y="30761"/>
                </a:lnTo>
                <a:lnTo>
                  <a:pt x="1526688" y="21494"/>
                </a:lnTo>
                <a:lnTo>
                  <a:pt x="1479468" y="13840"/>
                </a:lnTo>
                <a:lnTo>
                  <a:pt x="1431678" y="7832"/>
                </a:lnTo>
                <a:lnTo>
                  <a:pt x="1383353" y="3502"/>
                </a:lnTo>
                <a:lnTo>
                  <a:pt x="1334524" y="880"/>
                </a:lnTo>
                <a:lnTo>
                  <a:pt x="1285214" y="0"/>
                </a:lnTo>
                <a:close/>
              </a:path>
            </a:pathLst>
          </a:custGeom>
          <a:solidFill>
            <a:srgbClr val="CCE8CF">
              <a:alpha val="65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124201" y="819150"/>
            <a:ext cx="3048000" cy="920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不限制所学专业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ts val="1700"/>
              </a:lnSpc>
              <a:spcBef>
                <a:spcPts val="100"/>
              </a:spcBef>
            </a:pP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/>
          </a:p>
        </p:txBody>
      </p:sp>
      <p:sp>
        <p:nvSpPr>
          <p:cNvPr id="56" name="object 24"/>
          <p:cNvSpPr txBox="1"/>
          <p:nvPr/>
        </p:nvSpPr>
        <p:spPr>
          <a:xfrm>
            <a:off x="228600" y="1123950"/>
            <a:ext cx="2667000" cy="16331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en-US" altLang="zh-CN" sz="2200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五、学历资历          </a:t>
            </a:r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en-US" altLang="zh-CN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条件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3" name="object 8"/>
          <p:cNvSpPr/>
          <p:nvPr/>
        </p:nvSpPr>
        <p:spPr>
          <a:xfrm>
            <a:off x="3352800" y="971550"/>
            <a:ext cx="2667000" cy="5334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8"/>
          <p:cNvSpPr/>
          <p:nvPr/>
        </p:nvSpPr>
        <p:spPr>
          <a:xfrm>
            <a:off x="3352800" y="1657350"/>
            <a:ext cx="54102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54"/>
          <p:cNvSpPr txBox="1"/>
          <p:nvPr/>
        </p:nvSpPr>
        <p:spPr>
          <a:xfrm>
            <a:off x="3429000" y="1733550"/>
            <a:ext cx="51054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专科以上学历，满足条件可直接参加中级考试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6" name="object 8"/>
          <p:cNvSpPr/>
          <p:nvPr/>
        </p:nvSpPr>
        <p:spPr>
          <a:xfrm>
            <a:off x="3352800" y="2647950"/>
            <a:ext cx="1905000" cy="5334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54"/>
          <p:cNvSpPr txBox="1"/>
          <p:nvPr/>
        </p:nvSpPr>
        <p:spPr>
          <a:xfrm>
            <a:off x="2743200" y="2495550"/>
            <a:ext cx="3124199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评聘分离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9" name="object 8"/>
          <p:cNvSpPr/>
          <p:nvPr/>
        </p:nvSpPr>
        <p:spPr>
          <a:xfrm>
            <a:off x="3352800" y="3257550"/>
            <a:ext cx="3733800" cy="5359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54"/>
          <p:cNvSpPr txBox="1"/>
          <p:nvPr/>
        </p:nvSpPr>
        <p:spPr>
          <a:xfrm>
            <a:off x="2209800" y="3105150"/>
            <a:ext cx="57150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兼容所有工程技术专业职称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1" name="object 54"/>
          <p:cNvSpPr txBox="1"/>
          <p:nvPr/>
        </p:nvSpPr>
        <p:spPr>
          <a:xfrm>
            <a:off x="457200" y="4019550"/>
            <a:ext cx="8229600" cy="935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兼容：如通过评审取得了工程师，满足条件即可报考大数据工程专业高级工程师；如通过软考取得的高级工程师，满足条件即可申报大数据工程专业的正高级工程师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905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52400" y="1123950"/>
            <a:ext cx="2570480" cy="2287270"/>
          </a:xfrm>
          <a:custGeom>
            <a:avLst/>
            <a:gdLst/>
            <a:ahLst/>
            <a:cxnLst/>
            <a:rect l="l" t="t" r="r" b="b"/>
            <a:pathLst>
              <a:path w="2570479" h="2439670">
                <a:moveTo>
                  <a:pt x="1285214" y="0"/>
                </a:moveTo>
                <a:lnTo>
                  <a:pt x="1235917" y="880"/>
                </a:lnTo>
                <a:lnTo>
                  <a:pt x="1187088" y="3502"/>
                </a:lnTo>
                <a:lnTo>
                  <a:pt x="1138763" y="7832"/>
                </a:lnTo>
                <a:lnTo>
                  <a:pt x="1090973" y="13840"/>
                </a:lnTo>
                <a:lnTo>
                  <a:pt x="1043753" y="21494"/>
                </a:lnTo>
                <a:lnTo>
                  <a:pt x="997135" y="30761"/>
                </a:lnTo>
                <a:lnTo>
                  <a:pt x="951153" y="41612"/>
                </a:lnTo>
                <a:lnTo>
                  <a:pt x="905840" y="54014"/>
                </a:lnTo>
                <a:lnTo>
                  <a:pt x="861230" y="67935"/>
                </a:lnTo>
                <a:lnTo>
                  <a:pt x="817355" y="83344"/>
                </a:lnTo>
                <a:lnTo>
                  <a:pt x="774249" y="100209"/>
                </a:lnTo>
                <a:lnTo>
                  <a:pt x="731945" y="118499"/>
                </a:lnTo>
                <a:lnTo>
                  <a:pt x="690476" y="138182"/>
                </a:lnTo>
                <a:lnTo>
                  <a:pt x="649877" y="159226"/>
                </a:lnTo>
                <a:lnTo>
                  <a:pt x="610179" y="181601"/>
                </a:lnTo>
                <a:lnTo>
                  <a:pt x="571417" y="205274"/>
                </a:lnTo>
                <a:lnTo>
                  <a:pt x="533623" y="230213"/>
                </a:lnTo>
                <a:lnTo>
                  <a:pt x="496831" y="256388"/>
                </a:lnTo>
                <a:lnTo>
                  <a:pt x="461075" y="283767"/>
                </a:lnTo>
                <a:lnTo>
                  <a:pt x="426387" y="312317"/>
                </a:lnTo>
                <a:lnTo>
                  <a:pt x="392800" y="342008"/>
                </a:lnTo>
                <a:lnTo>
                  <a:pt x="360349" y="372808"/>
                </a:lnTo>
                <a:lnTo>
                  <a:pt x="329066" y="404684"/>
                </a:lnTo>
                <a:lnTo>
                  <a:pt x="298984" y="437607"/>
                </a:lnTo>
                <a:lnTo>
                  <a:pt x="270138" y="471544"/>
                </a:lnTo>
                <a:lnTo>
                  <a:pt x="242559" y="506463"/>
                </a:lnTo>
                <a:lnTo>
                  <a:pt x="216282" y="542333"/>
                </a:lnTo>
                <a:lnTo>
                  <a:pt x="191340" y="579122"/>
                </a:lnTo>
                <a:lnTo>
                  <a:pt x="167765" y="616799"/>
                </a:lnTo>
                <a:lnTo>
                  <a:pt x="145592" y="655332"/>
                </a:lnTo>
                <a:lnTo>
                  <a:pt x="124853" y="694690"/>
                </a:lnTo>
                <a:lnTo>
                  <a:pt x="105583" y="734840"/>
                </a:lnTo>
                <a:lnTo>
                  <a:pt x="87813" y="775752"/>
                </a:lnTo>
                <a:lnTo>
                  <a:pt x="71578" y="817394"/>
                </a:lnTo>
                <a:lnTo>
                  <a:pt x="56910" y="859734"/>
                </a:lnTo>
                <a:lnTo>
                  <a:pt x="43844" y="902740"/>
                </a:lnTo>
                <a:lnTo>
                  <a:pt x="32411" y="946382"/>
                </a:lnTo>
                <a:lnTo>
                  <a:pt x="22646" y="990626"/>
                </a:lnTo>
                <a:lnTo>
                  <a:pt x="14582" y="1035443"/>
                </a:lnTo>
                <a:lnTo>
                  <a:pt x="8252" y="1080800"/>
                </a:lnTo>
                <a:lnTo>
                  <a:pt x="3690" y="1126666"/>
                </a:lnTo>
                <a:lnTo>
                  <a:pt x="928" y="1173008"/>
                </a:lnTo>
                <a:lnTo>
                  <a:pt x="0" y="1219796"/>
                </a:lnTo>
                <a:lnTo>
                  <a:pt x="928" y="1266585"/>
                </a:lnTo>
                <a:lnTo>
                  <a:pt x="3690" y="1312927"/>
                </a:lnTo>
                <a:lnTo>
                  <a:pt x="8252" y="1358793"/>
                </a:lnTo>
                <a:lnTo>
                  <a:pt x="14582" y="1404150"/>
                </a:lnTo>
                <a:lnTo>
                  <a:pt x="22646" y="1448966"/>
                </a:lnTo>
                <a:lnTo>
                  <a:pt x="32411" y="1493211"/>
                </a:lnTo>
                <a:lnTo>
                  <a:pt x="43844" y="1536853"/>
                </a:lnTo>
                <a:lnTo>
                  <a:pt x="56910" y="1579859"/>
                </a:lnTo>
                <a:lnTo>
                  <a:pt x="71578" y="1622199"/>
                </a:lnTo>
                <a:lnTo>
                  <a:pt x="87813" y="1663841"/>
                </a:lnTo>
                <a:lnTo>
                  <a:pt x="105583" y="1704753"/>
                </a:lnTo>
                <a:lnTo>
                  <a:pt x="124853" y="1744903"/>
                </a:lnTo>
                <a:lnTo>
                  <a:pt x="145592" y="1784261"/>
                </a:lnTo>
                <a:lnTo>
                  <a:pt x="167765" y="1822794"/>
                </a:lnTo>
                <a:lnTo>
                  <a:pt x="191340" y="1860471"/>
                </a:lnTo>
                <a:lnTo>
                  <a:pt x="216282" y="1897260"/>
                </a:lnTo>
                <a:lnTo>
                  <a:pt x="242559" y="1933130"/>
                </a:lnTo>
                <a:lnTo>
                  <a:pt x="270138" y="1968049"/>
                </a:lnTo>
                <a:lnTo>
                  <a:pt x="298984" y="2001986"/>
                </a:lnTo>
                <a:lnTo>
                  <a:pt x="329066" y="2034908"/>
                </a:lnTo>
                <a:lnTo>
                  <a:pt x="360349" y="2066785"/>
                </a:lnTo>
                <a:lnTo>
                  <a:pt x="392800" y="2097585"/>
                </a:lnTo>
                <a:lnTo>
                  <a:pt x="426387" y="2127276"/>
                </a:lnTo>
                <a:lnTo>
                  <a:pt x="461075" y="2155826"/>
                </a:lnTo>
                <a:lnTo>
                  <a:pt x="496831" y="2183205"/>
                </a:lnTo>
                <a:lnTo>
                  <a:pt x="533623" y="2209379"/>
                </a:lnTo>
                <a:lnTo>
                  <a:pt x="571417" y="2234319"/>
                </a:lnTo>
                <a:lnTo>
                  <a:pt x="610179" y="2257992"/>
                </a:lnTo>
                <a:lnTo>
                  <a:pt x="649877" y="2280366"/>
                </a:lnTo>
                <a:lnTo>
                  <a:pt x="690476" y="2301411"/>
                </a:lnTo>
                <a:lnTo>
                  <a:pt x="731945" y="2321094"/>
                </a:lnTo>
                <a:lnTo>
                  <a:pt x="774249" y="2339384"/>
                </a:lnTo>
                <a:lnTo>
                  <a:pt x="817355" y="2356249"/>
                </a:lnTo>
                <a:lnTo>
                  <a:pt x="861230" y="2371658"/>
                </a:lnTo>
                <a:lnTo>
                  <a:pt x="905840" y="2385579"/>
                </a:lnTo>
                <a:lnTo>
                  <a:pt x="951153" y="2397981"/>
                </a:lnTo>
                <a:lnTo>
                  <a:pt x="997135" y="2408831"/>
                </a:lnTo>
                <a:lnTo>
                  <a:pt x="1043753" y="2418099"/>
                </a:lnTo>
                <a:lnTo>
                  <a:pt x="1090973" y="2425753"/>
                </a:lnTo>
                <a:lnTo>
                  <a:pt x="1138763" y="2431761"/>
                </a:lnTo>
                <a:lnTo>
                  <a:pt x="1187088" y="2436091"/>
                </a:lnTo>
                <a:lnTo>
                  <a:pt x="1235917" y="2438712"/>
                </a:lnTo>
                <a:lnTo>
                  <a:pt x="1285214" y="2439593"/>
                </a:lnTo>
                <a:lnTo>
                  <a:pt x="1334513" y="2438712"/>
                </a:lnTo>
                <a:lnTo>
                  <a:pt x="1383341" y="2436091"/>
                </a:lnTo>
                <a:lnTo>
                  <a:pt x="1431668" y="2431761"/>
                </a:lnTo>
                <a:lnTo>
                  <a:pt x="1479458" y="2425753"/>
                </a:lnTo>
                <a:lnTo>
                  <a:pt x="1526679" y="2418099"/>
                </a:lnTo>
                <a:lnTo>
                  <a:pt x="1573298" y="2408831"/>
                </a:lnTo>
                <a:lnTo>
                  <a:pt x="1619280" y="2397981"/>
                </a:lnTo>
                <a:lnTo>
                  <a:pt x="1664594" y="2385579"/>
                </a:lnTo>
                <a:lnTo>
                  <a:pt x="1709205" y="2371658"/>
                </a:lnTo>
                <a:lnTo>
                  <a:pt x="1753081" y="2356249"/>
                </a:lnTo>
                <a:lnTo>
                  <a:pt x="1796187" y="2339384"/>
                </a:lnTo>
                <a:lnTo>
                  <a:pt x="1838491" y="2321094"/>
                </a:lnTo>
                <a:lnTo>
                  <a:pt x="1879960" y="2301411"/>
                </a:lnTo>
                <a:lnTo>
                  <a:pt x="1920560" y="2280366"/>
                </a:lnTo>
                <a:lnTo>
                  <a:pt x="1960258" y="2257992"/>
                </a:lnTo>
                <a:lnTo>
                  <a:pt x="1999021" y="2234319"/>
                </a:lnTo>
                <a:lnTo>
                  <a:pt x="2036815" y="2209379"/>
                </a:lnTo>
                <a:lnTo>
                  <a:pt x="2073607" y="2183205"/>
                </a:lnTo>
                <a:lnTo>
                  <a:pt x="2109364" y="2155826"/>
                </a:lnTo>
                <a:lnTo>
                  <a:pt x="2144052" y="2127276"/>
                </a:lnTo>
                <a:lnTo>
                  <a:pt x="2177639" y="2097585"/>
                </a:lnTo>
                <a:lnTo>
                  <a:pt x="2210090" y="2066785"/>
                </a:lnTo>
                <a:lnTo>
                  <a:pt x="2241374" y="2034908"/>
                </a:lnTo>
                <a:lnTo>
                  <a:pt x="2271455" y="2001986"/>
                </a:lnTo>
                <a:lnTo>
                  <a:pt x="2300302" y="1968049"/>
                </a:lnTo>
                <a:lnTo>
                  <a:pt x="2327881" y="1933130"/>
                </a:lnTo>
                <a:lnTo>
                  <a:pt x="2354158" y="1897260"/>
                </a:lnTo>
                <a:lnTo>
                  <a:pt x="2379101" y="1860471"/>
                </a:lnTo>
                <a:lnTo>
                  <a:pt x="2402675" y="1822794"/>
                </a:lnTo>
                <a:lnTo>
                  <a:pt x="2424848" y="1784261"/>
                </a:lnTo>
                <a:lnTo>
                  <a:pt x="2445587" y="1744903"/>
                </a:lnTo>
                <a:lnTo>
                  <a:pt x="2464858" y="1704753"/>
                </a:lnTo>
                <a:lnTo>
                  <a:pt x="2482628" y="1663841"/>
                </a:lnTo>
                <a:lnTo>
                  <a:pt x="2498863" y="1622199"/>
                </a:lnTo>
                <a:lnTo>
                  <a:pt x="2513531" y="1579859"/>
                </a:lnTo>
                <a:lnTo>
                  <a:pt x="2526597" y="1536853"/>
                </a:lnTo>
                <a:lnTo>
                  <a:pt x="2538030" y="1493211"/>
                </a:lnTo>
                <a:lnTo>
                  <a:pt x="2547795" y="1448966"/>
                </a:lnTo>
                <a:lnTo>
                  <a:pt x="2555859" y="1404150"/>
                </a:lnTo>
                <a:lnTo>
                  <a:pt x="2562189" y="1358793"/>
                </a:lnTo>
                <a:lnTo>
                  <a:pt x="2566751" y="1312927"/>
                </a:lnTo>
                <a:lnTo>
                  <a:pt x="2569513" y="1266585"/>
                </a:lnTo>
                <a:lnTo>
                  <a:pt x="2570441" y="1219796"/>
                </a:lnTo>
                <a:lnTo>
                  <a:pt x="2569513" y="1173008"/>
                </a:lnTo>
                <a:lnTo>
                  <a:pt x="2566751" y="1126666"/>
                </a:lnTo>
                <a:lnTo>
                  <a:pt x="2562189" y="1080800"/>
                </a:lnTo>
                <a:lnTo>
                  <a:pt x="2555859" y="1035443"/>
                </a:lnTo>
                <a:lnTo>
                  <a:pt x="2547795" y="990626"/>
                </a:lnTo>
                <a:lnTo>
                  <a:pt x="2538030" y="946382"/>
                </a:lnTo>
                <a:lnTo>
                  <a:pt x="2526597" y="902740"/>
                </a:lnTo>
                <a:lnTo>
                  <a:pt x="2513531" y="859734"/>
                </a:lnTo>
                <a:lnTo>
                  <a:pt x="2498863" y="817394"/>
                </a:lnTo>
                <a:lnTo>
                  <a:pt x="2482628" y="775752"/>
                </a:lnTo>
                <a:lnTo>
                  <a:pt x="2464858" y="734840"/>
                </a:lnTo>
                <a:lnTo>
                  <a:pt x="2445587" y="694690"/>
                </a:lnTo>
                <a:lnTo>
                  <a:pt x="2424849" y="655332"/>
                </a:lnTo>
                <a:lnTo>
                  <a:pt x="2402676" y="616799"/>
                </a:lnTo>
                <a:lnTo>
                  <a:pt x="2379101" y="579122"/>
                </a:lnTo>
                <a:lnTo>
                  <a:pt x="2354159" y="542333"/>
                </a:lnTo>
                <a:lnTo>
                  <a:pt x="2327882" y="506463"/>
                </a:lnTo>
                <a:lnTo>
                  <a:pt x="2300303" y="471544"/>
                </a:lnTo>
                <a:lnTo>
                  <a:pt x="2271457" y="437607"/>
                </a:lnTo>
                <a:lnTo>
                  <a:pt x="2241375" y="404684"/>
                </a:lnTo>
                <a:lnTo>
                  <a:pt x="2210092" y="372808"/>
                </a:lnTo>
                <a:lnTo>
                  <a:pt x="2177641" y="342008"/>
                </a:lnTo>
                <a:lnTo>
                  <a:pt x="2144054" y="312317"/>
                </a:lnTo>
                <a:lnTo>
                  <a:pt x="2109366" y="283767"/>
                </a:lnTo>
                <a:lnTo>
                  <a:pt x="2073609" y="256388"/>
                </a:lnTo>
                <a:lnTo>
                  <a:pt x="2036818" y="230213"/>
                </a:lnTo>
                <a:lnTo>
                  <a:pt x="1999024" y="205274"/>
                </a:lnTo>
                <a:lnTo>
                  <a:pt x="1960262" y="181601"/>
                </a:lnTo>
                <a:lnTo>
                  <a:pt x="1920564" y="159226"/>
                </a:lnTo>
                <a:lnTo>
                  <a:pt x="1879965" y="138182"/>
                </a:lnTo>
                <a:lnTo>
                  <a:pt x="1838496" y="118499"/>
                </a:lnTo>
                <a:lnTo>
                  <a:pt x="1796192" y="100209"/>
                </a:lnTo>
                <a:lnTo>
                  <a:pt x="1753086" y="83344"/>
                </a:lnTo>
                <a:lnTo>
                  <a:pt x="1709211" y="67935"/>
                </a:lnTo>
                <a:lnTo>
                  <a:pt x="1664601" y="54014"/>
                </a:lnTo>
                <a:lnTo>
                  <a:pt x="1619288" y="41612"/>
                </a:lnTo>
                <a:lnTo>
                  <a:pt x="1573306" y="30761"/>
                </a:lnTo>
                <a:lnTo>
                  <a:pt x="1526688" y="21494"/>
                </a:lnTo>
                <a:lnTo>
                  <a:pt x="1479468" y="13840"/>
                </a:lnTo>
                <a:lnTo>
                  <a:pt x="1431678" y="7832"/>
                </a:lnTo>
                <a:lnTo>
                  <a:pt x="1383353" y="3502"/>
                </a:lnTo>
                <a:lnTo>
                  <a:pt x="1334524" y="880"/>
                </a:lnTo>
                <a:lnTo>
                  <a:pt x="1285214" y="0"/>
                </a:lnTo>
                <a:close/>
              </a:path>
            </a:pathLst>
          </a:custGeom>
          <a:solidFill>
            <a:srgbClr val="CCE8CF">
              <a:alpha val="65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029455" y="1231391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2895600" y="1428750"/>
            <a:ext cx="60198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在现专业技术岗位从事专业技术工作一年以上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/>
          </a:p>
        </p:txBody>
      </p:sp>
      <p:sp>
        <p:nvSpPr>
          <p:cNvPr id="56" name="object 24"/>
          <p:cNvSpPr txBox="1"/>
          <p:nvPr/>
        </p:nvSpPr>
        <p:spPr>
          <a:xfrm>
            <a:off x="0" y="971550"/>
            <a:ext cx="2514600" cy="17227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六、交流聘任  </a:t>
            </a:r>
            <a:endParaRPr lang="zh-CN" altLang="en-US" sz="2400" dirty="0" smtClean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  <a:p>
            <a:pPr marL="488315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  人员</a:t>
            </a: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3" name="object 54"/>
          <p:cNvSpPr txBox="1"/>
          <p:nvPr/>
        </p:nvSpPr>
        <p:spPr>
          <a:xfrm>
            <a:off x="2895600" y="2800350"/>
            <a:ext cx="60198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根据本人能力业绩申报相应的职称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4" name="object 54"/>
          <p:cNvSpPr txBox="1"/>
          <p:nvPr/>
        </p:nvSpPr>
        <p:spPr>
          <a:xfrm>
            <a:off x="2362200" y="3562350"/>
            <a:ext cx="66294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满足条件，可直接申报对应职称，不用从头开始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5" name="object 8"/>
          <p:cNvSpPr/>
          <p:nvPr/>
        </p:nvSpPr>
        <p:spPr>
          <a:xfrm>
            <a:off x="2819400" y="1352550"/>
            <a:ext cx="5943600" cy="5334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8"/>
          <p:cNvSpPr/>
          <p:nvPr/>
        </p:nvSpPr>
        <p:spPr>
          <a:xfrm>
            <a:off x="2819400" y="2647950"/>
            <a:ext cx="5943600" cy="6096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8" name="object 17"/>
          <p:cNvSpPr txBox="1"/>
          <p:nvPr/>
        </p:nvSpPr>
        <p:spPr>
          <a:xfrm>
            <a:off x="834316" y="721893"/>
            <a:ext cx="4728284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b="1" kern="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  </a:t>
            </a:r>
            <a:r>
              <a:rPr lang="zh-CN" altLang="en-US" sz="2400" b="1" kern="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、职称考试形式及工作分工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5DA2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39" name="object 24"/>
          <p:cNvSpPr txBox="1"/>
          <p:nvPr/>
        </p:nvSpPr>
        <p:spPr>
          <a:xfrm>
            <a:off x="152400" y="1200150"/>
            <a:ext cx="8763000" cy="27590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200000"/>
              </a:lnSpc>
              <a:spcBef>
                <a:spcPts val="95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每年下半年组织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ct val="200000"/>
              </a:lnSpc>
              <a:spcBef>
                <a:spcPts val="95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各专业、级别均考一个科目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ct val="200000"/>
              </a:lnSpc>
              <a:spcBef>
                <a:spcPts val="95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机考方式进行，一般为客观题，包括单选、多选、判断题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ct val="200000"/>
              </a:lnSpc>
              <a:spcBef>
                <a:spcPts val="95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 考试满分一百分</a:t>
            </a:r>
            <a:endParaRPr sz="2200"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0" name="object 21"/>
          <p:cNvSpPr/>
          <p:nvPr/>
        </p:nvSpPr>
        <p:spPr>
          <a:xfrm>
            <a:off x="914400" y="3409950"/>
            <a:ext cx="12192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object 21"/>
          <p:cNvSpPr/>
          <p:nvPr/>
        </p:nvSpPr>
        <p:spPr>
          <a:xfrm>
            <a:off x="2971800" y="3409950"/>
            <a:ext cx="12192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object 21"/>
          <p:cNvSpPr/>
          <p:nvPr/>
        </p:nvSpPr>
        <p:spPr>
          <a:xfrm>
            <a:off x="5105400" y="3409950"/>
            <a:ext cx="12954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object 21"/>
          <p:cNvSpPr/>
          <p:nvPr/>
        </p:nvSpPr>
        <p:spPr>
          <a:xfrm>
            <a:off x="7315200" y="3409950"/>
            <a:ext cx="15240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object 24"/>
          <p:cNvSpPr txBox="1"/>
          <p:nvPr/>
        </p:nvSpPr>
        <p:spPr>
          <a:xfrm>
            <a:off x="533400" y="3562350"/>
            <a:ext cx="1524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单位初审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49" name="object 24"/>
          <p:cNvSpPr txBox="1"/>
          <p:nvPr/>
        </p:nvSpPr>
        <p:spPr>
          <a:xfrm>
            <a:off x="2590800" y="3562350"/>
            <a:ext cx="19812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考生报名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0" name="object 24"/>
          <p:cNvSpPr txBox="1"/>
          <p:nvPr/>
        </p:nvSpPr>
        <p:spPr>
          <a:xfrm>
            <a:off x="4724400" y="3562350"/>
            <a:ext cx="2286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省局复审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1" name="object 24"/>
          <p:cNvSpPr txBox="1"/>
          <p:nvPr/>
        </p:nvSpPr>
        <p:spPr>
          <a:xfrm>
            <a:off x="6858000" y="3562350"/>
            <a:ext cx="2286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缴费、考试等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2" name="右箭头 51"/>
          <p:cNvSpPr/>
          <p:nvPr/>
        </p:nvSpPr>
        <p:spPr>
          <a:xfrm>
            <a:off x="2209800" y="3638550"/>
            <a:ext cx="685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箭头 52"/>
          <p:cNvSpPr/>
          <p:nvPr/>
        </p:nvSpPr>
        <p:spPr>
          <a:xfrm>
            <a:off x="4267200" y="3638550"/>
            <a:ext cx="685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object 24"/>
          <p:cNvSpPr txBox="1"/>
          <p:nvPr/>
        </p:nvSpPr>
        <p:spPr>
          <a:xfrm>
            <a:off x="304800" y="819150"/>
            <a:ext cx="8458200" cy="17434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ts val="3300"/>
              </a:lnSpc>
              <a:spcBef>
                <a:spcPts val="95"/>
              </a:spcBef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报名时间： 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9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月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日至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30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日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ts val="3300"/>
              </a:lnSpc>
              <a:spcBef>
                <a:spcPts val="95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缴费时间：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月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11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日至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15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日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ts val="3300"/>
              </a:lnSpc>
              <a:spcBef>
                <a:spcPts val="95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考试时间：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月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24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日上午</a:t>
            </a: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9:00--11:00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，视疫情调整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488315">
              <a:lnSpc>
                <a:spcPts val="3300"/>
              </a:lnSpc>
              <a:spcBef>
                <a:spcPts val="95"/>
              </a:spcBef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考试地点：待定</a:t>
            </a:r>
            <a:endParaRPr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44" name="object 17"/>
          <p:cNvSpPr txBox="1"/>
          <p:nvPr/>
        </p:nvSpPr>
        <p:spPr>
          <a:xfrm>
            <a:off x="685800" y="2266950"/>
            <a:ext cx="5414084" cy="9624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</a:t>
            </a:r>
            <a:endParaRPr lang="en-US" altLang="zh-CN" sz="2000" kern="0" dirty="0" smtClean="0">
              <a:solidFill>
                <a:srgbClr val="3E3E3E"/>
              </a:solidFill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 lvl="0">
              <a:spcBef>
                <a:spcPts val="105"/>
              </a:spcBef>
              <a:defRPr/>
            </a:pP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</a:t>
            </a:r>
            <a:endParaRPr lang="en-US" altLang="zh-CN" sz="20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 lvl="0">
              <a:spcBef>
                <a:spcPts val="105"/>
              </a:spcBef>
              <a:defRPr/>
            </a:pPr>
            <a:r>
              <a:rPr lang="en-US" altLang="zh-CN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  <a:r>
              <a:rPr lang="zh-CN" altLang="en-US" sz="20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报名方法及流程：</a:t>
            </a:r>
            <a:endParaRPr kumimoji="0" lang="zh-CN" altLang="en-US" sz="2000" b="1" u="none" strike="noStrike" kern="0" cap="none" spc="0" normalizeH="0" baseline="0" noProof="0" dirty="0">
              <a:ln>
                <a:noFill/>
              </a:ln>
              <a:solidFill>
                <a:srgbClr val="005DA2"/>
              </a:solidFill>
              <a:effectLst/>
              <a:uLnTx/>
              <a:uFillTx/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6477000" y="3638550"/>
            <a:ext cx="685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object 24"/>
          <p:cNvSpPr txBox="1"/>
          <p:nvPr/>
        </p:nvSpPr>
        <p:spPr>
          <a:xfrm>
            <a:off x="457200" y="4248150"/>
            <a:ext cx="5105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明年起复审职责逐步下放到地市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8600" y="1504950"/>
            <a:ext cx="3810000" cy="287963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大数据法律法规、相关标准及职业道德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计算机基础知识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3.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信息化基础知识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4.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大数据安全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数据库系统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6.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软件工程</a:t>
            </a:r>
            <a:endParaRPr lang="en-US" altLang="zh-CN" sz="16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7.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数据可视化</a:t>
            </a:r>
            <a:endParaRPr lang="en-US" altLang="zh-CN" sz="16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8.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数据仓库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9.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大数据处理技术</a:t>
            </a:r>
            <a:endParaRPr lang="en-US" sz="16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lang="en-US" sz="1600" dirty="0" smtClean="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581401" y="1733550"/>
            <a:ext cx="1981200" cy="1922145"/>
          </a:xfrm>
          <a:custGeom>
            <a:avLst/>
            <a:gdLst/>
            <a:ahLst/>
            <a:cxnLst/>
            <a:rect l="l" t="t" r="r" b="b"/>
            <a:pathLst>
              <a:path w="1998345" h="1998345">
                <a:moveTo>
                  <a:pt x="998950" y="0"/>
                </a:moveTo>
                <a:lnTo>
                  <a:pt x="953848" y="1012"/>
                </a:lnTo>
                <a:lnTo>
                  <a:pt x="908821" y="4050"/>
                </a:lnTo>
                <a:lnTo>
                  <a:pt x="863942" y="9112"/>
                </a:lnTo>
                <a:lnTo>
                  <a:pt x="819284" y="16200"/>
                </a:lnTo>
                <a:lnTo>
                  <a:pt x="774923" y="25313"/>
                </a:lnTo>
                <a:lnTo>
                  <a:pt x="730932" y="36451"/>
                </a:lnTo>
                <a:lnTo>
                  <a:pt x="687385" y="49614"/>
                </a:lnTo>
                <a:lnTo>
                  <a:pt x="644356" y="64803"/>
                </a:lnTo>
                <a:lnTo>
                  <a:pt x="601919" y="82016"/>
                </a:lnTo>
                <a:lnTo>
                  <a:pt x="560149" y="101255"/>
                </a:lnTo>
                <a:lnTo>
                  <a:pt x="519119" y="122518"/>
                </a:lnTo>
                <a:lnTo>
                  <a:pt x="478903" y="145807"/>
                </a:lnTo>
                <a:lnTo>
                  <a:pt x="439575" y="171121"/>
                </a:lnTo>
                <a:lnTo>
                  <a:pt x="401209" y="198459"/>
                </a:lnTo>
                <a:lnTo>
                  <a:pt x="363880" y="227823"/>
                </a:lnTo>
                <a:lnTo>
                  <a:pt x="327661" y="259212"/>
                </a:lnTo>
                <a:lnTo>
                  <a:pt x="292627" y="292627"/>
                </a:lnTo>
                <a:lnTo>
                  <a:pt x="259212" y="327661"/>
                </a:lnTo>
                <a:lnTo>
                  <a:pt x="227823" y="363880"/>
                </a:lnTo>
                <a:lnTo>
                  <a:pt x="198459" y="401209"/>
                </a:lnTo>
                <a:lnTo>
                  <a:pt x="171121" y="439575"/>
                </a:lnTo>
                <a:lnTo>
                  <a:pt x="145807" y="478903"/>
                </a:lnTo>
                <a:lnTo>
                  <a:pt x="122518" y="519119"/>
                </a:lnTo>
                <a:lnTo>
                  <a:pt x="101255" y="560149"/>
                </a:lnTo>
                <a:lnTo>
                  <a:pt x="82016" y="601919"/>
                </a:lnTo>
                <a:lnTo>
                  <a:pt x="64803" y="644356"/>
                </a:lnTo>
                <a:lnTo>
                  <a:pt x="49614" y="687385"/>
                </a:lnTo>
                <a:lnTo>
                  <a:pt x="36451" y="730932"/>
                </a:lnTo>
                <a:lnTo>
                  <a:pt x="25313" y="774923"/>
                </a:lnTo>
                <a:lnTo>
                  <a:pt x="16200" y="819284"/>
                </a:lnTo>
                <a:lnTo>
                  <a:pt x="9112" y="863942"/>
                </a:lnTo>
                <a:lnTo>
                  <a:pt x="4050" y="908821"/>
                </a:lnTo>
                <a:lnTo>
                  <a:pt x="1012" y="953848"/>
                </a:lnTo>
                <a:lnTo>
                  <a:pt x="0" y="998950"/>
                </a:lnTo>
                <a:lnTo>
                  <a:pt x="1012" y="1044051"/>
                </a:lnTo>
                <a:lnTo>
                  <a:pt x="4050" y="1089079"/>
                </a:lnTo>
                <a:lnTo>
                  <a:pt x="9112" y="1133958"/>
                </a:lnTo>
                <a:lnTo>
                  <a:pt x="16200" y="1178615"/>
                </a:lnTo>
                <a:lnTo>
                  <a:pt x="25313" y="1222976"/>
                </a:lnTo>
                <a:lnTo>
                  <a:pt x="36451" y="1266968"/>
                </a:lnTo>
                <a:lnTo>
                  <a:pt x="49614" y="1310515"/>
                </a:lnTo>
                <a:lnTo>
                  <a:pt x="64803" y="1353543"/>
                </a:lnTo>
                <a:lnTo>
                  <a:pt x="82016" y="1395980"/>
                </a:lnTo>
                <a:lnTo>
                  <a:pt x="101255" y="1437751"/>
                </a:lnTo>
                <a:lnTo>
                  <a:pt x="122518" y="1478781"/>
                </a:lnTo>
                <a:lnTo>
                  <a:pt x="145807" y="1518997"/>
                </a:lnTo>
                <a:lnTo>
                  <a:pt x="171121" y="1558325"/>
                </a:lnTo>
                <a:lnTo>
                  <a:pt x="198459" y="1596690"/>
                </a:lnTo>
                <a:lnTo>
                  <a:pt x="227823" y="1634019"/>
                </a:lnTo>
                <a:lnTo>
                  <a:pt x="259212" y="1670238"/>
                </a:lnTo>
                <a:lnTo>
                  <a:pt x="292627" y="1705273"/>
                </a:lnTo>
                <a:lnTo>
                  <a:pt x="327661" y="1738687"/>
                </a:lnTo>
                <a:lnTo>
                  <a:pt x="363880" y="1770076"/>
                </a:lnTo>
                <a:lnTo>
                  <a:pt x="401209" y="1799440"/>
                </a:lnTo>
                <a:lnTo>
                  <a:pt x="439575" y="1826779"/>
                </a:lnTo>
                <a:lnTo>
                  <a:pt x="478903" y="1852093"/>
                </a:lnTo>
                <a:lnTo>
                  <a:pt x="519119" y="1875381"/>
                </a:lnTo>
                <a:lnTo>
                  <a:pt x="560149" y="1896645"/>
                </a:lnTo>
                <a:lnTo>
                  <a:pt x="601919" y="1915883"/>
                </a:lnTo>
                <a:lnTo>
                  <a:pt x="644356" y="1933097"/>
                </a:lnTo>
                <a:lnTo>
                  <a:pt x="687385" y="1948285"/>
                </a:lnTo>
                <a:lnTo>
                  <a:pt x="730932" y="1961448"/>
                </a:lnTo>
                <a:lnTo>
                  <a:pt x="774923" y="1972586"/>
                </a:lnTo>
                <a:lnTo>
                  <a:pt x="819284" y="1981699"/>
                </a:lnTo>
                <a:lnTo>
                  <a:pt x="863942" y="1988787"/>
                </a:lnTo>
                <a:lnTo>
                  <a:pt x="908821" y="1993850"/>
                </a:lnTo>
                <a:lnTo>
                  <a:pt x="953848" y="1996887"/>
                </a:lnTo>
                <a:lnTo>
                  <a:pt x="998950" y="1997900"/>
                </a:lnTo>
                <a:lnTo>
                  <a:pt x="1044051" y="1996887"/>
                </a:lnTo>
                <a:lnTo>
                  <a:pt x="1089079" y="1993850"/>
                </a:lnTo>
                <a:lnTo>
                  <a:pt x="1133958" y="1988787"/>
                </a:lnTo>
                <a:lnTo>
                  <a:pt x="1178615" y="1981699"/>
                </a:lnTo>
                <a:lnTo>
                  <a:pt x="1222976" y="1972586"/>
                </a:lnTo>
                <a:lnTo>
                  <a:pt x="1266968" y="1961448"/>
                </a:lnTo>
                <a:lnTo>
                  <a:pt x="1310515" y="1948285"/>
                </a:lnTo>
                <a:lnTo>
                  <a:pt x="1353543" y="1933097"/>
                </a:lnTo>
                <a:lnTo>
                  <a:pt x="1395980" y="1915883"/>
                </a:lnTo>
                <a:lnTo>
                  <a:pt x="1437751" y="1896645"/>
                </a:lnTo>
                <a:lnTo>
                  <a:pt x="1478781" y="1875381"/>
                </a:lnTo>
                <a:lnTo>
                  <a:pt x="1518997" y="1852093"/>
                </a:lnTo>
                <a:lnTo>
                  <a:pt x="1558325" y="1826779"/>
                </a:lnTo>
                <a:lnTo>
                  <a:pt x="1596690" y="1799440"/>
                </a:lnTo>
                <a:lnTo>
                  <a:pt x="1634019" y="1770076"/>
                </a:lnTo>
                <a:lnTo>
                  <a:pt x="1670238" y="1738687"/>
                </a:lnTo>
                <a:lnTo>
                  <a:pt x="1705273" y="1705273"/>
                </a:lnTo>
                <a:lnTo>
                  <a:pt x="1738687" y="1670238"/>
                </a:lnTo>
                <a:lnTo>
                  <a:pt x="1770076" y="1634019"/>
                </a:lnTo>
                <a:lnTo>
                  <a:pt x="1799440" y="1596690"/>
                </a:lnTo>
                <a:lnTo>
                  <a:pt x="1826779" y="1558325"/>
                </a:lnTo>
                <a:lnTo>
                  <a:pt x="1852093" y="1518997"/>
                </a:lnTo>
                <a:lnTo>
                  <a:pt x="1875381" y="1478781"/>
                </a:lnTo>
                <a:lnTo>
                  <a:pt x="1896645" y="1437751"/>
                </a:lnTo>
                <a:lnTo>
                  <a:pt x="1915883" y="1395980"/>
                </a:lnTo>
                <a:lnTo>
                  <a:pt x="1933097" y="1353543"/>
                </a:lnTo>
                <a:lnTo>
                  <a:pt x="1948285" y="1310515"/>
                </a:lnTo>
                <a:lnTo>
                  <a:pt x="1961448" y="1266968"/>
                </a:lnTo>
                <a:lnTo>
                  <a:pt x="1972586" y="1222976"/>
                </a:lnTo>
                <a:lnTo>
                  <a:pt x="1981699" y="1178615"/>
                </a:lnTo>
                <a:lnTo>
                  <a:pt x="1988787" y="1133958"/>
                </a:lnTo>
                <a:lnTo>
                  <a:pt x="1993850" y="1089079"/>
                </a:lnTo>
                <a:lnTo>
                  <a:pt x="1996887" y="1044051"/>
                </a:lnTo>
                <a:lnTo>
                  <a:pt x="1997900" y="998950"/>
                </a:lnTo>
                <a:lnTo>
                  <a:pt x="1996887" y="953848"/>
                </a:lnTo>
                <a:lnTo>
                  <a:pt x="1993850" y="908821"/>
                </a:lnTo>
                <a:lnTo>
                  <a:pt x="1988787" y="863942"/>
                </a:lnTo>
                <a:lnTo>
                  <a:pt x="1981699" y="819284"/>
                </a:lnTo>
                <a:lnTo>
                  <a:pt x="1972586" y="774923"/>
                </a:lnTo>
                <a:lnTo>
                  <a:pt x="1961448" y="730932"/>
                </a:lnTo>
                <a:lnTo>
                  <a:pt x="1948285" y="687385"/>
                </a:lnTo>
                <a:lnTo>
                  <a:pt x="1933097" y="644356"/>
                </a:lnTo>
                <a:lnTo>
                  <a:pt x="1915883" y="601919"/>
                </a:lnTo>
                <a:lnTo>
                  <a:pt x="1896645" y="560149"/>
                </a:lnTo>
                <a:lnTo>
                  <a:pt x="1875381" y="519119"/>
                </a:lnTo>
                <a:lnTo>
                  <a:pt x="1852093" y="478903"/>
                </a:lnTo>
                <a:lnTo>
                  <a:pt x="1826779" y="439575"/>
                </a:lnTo>
                <a:lnTo>
                  <a:pt x="1799440" y="401209"/>
                </a:lnTo>
                <a:lnTo>
                  <a:pt x="1770076" y="363880"/>
                </a:lnTo>
                <a:lnTo>
                  <a:pt x="1738687" y="327661"/>
                </a:lnTo>
                <a:lnTo>
                  <a:pt x="1705273" y="292627"/>
                </a:lnTo>
                <a:lnTo>
                  <a:pt x="1670238" y="259212"/>
                </a:lnTo>
                <a:lnTo>
                  <a:pt x="1634019" y="227823"/>
                </a:lnTo>
                <a:lnTo>
                  <a:pt x="1596690" y="198459"/>
                </a:lnTo>
                <a:lnTo>
                  <a:pt x="1558325" y="171121"/>
                </a:lnTo>
                <a:lnTo>
                  <a:pt x="1518997" y="145807"/>
                </a:lnTo>
                <a:lnTo>
                  <a:pt x="1478781" y="122518"/>
                </a:lnTo>
                <a:lnTo>
                  <a:pt x="1437751" y="101255"/>
                </a:lnTo>
                <a:lnTo>
                  <a:pt x="1395980" y="82016"/>
                </a:lnTo>
                <a:lnTo>
                  <a:pt x="1353543" y="64803"/>
                </a:lnTo>
                <a:lnTo>
                  <a:pt x="1310515" y="49614"/>
                </a:lnTo>
                <a:lnTo>
                  <a:pt x="1266968" y="36451"/>
                </a:lnTo>
                <a:lnTo>
                  <a:pt x="1222976" y="25313"/>
                </a:lnTo>
                <a:lnTo>
                  <a:pt x="1178615" y="16200"/>
                </a:lnTo>
                <a:lnTo>
                  <a:pt x="1133958" y="9112"/>
                </a:lnTo>
                <a:lnTo>
                  <a:pt x="1089079" y="4050"/>
                </a:lnTo>
                <a:lnTo>
                  <a:pt x="1044051" y="1012"/>
                </a:lnTo>
                <a:lnTo>
                  <a:pt x="998950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699991" y="1819174"/>
            <a:ext cx="1729105" cy="1729105"/>
          </a:xfrm>
          <a:custGeom>
            <a:avLst/>
            <a:gdLst/>
            <a:ahLst/>
            <a:cxnLst/>
            <a:rect l="l" t="t" r="r" b="b"/>
            <a:pathLst>
              <a:path w="1729104" h="1729104">
                <a:moveTo>
                  <a:pt x="864400" y="0"/>
                </a:moveTo>
                <a:lnTo>
                  <a:pt x="816973" y="1279"/>
                </a:lnTo>
                <a:lnTo>
                  <a:pt x="770214" y="5072"/>
                </a:lnTo>
                <a:lnTo>
                  <a:pt x="724190" y="11313"/>
                </a:lnTo>
                <a:lnTo>
                  <a:pt x="678966" y="19937"/>
                </a:lnTo>
                <a:lnTo>
                  <a:pt x="634609" y="30877"/>
                </a:lnTo>
                <a:lnTo>
                  <a:pt x="591183" y="44067"/>
                </a:lnTo>
                <a:lnTo>
                  <a:pt x="548756" y="59442"/>
                </a:lnTo>
                <a:lnTo>
                  <a:pt x="507392" y="76936"/>
                </a:lnTo>
                <a:lnTo>
                  <a:pt x="467159" y="96483"/>
                </a:lnTo>
                <a:lnTo>
                  <a:pt x="428121" y="118016"/>
                </a:lnTo>
                <a:lnTo>
                  <a:pt x="390345" y="141470"/>
                </a:lnTo>
                <a:lnTo>
                  <a:pt x="353897" y="166779"/>
                </a:lnTo>
                <a:lnTo>
                  <a:pt x="318842" y="193877"/>
                </a:lnTo>
                <a:lnTo>
                  <a:pt x="285247" y="222699"/>
                </a:lnTo>
                <a:lnTo>
                  <a:pt x="253177" y="253177"/>
                </a:lnTo>
                <a:lnTo>
                  <a:pt x="222699" y="285247"/>
                </a:lnTo>
                <a:lnTo>
                  <a:pt x="193877" y="318842"/>
                </a:lnTo>
                <a:lnTo>
                  <a:pt x="166779" y="353897"/>
                </a:lnTo>
                <a:lnTo>
                  <a:pt x="141470" y="390345"/>
                </a:lnTo>
                <a:lnTo>
                  <a:pt x="118016" y="428121"/>
                </a:lnTo>
                <a:lnTo>
                  <a:pt x="96483" y="467159"/>
                </a:lnTo>
                <a:lnTo>
                  <a:pt x="76936" y="507392"/>
                </a:lnTo>
                <a:lnTo>
                  <a:pt x="59442" y="548756"/>
                </a:lnTo>
                <a:lnTo>
                  <a:pt x="44067" y="591183"/>
                </a:lnTo>
                <a:lnTo>
                  <a:pt x="30877" y="634609"/>
                </a:lnTo>
                <a:lnTo>
                  <a:pt x="19937" y="678966"/>
                </a:lnTo>
                <a:lnTo>
                  <a:pt x="11313" y="724190"/>
                </a:lnTo>
                <a:lnTo>
                  <a:pt x="5072" y="770214"/>
                </a:lnTo>
                <a:lnTo>
                  <a:pt x="1279" y="816973"/>
                </a:lnTo>
                <a:lnTo>
                  <a:pt x="0" y="864400"/>
                </a:lnTo>
                <a:lnTo>
                  <a:pt x="1279" y="911827"/>
                </a:lnTo>
                <a:lnTo>
                  <a:pt x="5072" y="958585"/>
                </a:lnTo>
                <a:lnTo>
                  <a:pt x="11313" y="1004609"/>
                </a:lnTo>
                <a:lnTo>
                  <a:pt x="19937" y="1049833"/>
                </a:lnTo>
                <a:lnTo>
                  <a:pt x="30877" y="1094191"/>
                </a:lnTo>
                <a:lnTo>
                  <a:pt x="44067" y="1137616"/>
                </a:lnTo>
                <a:lnTo>
                  <a:pt x="59442" y="1180043"/>
                </a:lnTo>
                <a:lnTo>
                  <a:pt x="76936" y="1221407"/>
                </a:lnTo>
                <a:lnTo>
                  <a:pt x="96483" y="1261640"/>
                </a:lnTo>
                <a:lnTo>
                  <a:pt x="118016" y="1300678"/>
                </a:lnTo>
                <a:lnTo>
                  <a:pt x="141470" y="1338454"/>
                </a:lnTo>
                <a:lnTo>
                  <a:pt x="166779" y="1374902"/>
                </a:lnTo>
                <a:lnTo>
                  <a:pt x="193877" y="1409957"/>
                </a:lnTo>
                <a:lnTo>
                  <a:pt x="222699" y="1443552"/>
                </a:lnTo>
                <a:lnTo>
                  <a:pt x="253177" y="1475622"/>
                </a:lnTo>
                <a:lnTo>
                  <a:pt x="285247" y="1506101"/>
                </a:lnTo>
                <a:lnTo>
                  <a:pt x="318842" y="1534922"/>
                </a:lnTo>
                <a:lnTo>
                  <a:pt x="353897" y="1562020"/>
                </a:lnTo>
                <a:lnTo>
                  <a:pt x="390345" y="1587329"/>
                </a:lnTo>
                <a:lnTo>
                  <a:pt x="428121" y="1610783"/>
                </a:lnTo>
                <a:lnTo>
                  <a:pt x="467159" y="1632317"/>
                </a:lnTo>
                <a:lnTo>
                  <a:pt x="507392" y="1651863"/>
                </a:lnTo>
                <a:lnTo>
                  <a:pt x="548756" y="1669357"/>
                </a:lnTo>
                <a:lnTo>
                  <a:pt x="591183" y="1684732"/>
                </a:lnTo>
                <a:lnTo>
                  <a:pt x="634609" y="1697922"/>
                </a:lnTo>
                <a:lnTo>
                  <a:pt x="678966" y="1708862"/>
                </a:lnTo>
                <a:lnTo>
                  <a:pt x="724190" y="1717486"/>
                </a:lnTo>
                <a:lnTo>
                  <a:pt x="770214" y="1723727"/>
                </a:lnTo>
                <a:lnTo>
                  <a:pt x="816973" y="1727521"/>
                </a:lnTo>
                <a:lnTo>
                  <a:pt x="864400" y="1728800"/>
                </a:lnTo>
                <a:lnTo>
                  <a:pt x="911827" y="1727521"/>
                </a:lnTo>
                <a:lnTo>
                  <a:pt x="958585" y="1723727"/>
                </a:lnTo>
                <a:lnTo>
                  <a:pt x="1004609" y="1717486"/>
                </a:lnTo>
                <a:lnTo>
                  <a:pt x="1049832" y="1708862"/>
                </a:lnTo>
                <a:lnTo>
                  <a:pt x="1094190" y="1697922"/>
                </a:lnTo>
                <a:lnTo>
                  <a:pt x="1137615" y="1684732"/>
                </a:lnTo>
                <a:lnTo>
                  <a:pt x="1180042" y="1669357"/>
                </a:lnTo>
                <a:lnTo>
                  <a:pt x="1221405" y="1651863"/>
                </a:lnTo>
                <a:lnTo>
                  <a:pt x="1261638" y="1632317"/>
                </a:lnTo>
                <a:lnTo>
                  <a:pt x="1300675" y="1610783"/>
                </a:lnTo>
                <a:lnTo>
                  <a:pt x="1338450" y="1587329"/>
                </a:lnTo>
                <a:lnTo>
                  <a:pt x="1374898" y="1562020"/>
                </a:lnTo>
                <a:lnTo>
                  <a:pt x="1409952" y="1534922"/>
                </a:lnTo>
                <a:lnTo>
                  <a:pt x="1443546" y="1506101"/>
                </a:lnTo>
                <a:lnTo>
                  <a:pt x="1475616" y="1475622"/>
                </a:lnTo>
                <a:lnTo>
                  <a:pt x="1506094" y="1443552"/>
                </a:lnTo>
                <a:lnTo>
                  <a:pt x="1534914" y="1409957"/>
                </a:lnTo>
                <a:lnTo>
                  <a:pt x="1562012" y="1374902"/>
                </a:lnTo>
                <a:lnTo>
                  <a:pt x="1587320" y="1338454"/>
                </a:lnTo>
                <a:lnTo>
                  <a:pt x="1610774" y="1300678"/>
                </a:lnTo>
                <a:lnTo>
                  <a:pt x="1632307" y="1261640"/>
                </a:lnTo>
                <a:lnTo>
                  <a:pt x="1651853" y="1221407"/>
                </a:lnTo>
                <a:lnTo>
                  <a:pt x="1669346" y="1180043"/>
                </a:lnTo>
                <a:lnTo>
                  <a:pt x="1684720" y="1137616"/>
                </a:lnTo>
                <a:lnTo>
                  <a:pt x="1697911" y="1094191"/>
                </a:lnTo>
                <a:lnTo>
                  <a:pt x="1708850" y="1049833"/>
                </a:lnTo>
                <a:lnTo>
                  <a:pt x="1717474" y="1004609"/>
                </a:lnTo>
                <a:lnTo>
                  <a:pt x="1723715" y="958585"/>
                </a:lnTo>
                <a:lnTo>
                  <a:pt x="1727508" y="911827"/>
                </a:lnTo>
                <a:lnTo>
                  <a:pt x="1728787" y="864400"/>
                </a:lnTo>
                <a:lnTo>
                  <a:pt x="1727508" y="816973"/>
                </a:lnTo>
                <a:lnTo>
                  <a:pt x="1723715" y="770214"/>
                </a:lnTo>
                <a:lnTo>
                  <a:pt x="1717474" y="724190"/>
                </a:lnTo>
                <a:lnTo>
                  <a:pt x="1708850" y="678966"/>
                </a:lnTo>
                <a:lnTo>
                  <a:pt x="1697911" y="634609"/>
                </a:lnTo>
                <a:lnTo>
                  <a:pt x="1684720" y="591183"/>
                </a:lnTo>
                <a:lnTo>
                  <a:pt x="1669346" y="548756"/>
                </a:lnTo>
                <a:lnTo>
                  <a:pt x="1651853" y="507392"/>
                </a:lnTo>
                <a:lnTo>
                  <a:pt x="1632307" y="467159"/>
                </a:lnTo>
                <a:lnTo>
                  <a:pt x="1610774" y="428121"/>
                </a:lnTo>
                <a:lnTo>
                  <a:pt x="1587320" y="390345"/>
                </a:lnTo>
                <a:lnTo>
                  <a:pt x="1562012" y="353897"/>
                </a:lnTo>
                <a:lnTo>
                  <a:pt x="1534914" y="318842"/>
                </a:lnTo>
                <a:lnTo>
                  <a:pt x="1506094" y="285247"/>
                </a:lnTo>
                <a:lnTo>
                  <a:pt x="1475616" y="253177"/>
                </a:lnTo>
                <a:lnTo>
                  <a:pt x="1443546" y="222699"/>
                </a:lnTo>
                <a:lnTo>
                  <a:pt x="1409952" y="193877"/>
                </a:lnTo>
                <a:lnTo>
                  <a:pt x="1374898" y="166779"/>
                </a:lnTo>
                <a:lnTo>
                  <a:pt x="1338450" y="141470"/>
                </a:lnTo>
                <a:lnTo>
                  <a:pt x="1300675" y="118016"/>
                </a:lnTo>
                <a:lnTo>
                  <a:pt x="1261638" y="96483"/>
                </a:lnTo>
                <a:lnTo>
                  <a:pt x="1221405" y="76936"/>
                </a:lnTo>
                <a:lnTo>
                  <a:pt x="1180042" y="59442"/>
                </a:lnTo>
                <a:lnTo>
                  <a:pt x="1137615" y="44067"/>
                </a:lnTo>
                <a:lnTo>
                  <a:pt x="1094190" y="30877"/>
                </a:lnTo>
                <a:lnTo>
                  <a:pt x="1049832" y="19937"/>
                </a:lnTo>
                <a:lnTo>
                  <a:pt x="1004609" y="11313"/>
                </a:lnTo>
                <a:lnTo>
                  <a:pt x="958585" y="5072"/>
                </a:lnTo>
                <a:lnTo>
                  <a:pt x="911827" y="1279"/>
                </a:lnTo>
                <a:lnTo>
                  <a:pt x="86440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564386" y="1819178"/>
            <a:ext cx="7620" cy="1729105"/>
          </a:xfrm>
          <a:custGeom>
            <a:avLst/>
            <a:gdLst/>
            <a:ahLst/>
            <a:cxnLst/>
            <a:rect l="l" t="t" r="r" b="b"/>
            <a:pathLst>
              <a:path w="7620" h="1729104">
                <a:moveTo>
                  <a:pt x="0" y="0"/>
                </a:moveTo>
                <a:lnTo>
                  <a:pt x="7620" y="1728787"/>
                </a:lnTo>
              </a:path>
            </a:pathLst>
          </a:custGeom>
          <a:ln w="63500">
            <a:solidFill>
              <a:srgbClr val="005B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763131" y="2419350"/>
            <a:ext cx="4826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</a:rPr>
              <a:t>分析应用</a:t>
            </a:r>
            <a:endParaRPr sz="1800" b="1"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28" name="object 17"/>
          <p:cNvSpPr txBox="1"/>
          <p:nvPr/>
        </p:nvSpPr>
        <p:spPr>
          <a:xfrm>
            <a:off x="834316" y="721893"/>
            <a:ext cx="4728284" cy="3520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zh-CN" altLang="en-US" sz="2200" b="1" kern="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  八、知识大纲和试题难度</a:t>
            </a:r>
            <a:endParaRPr kumimoji="0" lang="zh-CN" altLang="en-US" sz="2200" b="1" i="0" u="none" strike="noStrike" kern="0" cap="none" spc="0" normalizeH="0" baseline="0" noProof="0" dirty="0">
              <a:ln>
                <a:noFill/>
              </a:ln>
              <a:solidFill>
                <a:srgbClr val="005DA2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29" name="object 15"/>
          <p:cNvSpPr txBox="1"/>
          <p:nvPr/>
        </p:nvSpPr>
        <p:spPr>
          <a:xfrm>
            <a:off x="5638800" y="1504950"/>
            <a:ext cx="3352800" cy="312585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大数据法律法规、相关标准及职业道德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计算机基础知识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3.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信息化基础知识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4.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大数据安全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zh-CN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数据库系统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6.</a:t>
            </a:r>
            <a:r>
              <a:rPr lang="zh-CN" altLang="en-US" sz="1600" b="1" dirty="0" smtClean="0">
                <a:solidFill>
                  <a:schemeClr val="accent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数据仓库</a:t>
            </a:r>
            <a:endParaRPr lang="en-US" altLang="zh-CN" sz="1600" b="1" dirty="0" smtClean="0">
              <a:solidFill>
                <a:schemeClr val="accent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7.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大数据技术与应用</a:t>
            </a:r>
            <a:endParaRPr lang="en-US" altLang="zh-CN" sz="16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8.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大数据分析模型</a:t>
            </a:r>
            <a:endParaRPr lang="en-US" altLang="zh-CN" sz="1600" b="1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spcBef>
                <a:spcPts val="95"/>
              </a:spcBef>
            </a:pPr>
            <a:r>
              <a:rPr 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9.</a:t>
            </a:r>
            <a:r>
              <a:rPr lang="zh-CN" altLang="en-US" sz="16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数据科学</a:t>
            </a:r>
            <a:endParaRPr lang="en-US" sz="16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lang="en-US" sz="1600" dirty="0" smtClean="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object 27"/>
          <p:cNvSpPr txBox="1"/>
          <p:nvPr/>
        </p:nvSpPr>
        <p:spPr>
          <a:xfrm>
            <a:off x="3962400" y="2419350"/>
            <a:ext cx="4826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800" b="1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系统研发</a:t>
            </a:r>
            <a:endParaRPr sz="1800" b="1"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2" name="object 21"/>
          <p:cNvSpPr/>
          <p:nvPr/>
        </p:nvSpPr>
        <p:spPr>
          <a:xfrm>
            <a:off x="990600" y="4171950"/>
            <a:ext cx="12192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object 24"/>
          <p:cNvSpPr txBox="1"/>
          <p:nvPr/>
        </p:nvSpPr>
        <p:spPr>
          <a:xfrm>
            <a:off x="838200" y="4324350"/>
            <a:ext cx="1143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初级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4" name="object 21"/>
          <p:cNvSpPr/>
          <p:nvPr/>
        </p:nvSpPr>
        <p:spPr>
          <a:xfrm>
            <a:off x="2971800" y="4171950"/>
            <a:ext cx="12192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object 21"/>
          <p:cNvSpPr/>
          <p:nvPr/>
        </p:nvSpPr>
        <p:spPr>
          <a:xfrm>
            <a:off x="4953000" y="4171950"/>
            <a:ext cx="12192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object 24"/>
          <p:cNvSpPr txBox="1"/>
          <p:nvPr/>
        </p:nvSpPr>
        <p:spPr>
          <a:xfrm>
            <a:off x="4876800" y="4324350"/>
            <a:ext cx="13716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高级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7" name="object 24"/>
          <p:cNvSpPr txBox="1"/>
          <p:nvPr/>
        </p:nvSpPr>
        <p:spPr>
          <a:xfrm>
            <a:off x="2819400" y="4324350"/>
            <a:ext cx="13716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中级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39" name="object 6"/>
          <p:cNvSpPr txBox="1"/>
          <p:nvPr/>
        </p:nvSpPr>
        <p:spPr>
          <a:xfrm>
            <a:off x="2285984" y="4171950"/>
            <a:ext cx="53340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  <a:cs typeface="Calibri" panose="020F0502020204030204"/>
              </a:rPr>
              <a:t>&lt;</a:t>
            </a:r>
            <a:endParaRPr sz="3600" b="1" dirty="0">
              <a:latin typeface="黑体" panose="02010609060101010101" charset="-122"/>
              <a:ea typeface="黑体" panose="02010609060101010101" charset="-122"/>
              <a:cs typeface="Calibri" panose="020F0502020204030204"/>
            </a:endParaRPr>
          </a:p>
        </p:txBody>
      </p:sp>
      <p:sp>
        <p:nvSpPr>
          <p:cNvPr id="40" name="object 6"/>
          <p:cNvSpPr txBox="1"/>
          <p:nvPr/>
        </p:nvSpPr>
        <p:spPr>
          <a:xfrm>
            <a:off x="4343400" y="4248150"/>
            <a:ext cx="53340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Calibri" panose="020F0502020204030204"/>
              </a:rPr>
              <a:t>≈</a:t>
            </a:r>
            <a:endParaRPr sz="3200" b="1" dirty="0">
              <a:latin typeface="黑体" panose="02010609060101010101" charset="-122"/>
              <a:ea typeface="黑体" panose="02010609060101010101" charset="-122"/>
              <a:cs typeface="Calibri" panose="020F050202020403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128" y="406081"/>
            <a:ext cx="20650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目录</a:t>
            </a:r>
            <a:r>
              <a:rPr spc="-10" dirty="0"/>
              <a:t>/</a:t>
            </a:r>
            <a:r>
              <a:rPr sz="1800" spc="-10" dirty="0">
                <a:solidFill>
                  <a:srgbClr val="F79600"/>
                </a:solidFill>
              </a:rPr>
              <a:t>Contents</a:t>
            </a:r>
            <a:endParaRPr sz="1800"/>
          </a:p>
        </p:txBody>
      </p:sp>
      <p:sp>
        <p:nvSpPr>
          <p:cNvPr id="3" name="object 3"/>
          <p:cNvSpPr/>
          <p:nvPr/>
        </p:nvSpPr>
        <p:spPr>
          <a:xfrm>
            <a:off x="738572" y="1059581"/>
            <a:ext cx="7650480" cy="0"/>
          </a:xfrm>
          <a:custGeom>
            <a:avLst/>
            <a:gdLst/>
            <a:ahLst/>
            <a:cxnLst/>
            <a:rect l="l" t="t" r="r" b="b"/>
            <a:pathLst>
              <a:path w="7650480">
                <a:moveTo>
                  <a:pt x="0" y="0"/>
                </a:moveTo>
                <a:lnTo>
                  <a:pt x="7649857" y="0"/>
                </a:lnTo>
              </a:path>
            </a:pathLst>
          </a:custGeom>
          <a:ln w="12700">
            <a:solidFill>
              <a:srgbClr val="005B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295400" y="1676604"/>
            <a:ext cx="6553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 dirty="0" smtClean="0">
                <a:latin typeface="方正小标宋简体" panose="02010601030101010101" pitchFamily="65" charset="-122"/>
                <a:ea typeface="方正小标宋简体" panose="02010601030101010101" pitchFamily="65" charset="-122"/>
                <a:cs typeface="微软雅黑" panose="020B0503020204020204" charset="-122"/>
              </a:rPr>
              <a:t>一、工作开展背景</a:t>
            </a:r>
            <a:endParaRPr sz="3600" dirty="0">
              <a:latin typeface="方正小标宋简体" panose="02010601030101010101" pitchFamily="65" charset="-122"/>
              <a:ea typeface="方正小标宋简体" panose="02010601030101010101" pitchFamily="65" charset="-122"/>
              <a:cs typeface="微软雅黑" panose="020B0503020204020204" charset="-122"/>
            </a:endParaRPr>
          </a:p>
        </p:txBody>
      </p:sp>
      <p:sp>
        <p:nvSpPr>
          <p:cNvPr id="26" name="object 10"/>
          <p:cNvSpPr txBox="1"/>
          <p:nvPr/>
        </p:nvSpPr>
        <p:spPr>
          <a:xfrm>
            <a:off x="1295400" y="2571750"/>
            <a:ext cx="64770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 dirty="0" smtClean="0">
                <a:latin typeface="方正小标宋简体" panose="02010601030101010101" pitchFamily="65" charset="-122"/>
                <a:ea typeface="方正小标宋简体" panose="02010601030101010101" pitchFamily="65" charset="-122"/>
                <a:cs typeface="微软雅黑" panose="020B0503020204020204" charset="-122"/>
              </a:rPr>
              <a:t>二、职称政策解读</a:t>
            </a:r>
            <a:endParaRPr sz="3600" dirty="0">
              <a:latin typeface="方正小标宋简体" panose="02010601030101010101" pitchFamily="65" charset="-122"/>
              <a:ea typeface="方正小标宋简体" panose="02010601030101010101" pitchFamily="65" charset="-122"/>
              <a:cs typeface="微软雅黑" panose="020B0503020204020204" charset="-122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1295400" y="3486150"/>
            <a:ext cx="6400800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3600" dirty="0" smtClean="0">
                <a:latin typeface="方正小标宋简体" panose="02010601030101010101" pitchFamily="65" charset="-122"/>
                <a:ea typeface="方正小标宋简体" panose="02010601030101010101" pitchFamily="65" charset="-122"/>
                <a:cs typeface="微软雅黑" panose="020B0503020204020204" charset="-122"/>
              </a:rPr>
              <a:t>三、加强学习宣传</a:t>
            </a:r>
            <a:endParaRPr sz="3600" dirty="0">
              <a:latin typeface="方正小标宋简体" panose="02010601030101010101" pitchFamily="65" charset="-122"/>
              <a:ea typeface="方正小标宋简体" panose="02010601030101010101" pitchFamily="65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33400" y="1428750"/>
            <a:ext cx="2438400" cy="2439670"/>
          </a:xfrm>
          <a:custGeom>
            <a:avLst/>
            <a:gdLst/>
            <a:ahLst/>
            <a:cxnLst/>
            <a:rect l="l" t="t" r="r" b="b"/>
            <a:pathLst>
              <a:path w="2570479" h="2439670">
                <a:moveTo>
                  <a:pt x="1285214" y="0"/>
                </a:moveTo>
                <a:lnTo>
                  <a:pt x="1235917" y="880"/>
                </a:lnTo>
                <a:lnTo>
                  <a:pt x="1187088" y="3502"/>
                </a:lnTo>
                <a:lnTo>
                  <a:pt x="1138763" y="7832"/>
                </a:lnTo>
                <a:lnTo>
                  <a:pt x="1090973" y="13840"/>
                </a:lnTo>
                <a:lnTo>
                  <a:pt x="1043753" y="21494"/>
                </a:lnTo>
                <a:lnTo>
                  <a:pt x="997135" y="30761"/>
                </a:lnTo>
                <a:lnTo>
                  <a:pt x="951153" y="41612"/>
                </a:lnTo>
                <a:lnTo>
                  <a:pt x="905840" y="54014"/>
                </a:lnTo>
                <a:lnTo>
                  <a:pt x="861230" y="67935"/>
                </a:lnTo>
                <a:lnTo>
                  <a:pt x="817355" y="83344"/>
                </a:lnTo>
                <a:lnTo>
                  <a:pt x="774249" y="100209"/>
                </a:lnTo>
                <a:lnTo>
                  <a:pt x="731945" y="118499"/>
                </a:lnTo>
                <a:lnTo>
                  <a:pt x="690476" y="138182"/>
                </a:lnTo>
                <a:lnTo>
                  <a:pt x="649877" y="159226"/>
                </a:lnTo>
                <a:lnTo>
                  <a:pt x="610179" y="181601"/>
                </a:lnTo>
                <a:lnTo>
                  <a:pt x="571417" y="205274"/>
                </a:lnTo>
                <a:lnTo>
                  <a:pt x="533623" y="230213"/>
                </a:lnTo>
                <a:lnTo>
                  <a:pt x="496831" y="256388"/>
                </a:lnTo>
                <a:lnTo>
                  <a:pt x="461075" y="283767"/>
                </a:lnTo>
                <a:lnTo>
                  <a:pt x="426387" y="312317"/>
                </a:lnTo>
                <a:lnTo>
                  <a:pt x="392800" y="342008"/>
                </a:lnTo>
                <a:lnTo>
                  <a:pt x="360349" y="372808"/>
                </a:lnTo>
                <a:lnTo>
                  <a:pt x="329066" y="404684"/>
                </a:lnTo>
                <a:lnTo>
                  <a:pt x="298984" y="437607"/>
                </a:lnTo>
                <a:lnTo>
                  <a:pt x="270138" y="471544"/>
                </a:lnTo>
                <a:lnTo>
                  <a:pt x="242559" y="506463"/>
                </a:lnTo>
                <a:lnTo>
                  <a:pt x="216282" y="542333"/>
                </a:lnTo>
                <a:lnTo>
                  <a:pt x="191340" y="579122"/>
                </a:lnTo>
                <a:lnTo>
                  <a:pt x="167765" y="616799"/>
                </a:lnTo>
                <a:lnTo>
                  <a:pt x="145592" y="655332"/>
                </a:lnTo>
                <a:lnTo>
                  <a:pt x="124853" y="694690"/>
                </a:lnTo>
                <a:lnTo>
                  <a:pt x="105583" y="734840"/>
                </a:lnTo>
                <a:lnTo>
                  <a:pt x="87813" y="775752"/>
                </a:lnTo>
                <a:lnTo>
                  <a:pt x="71578" y="817394"/>
                </a:lnTo>
                <a:lnTo>
                  <a:pt x="56910" y="859734"/>
                </a:lnTo>
                <a:lnTo>
                  <a:pt x="43844" y="902740"/>
                </a:lnTo>
                <a:lnTo>
                  <a:pt x="32411" y="946382"/>
                </a:lnTo>
                <a:lnTo>
                  <a:pt x="22646" y="990626"/>
                </a:lnTo>
                <a:lnTo>
                  <a:pt x="14582" y="1035443"/>
                </a:lnTo>
                <a:lnTo>
                  <a:pt x="8252" y="1080800"/>
                </a:lnTo>
                <a:lnTo>
                  <a:pt x="3690" y="1126666"/>
                </a:lnTo>
                <a:lnTo>
                  <a:pt x="928" y="1173008"/>
                </a:lnTo>
                <a:lnTo>
                  <a:pt x="0" y="1219796"/>
                </a:lnTo>
                <a:lnTo>
                  <a:pt x="928" y="1266585"/>
                </a:lnTo>
                <a:lnTo>
                  <a:pt x="3690" y="1312927"/>
                </a:lnTo>
                <a:lnTo>
                  <a:pt x="8252" y="1358793"/>
                </a:lnTo>
                <a:lnTo>
                  <a:pt x="14582" y="1404150"/>
                </a:lnTo>
                <a:lnTo>
                  <a:pt x="22646" y="1448966"/>
                </a:lnTo>
                <a:lnTo>
                  <a:pt x="32411" y="1493211"/>
                </a:lnTo>
                <a:lnTo>
                  <a:pt x="43844" y="1536853"/>
                </a:lnTo>
                <a:lnTo>
                  <a:pt x="56910" y="1579859"/>
                </a:lnTo>
                <a:lnTo>
                  <a:pt x="71578" y="1622199"/>
                </a:lnTo>
                <a:lnTo>
                  <a:pt x="87813" y="1663841"/>
                </a:lnTo>
                <a:lnTo>
                  <a:pt x="105583" y="1704753"/>
                </a:lnTo>
                <a:lnTo>
                  <a:pt x="124853" y="1744903"/>
                </a:lnTo>
                <a:lnTo>
                  <a:pt x="145592" y="1784261"/>
                </a:lnTo>
                <a:lnTo>
                  <a:pt x="167765" y="1822794"/>
                </a:lnTo>
                <a:lnTo>
                  <a:pt x="191340" y="1860471"/>
                </a:lnTo>
                <a:lnTo>
                  <a:pt x="216282" y="1897260"/>
                </a:lnTo>
                <a:lnTo>
                  <a:pt x="242559" y="1933130"/>
                </a:lnTo>
                <a:lnTo>
                  <a:pt x="270138" y="1968049"/>
                </a:lnTo>
                <a:lnTo>
                  <a:pt x="298984" y="2001986"/>
                </a:lnTo>
                <a:lnTo>
                  <a:pt x="329066" y="2034908"/>
                </a:lnTo>
                <a:lnTo>
                  <a:pt x="360349" y="2066785"/>
                </a:lnTo>
                <a:lnTo>
                  <a:pt x="392800" y="2097585"/>
                </a:lnTo>
                <a:lnTo>
                  <a:pt x="426387" y="2127276"/>
                </a:lnTo>
                <a:lnTo>
                  <a:pt x="461075" y="2155826"/>
                </a:lnTo>
                <a:lnTo>
                  <a:pt x="496831" y="2183205"/>
                </a:lnTo>
                <a:lnTo>
                  <a:pt x="533623" y="2209379"/>
                </a:lnTo>
                <a:lnTo>
                  <a:pt x="571417" y="2234319"/>
                </a:lnTo>
                <a:lnTo>
                  <a:pt x="610179" y="2257992"/>
                </a:lnTo>
                <a:lnTo>
                  <a:pt x="649877" y="2280366"/>
                </a:lnTo>
                <a:lnTo>
                  <a:pt x="690476" y="2301411"/>
                </a:lnTo>
                <a:lnTo>
                  <a:pt x="731945" y="2321094"/>
                </a:lnTo>
                <a:lnTo>
                  <a:pt x="774249" y="2339384"/>
                </a:lnTo>
                <a:lnTo>
                  <a:pt x="817355" y="2356249"/>
                </a:lnTo>
                <a:lnTo>
                  <a:pt x="861230" y="2371658"/>
                </a:lnTo>
                <a:lnTo>
                  <a:pt x="905840" y="2385579"/>
                </a:lnTo>
                <a:lnTo>
                  <a:pt x="951153" y="2397981"/>
                </a:lnTo>
                <a:lnTo>
                  <a:pt x="997135" y="2408831"/>
                </a:lnTo>
                <a:lnTo>
                  <a:pt x="1043753" y="2418099"/>
                </a:lnTo>
                <a:lnTo>
                  <a:pt x="1090973" y="2425753"/>
                </a:lnTo>
                <a:lnTo>
                  <a:pt x="1138763" y="2431761"/>
                </a:lnTo>
                <a:lnTo>
                  <a:pt x="1187088" y="2436091"/>
                </a:lnTo>
                <a:lnTo>
                  <a:pt x="1235917" y="2438712"/>
                </a:lnTo>
                <a:lnTo>
                  <a:pt x="1285214" y="2439593"/>
                </a:lnTo>
                <a:lnTo>
                  <a:pt x="1334513" y="2438712"/>
                </a:lnTo>
                <a:lnTo>
                  <a:pt x="1383341" y="2436091"/>
                </a:lnTo>
                <a:lnTo>
                  <a:pt x="1431668" y="2431761"/>
                </a:lnTo>
                <a:lnTo>
                  <a:pt x="1479458" y="2425753"/>
                </a:lnTo>
                <a:lnTo>
                  <a:pt x="1526679" y="2418099"/>
                </a:lnTo>
                <a:lnTo>
                  <a:pt x="1573298" y="2408831"/>
                </a:lnTo>
                <a:lnTo>
                  <a:pt x="1619280" y="2397981"/>
                </a:lnTo>
                <a:lnTo>
                  <a:pt x="1664594" y="2385579"/>
                </a:lnTo>
                <a:lnTo>
                  <a:pt x="1709205" y="2371658"/>
                </a:lnTo>
                <a:lnTo>
                  <a:pt x="1753081" y="2356249"/>
                </a:lnTo>
                <a:lnTo>
                  <a:pt x="1796187" y="2339384"/>
                </a:lnTo>
                <a:lnTo>
                  <a:pt x="1838491" y="2321094"/>
                </a:lnTo>
                <a:lnTo>
                  <a:pt x="1879960" y="2301411"/>
                </a:lnTo>
                <a:lnTo>
                  <a:pt x="1920560" y="2280366"/>
                </a:lnTo>
                <a:lnTo>
                  <a:pt x="1960258" y="2257992"/>
                </a:lnTo>
                <a:lnTo>
                  <a:pt x="1999021" y="2234319"/>
                </a:lnTo>
                <a:lnTo>
                  <a:pt x="2036815" y="2209379"/>
                </a:lnTo>
                <a:lnTo>
                  <a:pt x="2073607" y="2183205"/>
                </a:lnTo>
                <a:lnTo>
                  <a:pt x="2109364" y="2155826"/>
                </a:lnTo>
                <a:lnTo>
                  <a:pt x="2144052" y="2127276"/>
                </a:lnTo>
                <a:lnTo>
                  <a:pt x="2177639" y="2097585"/>
                </a:lnTo>
                <a:lnTo>
                  <a:pt x="2210090" y="2066785"/>
                </a:lnTo>
                <a:lnTo>
                  <a:pt x="2241374" y="2034908"/>
                </a:lnTo>
                <a:lnTo>
                  <a:pt x="2271455" y="2001986"/>
                </a:lnTo>
                <a:lnTo>
                  <a:pt x="2300302" y="1968049"/>
                </a:lnTo>
                <a:lnTo>
                  <a:pt x="2327881" y="1933130"/>
                </a:lnTo>
                <a:lnTo>
                  <a:pt x="2354158" y="1897260"/>
                </a:lnTo>
                <a:lnTo>
                  <a:pt x="2379101" y="1860471"/>
                </a:lnTo>
                <a:lnTo>
                  <a:pt x="2402675" y="1822794"/>
                </a:lnTo>
                <a:lnTo>
                  <a:pt x="2424848" y="1784261"/>
                </a:lnTo>
                <a:lnTo>
                  <a:pt x="2445587" y="1744903"/>
                </a:lnTo>
                <a:lnTo>
                  <a:pt x="2464858" y="1704753"/>
                </a:lnTo>
                <a:lnTo>
                  <a:pt x="2482628" y="1663841"/>
                </a:lnTo>
                <a:lnTo>
                  <a:pt x="2498863" y="1622199"/>
                </a:lnTo>
                <a:lnTo>
                  <a:pt x="2513531" y="1579859"/>
                </a:lnTo>
                <a:lnTo>
                  <a:pt x="2526597" y="1536853"/>
                </a:lnTo>
                <a:lnTo>
                  <a:pt x="2538030" y="1493211"/>
                </a:lnTo>
                <a:lnTo>
                  <a:pt x="2547795" y="1448966"/>
                </a:lnTo>
                <a:lnTo>
                  <a:pt x="2555859" y="1404150"/>
                </a:lnTo>
                <a:lnTo>
                  <a:pt x="2562189" y="1358793"/>
                </a:lnTo>
                <a:lnTo>
                  <a:pt x="2566751" y="1312927"/>
                </a:lnTo>
                <a:lnTo>
                  <a:pt x="2569513" y="1266585"/>
                </a:lnTo>
                <a:lnTo>
                  <a:pt x="2570441" y="1219796"/>
                </a:lnTo>
                <a:lnTo>
                  <a:pt x="2569513" y="1173008"/>
                </a:lnTo>
                <a:lnTo>
                  <a:pt x="2566751" y="1126666"/>
                </a:lnTo>
                <a:lnTo>
                  <a:pt x="2562189" y="1080800"/>
                </a:lnTo>
                <a:lnTo>
                  <a:pt x="2555859" y="1035443"/>
                </a:lnTo>
                <a:lnTo>
                  <a:pt x="2547795" y="990626"/>
                </a:lnTo>
                <a:lnTo>
                  <a:pt x="2538030" y="946382"/>
                </a:lnTo>
                <a:lnTo>
                  <a:pt x="2526597" y="902740"/>
                </a:lnTo>
                <a:lnTo>
                  <a:pt x="2513531" y="859734"/>
                </a:lnTo>
                <a:lnTo>
                  <a:pt x="2498863" y="817394"/>
                </a:lnTo>
                <a:lnTo>
                  <a:pt x="2482628" y="775752"/>
                </a:lnTo>
                <a:lnTo>
                  <a:pt x="2464858" y="734840"/>
                </a:lnTo>
                <a:lnTo>
                  <a:pt x="2445587" y="694690"/>
                </a:lnTo>
                <a:lnTo>
                  <a:pt x="2424849" y="655332"/>
                </a:lnTo>
                <a:lnTo>
                  <a:pt x="2402676" y="616799"/>
                </a:lnTo>
                <a:lnTo>
                  <a:pt x="2379101" y="579122"/>
                </a:lnTo>
                <a:lnTo>
                  <a:pt x="2354159" y="542333"/>
                </a:lnTo>
                <a:lnTo>
                  <a:pt x="2327882" y="506463"/>
                </a:lnTo>
                <a:lnTo>
                  <a:pt x="2300303" y="471544"/>
                </a:lnTo>
                <a:lnTo>
                  <a:pt x="2271457" y="437607"/>
                </a:lnTo>
                <a:lnTo>
                  <a:pt x="2241375" y="404684"/>
                </a:lnTo>
                <a:lnTo>
                  <a:pt x="2210092" y="372808"/>
                </a:lnTo>
                <a:lnTo>
                  <a:pt x="2177641" y="342008"/>
                </a:lnTo>
                <a:lnTo>
                  <a:pt x="2144054" y="312317"/>
                </a:lnTo>
                <a:lnTo>
                  <a:pt x="2109366" y="283767"/>
                </a:lnTo>
                <a:lnTo>
                  <a:pt x="2073609" y="256388"/>
                </a:lnTo>
                <a:lnTo>
                  <a:pt x="2036818" y="230213"/>
                </a:lnTo>
                <a:lnTo>
                  <a:pt x="1999024" y="205274"/>
                </a:lnTo>
                <a:lnTo>
                  <a:pt x="1960262" y="181601"/>
                </a:lnTo>
                <a:lnTo>
                  <a:pt x="1920564" y="159226"/>
                </a:lnTo>
                <a:lnTo>
                  <a:pt x="1879965" y="138182"/>
                </a:lnTo>
                <a:lnTo>
                  <a:pt x="1838496" y="118499"/>
                </a:lnTo>
                <a:lnTo>
                  <a:pt x="1796192" y="100209"/>
                </a:lnTo>
                <a:lnTo>
                  <a:pt x="1753086" y="83344"/>
                </a:lnTo>
                <a:lnTo>
                  <a:pt x="1709211" y="67935"/>
                </a:lnTo>
                <a:lnTo>
                  <a:pt x="1664601" y="54014"/>
                </a:lnTo>
                <a:lnTo>
                  <a:pt x="1619288" y="41612"/>
                </a:lnTo>
                <a:lnTo>
                  <a:pt x="1573306" y="30761"/>
                </a:lnTo>
                <a:lnTo>
                  <a:pt x="1526688" y="21494"/>
                </a:lnTo>
                <a:lnTo>
                  <a:pt x="1479468" y="13840"/>
                </a:lnTo>
                <a:lnTo>
                  <a:pt x="1431678" y="7832"/>
                </a:lnTo>
                <a:lnTo>
                  <a:pt x="1383353" y="3502"/>
                </a:lnTo>
                <a:lnTo>
                  <a:pt x="1334524" y="880"/>
                </a:lnTo>
                <a:lnTo>
                  <a:pt x="1285214" y="0"/>
                </a:lnTo>
                <a:close/>
              </a:path>
            </a:pathLst>
          </a:custGeom>
          <a:solidFill>
            <a:srgbClr val="CCE8CF">
              <a:alpha val="650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76400" y="2038350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029455" y="1231391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124200" y="1047750"/>
            <a:ext cx="5791200" cy="363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1.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扩大业绩成果奖项范围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2.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细化专利、论文等业绩的数量、等级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3.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增加大数据专业竞赛获奖条件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4.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适当向基层人员倾斜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5.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副高级和正高级区别在于位次、层次、数量等方面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6.</a:t>
            </a: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破格人员要求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/>
          </a:p>
        </p:txBody>
      </p:sp>
      <p:sp>
        <p:nvSpPr>
          <p:cNvPr id="56" name="object 24"/>
          <p:cNvSpPr txBox="1"/>
          <p:nvPr/>
        </p:nvSpPr>
        <p:spPr>
          <a:xfrm>
            <a:off x="0" y="1428750"/>
            <a:ext cx="2819400" cy="16331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>
              <a:lnSpc>
                <a:spcPct val="100000"/>
              </a:lnSpc>
              <a:spcBef>
                <a:spcPts val="95"/>
              </a:spcBef>
            </a:pPr>
            <a:endParaRPr lang="en-US" altLang="zh-CN" dirty="0" smtClean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488315" algn="ctr">
              <a:spcBef>
                <a:spcPts val="95"/>
              </a:spcBef>
            </a:pPr>
            <a:r>
              <a:rPr lang="en-US" altLang="zh-CN" sz="2200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九、能力业绩</a:t>
            </a:r>
            <a:endParaRPr lang="en-US" altLang="zh-CN" sz="2400" dirty="0" smtClean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  <a:p>
            <a:pPr marL="488315" algn="ctr">
              <a:spcBef>
                <a:spcPts val="95"/>
              </a:spcBef>
            </a:pPr>
            <a:r>
              <a:rPr lang="en-US" altLang="zh-CN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条件</a:t>
            </a: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5179" y="247697"/>
            <a:ext cx="12420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职称政策解读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8" name="object 17"/>
          <p:cNvSpPr txBox="1"/>
          <p:nvPr/>
        </p:nvSpPr>
        <p:spPr>
          <a:xfrm>
            <a:off x="405130" y="742848"/>
            <a:ext cx="4038600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8315">
              <a:spcBef>
                <a:spcPts val="95"/>
              </a:spcBef>
            </a:pPr>
            <a:r>
              <a:rPr lang="zh-CN" altLang="en-US" sz="240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charset="-122"/>
              </a:rPr>
              <a:t>十、职称评审职责分工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40" name="object 21"/>
          <p:cNvSpPr/>
          <p:nvPr/>
        </p:nvSpPr>
        <p:spPr>
          <a:xfrm>
            <a:off x="609600" y="2800350"/>
            <a:ext cx="9144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object 21"/>
          <p:cNvSpPr/>
          <p:nvPr/>
        </p:nvSpPr>
        <p:spPr>
          <a:xfrm>
            <a:off x="2133600" y="2800350"/>
            <a:ext cx="914400" cy="591185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object 21"/>
          <p:cNvSpPr/>
          <p:nvPr/>
        </p:nvSpPr>
        <p:spPr>
          <a:xfrm>
            <a:off x="3733800" y="2800351"/>
            <a:ext cx="1524000" cy="533399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object 21"/>
          <p:cNvSpPr/>
          <p:nvPr/>
        </p:nvSpPr>
        <p:spPr>
          <a:xfrm>
            <a:off x="6553200" y="2800351"/>
            <a:ext cx="1447800" cy="533400"/>
          </a:xfrm>
          <a:custGeom>
            <a:avLst/>
            <a:gdLst/>
            <a:ahLst/>
            <a:cxnLst/>
            <a:rect l="l" t="t" r="r" b="b"/>
            <a:pathLst>
              <a:path w="1617345" h="591185">
                <a:moveTo>
                  <a:pt x="0" y="591184"/>
                </a:moveTo>
                <a:lnTo>
                  <a:pt x="1616773" y="591184"/>
                </a:lnTo>
                <a:lnTo>
                  <a:pt x="1616773" y="0"/>
                </a:lnTo>
                <a:lnTo>
                  <a:pt x="0" y="0"/>
                </a:lnTo>
                <a:lnTo>
                  <a:pt x="0" y="591184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object 24"/>
          <p:cNvSpPr txBox="1"/>
          <p:nvPr/>
        </p:nvSpPr>
        <p:spPr>
          <a:xfrm>
            <a:off x="228600" y="2952750"/>
            <a:ext cx="167640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初级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49" name="object 24"/>
          <p:cNvSpPr txBox="1"/>
          <p:nvPr/>
        </p:nvSpPr>
        <p:spPr>
          <a:xfrm>
            <a:off x="1828800" y="2952750"/>
            <a:ext cx="1524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中级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0" name="object 24"/>
          <p:cNvSpPr txBox="1"/>
          <p:nvPr/>
        </p:nvSpPr>
        <p:spPr>
          <a:xfrm>
            <a:off x="3276600" y="2952750"/>
            <a:ext cx="22860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  副高级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sp>
        <p:nvSpPr>
          <p:cNvPr id="51" name="object 24"/>
          <p:cNvSpPr txBox="1"/>
          <p:nvPr/>
        </p:nvSpPr>
        <p:spPr>
          <a:xfrm>
            <a:off x="6096000" y="2952750"/>
            <a:ext cx="2057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95"/>
              </a:spcBef>
            </a:pP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rPr>
              <a:t>   正高级</a:t>
            </a:r>
            <a:endParaRPr dirty="0"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</p:txBody>
      </p:sp>
      <p:grpSp>
        <p:nvGrpSpPr>
          <p:cNvPr id="3" name="组合 53"/>
          <p:cNvGrpSpPr/>
          <p:nvPr/>
        </p:nvGrpSpPr>
        <p:grpSpPr>
          <a:xfrm>
            <a:off x="1295400" y="3790950"/>
            <a:ext cx="990601" cy="732257"/>
            <a:chOff x="1279555" y="1611794"/>
            <a:chExt cx="850815" cy="773142"/>
          </a:xfrm>
        </p:grpSpPr>
        <p:sp>
          <p:nvSpPr>
            <p:cNvPr id="55" name="椭圆 54"/>
            <p:cNvSpPr/>
            <p:nvPr/>
          </p:nvSpPr>
          <p:spPr>
            <a:xfrm>
              <a:off x="131570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70"/>
            <p:cNvSpPr txBox="1"/>
            <p:nvPr/>
          </p:nvSpPr>
          <p:spPr>
            <a:xfrm>
              <a:off x="1279555" y="1834262"/>
              <a:ext cx="850815" cy="35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考 试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56"/>
          <p:cNvGrpSpPr/>
          <p:nvPr/>
        </p:nvGrpSpPr>
        <p:grpSpPr>
          <a:xfrm>
            <a:off x="3810000" y="3790950"/>
            <a:ext cx="1447800" cy="732257"/>
            <a:chOff x="1279556" y="1611794"/>
            <a:chExt cx="850815" cy="773142"/>
          </a:xfrm>
        </p:grpSpPr>
        <p:sp>
          <p:nvSpPr>
            <p:cNvPr id="58" name="椭圆 57"/>
            <p:cNvSpPr/>
            <p:nvPr/>
          </p:nvSpPr>
          <p:spPr>
            <a:xfrm>
              <a:off x="131570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70"/>
            <p:cNvSpPr txBox="1"/>
            <p:nvPr/>
          </p:nvSpPr>
          <p:spPr>
            <a:xfrm>
              <a:off x="1279556" y="1834262"/>
              <a:ext cx="850815" cy="35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考试</a:t>
              </a:r>
              <a:r>
                <a:rPr lang="en-US" altLang="zh-CN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+</a:t>
              </a: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评审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组合 59"/>
          <p:cNvGrpSpPr/>
          <p:nvPr/>
        </p:nvGrpSpPr>
        <p:grpSpPr>
          <a:xfrm>
            <a:off x="6477000" y="3790950"/>
            <a:ext cx="1537271" cy="732257"/>
            <a:chOff x="1279555" y="1611794"/>
            <a:chExt cx="858224" cy="773142"/>
          </a:xfrm>
        </p:grpSpPr>
        <p:sp>
          <p:nvSpPr>
            <p:cNvPr id="61" name="椭圆 60"/>
            <p:cNvSpPr/>
            <p:nvPr/>
          </p:nvSpPr>
          <p:spPr>
            <a:xfrm>
              <a:off x="1364637" y="1611794"/>
              <a:ext cx="773142" cy="773142"/>
            </a:xfrm>
            <a:prstGeom prst="ellipse">
              <a:avLst/>
            </a:prstGeom>
            <a:solidFill>
              <a:srgbClr val="1A7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5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文本框 70"/>
            <p:cNvSpPr txBox="1"/>
            <p:nvPr/>
          </p:nvSpPr>
          <p:spPr>
            <a:xfrm>
              <a:off x="1279555" y="1834262"/>
              <a:ext cx="850815" cy="356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评审</a:t>
              </a:r>
              <a:endParaRPr lang="zh-CN" altLang="en-US" sz="1600" b="1" dirty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cxnSp>
        <p:nvCxnSpPr>
          <p:cNvPr id="64" name="直接箭头连接符 63"/>
          <p:cNvCxnSpPr>
            <a:stCxn id="55" idx="1"/>
          </p:cNvCxnSpPr>
          <p:nvPr/>
        </p:nvCxnSpPr>
        <p:spPr>
          <a:xfrm rot="16200000" flipV="1">
            <a:off x="985840" y="3414709"/>
            <a:ext cx="488236" cy="478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>
            <a:stCxn id="55" idx="7"/>
          </p:cNvCxnSpPr>
          <p:nvPr/>
        </p:nvCxnSpPr>
        <p:spPr>
          <a:xfrm rot="5400000" flipH="1" flipV="1">
            <a:off x="2180397" y="3335384"/>
            <a:ext cx="488236" cy="637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rot="5400000" flipH="1" flipV="1">
            <a:off x="4266803" y="3561953"/>
            <a:ext cx="45720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2133600" y="1581150"/>
            <a:ext cx="900166" cy="732257"/>
          </a:xfrm>
          <a:prstGeom prst="ellipse">
            <a:avLst/>
          </a:prstGeom>
          <a:solidFill>
            <a:srgbClr val="1A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05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文本框 70"/>
          <p:cNvSpPr txBox="1"/>
          <p:nvPr/>
        </p:nvSpPr>
        <p:spPr>
          <a:xfrm>
            <a:off x="2133600" y="165735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省局</a:t>
            </a:r>
            <a:endParaRPr lang="en-US" altLang="zh-CN" sz="1600" b="1" dirty="0" smtClean="0">
              <a:solidFill>
                <a:prstClr val="white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组织</a:t>
            </a:r>
            <a:endParaRPr lang="zh-CN" altLang="en-US" sz="1600" b="1" dirty="0">
              <a:solidFill>
                <a:prstClr val="white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68" name="直接箭头连接符 67"/>
          <p:cNvCxnSpPr>
            <a:stCxn id="63" idx="3"/>
          </p:cNvCxnSpPr>
          <p:nvPr/>
        </p:nvCxnSpPr>
        <p:spPr>
          <a:xfrm rot="5400000">
            <a:off x="1369024" y="1903947"/>
            <a:ext cx="594179" cy="11986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>
            <a:stCxn id="63" idx="4"/>
          </p:cNvCxnSpPr>
          <p:nvPr/>
        </p:nvCxnSpPr>
        <p:spPr>
          <a:xfrm rot="16200000" flipH="1">
            <a:off x="2343770" y="2553319"/>
            <a:ext cx="486942" cy="7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5"/>
          </p:cNvCxnSpPr>
          <p:nvPr/>
        </p:nvCxnSpPr>
        <p:spPr>
          <a:xfrm rot="16200000" flipH="1">
            <a:off x="3325581" y="1782530"/>
            <a:ext cx="594179" cy="14414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5638800" y="1581150"/>
            <a:ext cx="900166" cy="732257"/>
          </a:xfrm>
          <a:prstGeom prst="ellipse">
            <a:avLst/>
          </a:prstGeom>
          <a:solidFill>
            <a:srgbClr val="1A7A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05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2" name="直接箭头连接符 81"/>
          <p:cNvCxnSpPr>
            <a:stCxn id="61" idx="0"/>
          </p:cNvCxnSpPr>
          <p:nvPr/>
        </p:nvCxnSpPr>
        <p:spPr>
          <a:xfrm rot="16200000" flipV="1">
            <a:off x="7089918" y="3559032"/>
            <a:ext cx="457200" cy="6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70"/>
          <p:cNvSpPr txBox="1"/>
          <p:nvPr/>
        </p:nvSpPr>
        <p:spPr>
          <a:xfrm>
            <a:off x="5562600" y="158115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市局</a:t>
            </a:r>
            <a:endParaRPr lang="en-US" altLang="zh-CN" sz="1600" b="1" dirty="0" smtClean="0">
              <a:solidFill>
                <a:prstClr val="white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任务</a:t>
            </a:r>
            <a:endParaRPr lang="zh-CN" altLang="en-US" sz="1600" b="1" dirty="0">
              <a:solidFill>
                <a:prstClr val="white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00" name="直接箭头连接符 99"/>
          <p:cNvCxnSpPr>
            <a:stCxn id="75" idx="5"/>
          </p:cNvCxnSpPr>
          <p:nvPr/>
        </p:nvCxnSpPr>
        <p:spPr>
          <a:xfrm rot="16200000" flipH="1">
            <a:off x="6487880" y="2125431"/>
            <a:ext cx="594181" cy="7556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>
            <a:stCxn id="75" idx="3"/>
          </p:cNvCxnSpPr>
          <p:nvPr/>
        </p:nvCxnSpPr>
        <p:spPr>
          <a:xfrm rot="5400000">
            <a:off x="5102823" y="2132548"/>
            <a:ext cx="594181" cy="741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70"/>
          <p:cNvSpPr txBox="1"/>
          <p:nvPr/>
        </p:nvSpPr>
        <p:spPr>
          <a:xfrm>
            <a:off x="6400800" y="2114550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报送材料</a:t>
            </a:r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" name="文本框 70"/>
          <p:cNvSpPr txBox="1"/>
          <p:nvPr/>
        </p:nvSpPr>
        <p:spPr>
          <a:xfrm>
            <a:off x="4732020" y="2061845"/>
            <a:ext cx="1038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评审</a:t>
            </a:r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113" name="直接箭头连接符 112"/>
          <p:cNvCxnSpPr/>
          <p:nvPr/>
        </p:nvCxnSpPr>
        <p:spPr>
          <a:xfrm>
            <a:off x="2971800" y="2114550"/>
            <a:ext cx="35814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70"/>
          <p:cNvSpPr txBox="1"/>
          <p:nvPr/>
        </p:nvSpPr>
        <p:spPr>
          <a:xfrm>
            <a:off x="3324860" y="1976120"/>
            <a:ext cx="11703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文本框 70"/>
          <p:cNvSpPr txBox="1"/>
          <p:nvPr/>
        </p:nvSpPr>
        <p:spPr>
          <a:xfrm>
            <a:off x="2105660" y="2343150"/>
            <a:ext cx="11703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70"/>
          <p:cNvSpPr txBox="1"/>
          <p:nvPr/>
        </p:nvSpPr>
        <p:spPr>
          <a:xfrm>
            <a:off x="963295" y="2266950"/>
            <a:ext cx="11703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69920" y="1651829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412699" y="0"/>
                </a:moveTo>
                <a:lnTo>
                  <a:pt x="0" y="828243"/>
                </a:lnTo>
                <a:lnTo>
                  <a:pt x="825385" y="828243"/>
                </a:lnTo>
                <a:lnTo>
                  <a:pt x="412699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8681" y="2638365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825385" y="0"/>
                </a:moveTo>
                <a:lnTo>
                  <a:pt x="0" y="0"/>
                </a:lnTo>
                <a:lnTo>
                  <a:pt x="412699" y="828243"/>
                </a:lnTo>
                <a:lnTo>
                  <a:pt x="825385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1846491"/>
            <a:ext cx="9144000" cy="1421765"/>
          </a:xfrm>
          <a:custGeom>
            <a:avLst/>
            <a:gdLst/>
            <a:ahLst/>
            <a:cxnLst/>
            <a:rect l="l" t="t" r="r" b="b"/>
            <a:pathLst>
              <a:path w="9144000" h="1421764">
                <a:moveTo>
                  <a:pt x="0" y="1421726"/>
                </a:moveTo>
                <a:lnTo>
                  <a:pt x="9144000" y="1421726"/>
                </a:lnTo>
                <a:lnTo>
                  <a:pt x="9144000" y="0"/>
                </a:lnTo>
                <a:lnTo>
                  <a:pt x="0" y="0"/>
                </a:lnTo>
                <a:lnTo>
                  <a:pt x="0" y="1421726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79201" y="1652465"/>
            <a:ext cx="2407285" cy="1810385"/>
          </a:xfrm>
          <a:custGeom>
            <a:avLst/>
            <a:gdLst/>
            <a:ahLst/>
            <a:cxnLst/>
            <a:rect l="l" t="t" r="r" b="b"/>
            <a:pathLst>
              <a:path w="2407285" h="1810385">
                <a:moveTo>
                  <a:pt x="2406980" y="0"/>
                </a:moveTo>
                <a:lnTo>
                  <a:pt x="872426" y="0"/>
                </a:lnTo>
                <a:lnTo>
                  <a:pt x="0" y="1809762"/>
                </a:lnTo>
                <a:lnTo>
                  <a:pt x="1534553" y="1809762"/>
                </a:lnTo>
                <a:lnTo>
                  <a:pt x="2406980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171494" y="1912510"/>
            <a:ext cx="1190706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8000" dirty="0" smtClean="0">
                <a:solidFill>
                  <a:srgbClr val="F2F2F2"/>
                </a:solidFill>
                <a:latin typeface="Impact" panose="020B0806030902050204"/>
                <a:cs typeface="Impact" panose="020B0806030902050204"/>
              </a:rPr>
              <a:t>0</a:t>
            </a:r>
            <a:r>
              <a:rPr lang="en-US" sz="8000" spc="0" dirty="0" smtClean="0">
                <a:solidFill>
                  <a:srgbClr val="F2F2F2"/>
                </a:solidFill>
                <a:latin typeface="Impact" panose="020B0806030902050204"/>
                <a:cs typeface="Impact" panose="020B0806030902050204"/>
              </a:rPr>
              <a:t>3</a:t>
            </a:r>
            <a:endParaRPr sz="8000" dirty="0">
              <a:latin typeface="Impact" panose="020B0806030902050204"/>
              <a:cs typeface="Impact" panose="020B080603090205020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30108" y="2266950"/>
            <a:ext cx="4270892" cy="628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4000" dirty="0" smtClean="0">
                <a:latin typeface="方正小标宋简体" panose="02010601030101010101" pitchFamily="65" charset="-122"/>
                <a:ea typeface="方正小标宋简体" panose="02010601030101010101" pitchFamily="65" charset="-122"/>
                <a:sym typeface="+mn-ea"/>
              </a:rPr>
              <a:t>加强学习和宣传</a:t>
            </a:r>
            <a:endParaRPr lang="zh-CN" altLang="en-US" sz="4000" dirty="0">
              <a:latin typeface="方正小标宋简体" panose="02010601030101010101" pitchFamily="65" charset="-122"/>
              <a:ea typeface="方正小标宋简体" panose="02010601030101010101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1750" y="28575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029455" y="1231391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990600" y="1809749"/>
            <a:ext cx="2514600" cy="2003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考试规定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评价标准条件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考试工作通知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知识大纲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8" y="500048"/>
            <a:ext cx="20504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下步工作安排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56" name="object 24"/>
          <p:cNvSpPr txBox="1"/>
          <p:nvPr/>
        </p:nvSpPr>
        <p:spPr>
          <a:xfrm>
            <a:off x="228600" y="895350"/>
            <a:ext cx="4114800" cy="35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spcBef>
                <a:spcPts val="95"/>
              </a:spcBef>
            </a:pP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2" name="object 24"/>
          <p:cNvSpPr txBox="1"/>
          <p:nvPr/>
        </p:nvSpPr>
        <p:spPr>
          <a:xfrm>
            <a:off x="457200" y="1428750"/>
            <a:ext cx="4114800" cy="35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spcBef>
                <a:spcPts val="95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一是大数据系统内部学习：</a:t>
            </a: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3" name="object 24"/>
          <p:cNvSpPr txBox="1"/>
          <p:nvPr/>
        </p:nvSpPr>
        <p:spPr>
          <a:xfrm>
            <a:off x="381000" y="4019550"/>
            <a:ext cx="7696200" cy="350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8315">
              <a:spcBef>
                <a:spcPts val="95"/>
              </a:spcBef>
            </a:pP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熟悉职称考试和评审相关政策要求</a:t>
            </a: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4" name="object 54"/>
          <p:cNvSpPr txBox="1"/>
          <p:nvPr/>
        </p:nvSpPr>
        <p:spPr>
          <a:xfrm>
            <a:off x="3810000" y="1885950"/>
            <a:ext cx="5181600" cy="194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7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职称评审服务管理办法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ts val="37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做好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2021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年度职称评审工作的公告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ts val="37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0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开展全省大数据工程技术人员职称评审通知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ts val="3700"/>
              </a:lnSpc>
              <a:spcBef>
                <a:spcPts val="100"/>
              </a:spcBef>
            </a:pP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76400" y="2038350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533400" y="1047750"/>
            <a:ext cx="8382000" cy="3493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二是做好与人社局沟通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1.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请人社局配合开展工作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2.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请人社局进一步明确工作职责</a:t>
            </a:r>
            <a:endParaRPr lang="zh-CN" altLang="en-US" sz="2200" dirty="0" smtClean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    3.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</a:rPr>
              <a:t>设立初级评审委员会</a:t>
            </a:r>
            <a:endParaRPr lang="en-US" altLang="zh-CN" sz="2400" dirty="0" smtClean="0"/>
          </a:p>
          <a:p>
            <a:pPr marL="12700">
              <a:spcBef>
                <a:spcPts val="100"/>
              </a:spcBef>
            </a:pPr>
            <a:endParaRPr lang="en-US" altLang="zh-CN" sz="2400" dirty="0" smtClean="0"/>
          </a:p>
          <a:p>
            <a:pPr marL="12700">
              <a:spcBef>
                <a:spcPts val="100"/>
              </a:spcBef>
            </a:pP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8" y="247697"/>
            <a:ext cx="20504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下步工作安排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2286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1827" y="2415539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76400" y="2038350"/>
            <a:ext cx="1021079" cy="102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586151" y="3956523"/>
            <a:ext cx="245745" cy="245745"/>
          </a:xfrm>
          <a:custGeom>
            <a:avLst/>
            <a:gdLst/>
            <a:ahLst/>
            <a:cxnLst/>
            <a:rect l="l" t="t" r="r" b="b"/>
            <a:pathLst>
              <a:path w="245745" h="245745">
                <a:moveTo>
                  <a:pt x="0" y="0"/>
                </a:moveTo>
                <a:lnTo>
                  <a:pt x="245351" y="0"/>
                </a:lnTo>
                <a:lnTo>
                  <a:pt x="245351" y="197269"/>
                </a:lnTo>
                <a:lnTo>
                  <a:pt x="193103" y="202715"/>
                </a:lnTo>
                <a:lnTo>
                  <a:pt x="154484" y="215540"/>
                </a:lnTo>
                <a:lnTo>
                  <a:pt x="122680" y="230473"/>
                </a:lnTo>
                <a:lnTo>
                  <a:pt x="90875" y="242244"/>
                </a:lnTo>
                <a:lnTo>
                  <a:pt x="52253" y="245582"/>
                </a:lnTo>
                <a:lnTo>
                  <a:pt x="0" y="235216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606369" y="3930945"/>
            <a:ext cx="243840" cy="200025"/>
          </a:xfrm>
          <a:custGeom>
            <a:avLst/>
            <a:gdLst/>
            <a:ahLst/>
            <a:cxnLst/>
            <a:rect l="l" t="t" r="r" b="b"/>
            <a:pathLst>
              <a:path w="243839" h="200025">
                <a:moveTo>
                  <a:pt x="0" y="25577"/>
                </a:moveTo>
                <a:lnTo>
                  <a:pt x="0" y="0"/>
                </a:lnTo>
                <a:lnTo>
                  <a:pt x="243674" y="0"/>
                </a:lnTo>
                <a:lnTo>
                  <a:pt x="243674" y="198500"/>
                </a:lnTo>
                <a:lnTo>
                  <a:pt x="234416" y="198500"/>
                </a:lnTo>
                <a:lnTo>
                  <a:pt x="225132" y="199885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625369" y="3905990"/>
            <a:ext cx="246379" cy="199390"/>
          </a:xfrm>
          <a:custGeom>
            <a:avLst/>
            <a:gdLst/>
            <a:ahLst/>
            <a:cxnLst/>
            <a:rect l="l" t="t" r="r" b="b"/>
            <a:pathLst>
              <a:path w="246379" h="199389">
                <a:moveTo>
                  <a:pt x="0" y="24955"/>
                </a:moveTo>
                <a:lnTo>
                  <a:pt x="0" y="0"/>
                </a:lnTo>
                <a:lnTo>
                  <a:pt x="245783" y="0"/>
                </a:lnTo>
                <a:lnTo>
                  <a:pt x="245783" y="197891"/>
                </a:lnTo>
                <a:lnTo>
                  <a:pt x="235229" y="197891"/>
                </a:lnTo>
                <a:lnTo>
                  <a:pt x="224675" y="198920"/>
                </a:lnTo>
              </a:path>
            </a:pathLst>
          </a:custGeom>
          <a:ln w="25400">
            <a:solidFill>
              <a:srgbClr val="F2F2F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733425" y="864870"/>
            <a:ext cx="8181975" cy="3110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三是向企事业单位宣传好</a:t>
            </a: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县区大数据机构加强对基层大数据部门、企业事业单位宣贯；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9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月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5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日前，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完成本县区企事业单位宣传；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lnSpc>
                <a:spcPct val="200000"/>
              </a:lnSpc>
              <a:spcBef>
                <a:spcPts val="100"/>
              </a:spcBef>
            </a:pP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9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月</a:t>
            </a:r>
            <a:r>
              <a:rPr lang="en-US" altLang="zh-CN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7</a:t>
            </a:r>
            <a:r>
              <a:rPr lang="zh-CN" altLang="en-US" sz="2200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日前，请各县区将宣贯情况报送市大数据中心。</a:t>
            </a:r>
            <a:endParaRPr lang="en-US" altLang="zh-CN" sz="2200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2700">
              <a:spcBef>
                <a:spcPts val="100"/>
              </a:spcBef>
            </a:pPr>
            <a:endParaRPr lang="en-US" altLang="zh-CN" sz="2200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845178" y="247697"/>
            <a:ext cx="20504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dirty="0" smtClean="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下步工作安排</a:t>
            </a:r>
            <a:endParaRPr sz="1600" dirty="0">
              <a:solidFill>
                <a:schemeClr val="tx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en-US" smtClean="0"/>
              <a:t> </a:t>
            </a:r>
            <a:endParaRPr lang="en-US" smtClean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0" y="1885950"/>
            <a:ext cx="8153400" cy="50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7715" algn="l">
              <a:lnSpc>
                <a:spcPct val="100000"/>
              </a:lnSpc>
              <a:spcBef>
                <a:spcPts val="100"/>
              </a:spcBef>
            </a:pPr>
            <a:r>
              <a:rPr lang="zh-CN" altLang="en-US" dirty="0" smtClean="0">
                <a:latin typeface="方正小标宋简体" panose="02010601030101010101" pitchFamily="65" charset="-122"/>
                <a:ea typeface="方正小标宋简体" panose="02010601030101010101" pitchFamily="65" charset="-122"/>
              </a:rPr>
              <a:t>      感谢聆听</a:t>
            </a:r>
            <a:endParaRPr dirty="0">
              <a:latin typeface="方正小标宋简体" panose="02010601030101010101" pitchFamily="65" charset="-122"/>
              <a:ea typeface="方正小标宋简体" panose="02010601030101010101" pitchFamily="65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23932" y="2486602"/>
            <a:ext cx="4618355" cy="0"/>
          </a:xfrm>
          <a:custGeom>
            <a:avLst/>
            <a:gdLst/>
            <a:ahLst/>
            <a:cxnLst/>
            <a:rect l="l" t="t" r="r" b="b"/>
            <a:pathLst>
              <a:path w="4618355">
                <a:moveTo>
                  <a:pt x="4617796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69921" y="1651829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412699" y="0"/>
                </a:moveTo>
                <a:lnTo>
                  <a:pt x="0" y="828243"/>
                </a:lnTo>
                <a:lnTo>
                  <a:pt x="825385" y="828243"/>
                </a:lnTo>
                <a:lnTo>
                  <a:pt x="412699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8681" y="2638365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825385" y="0"/>
                </a:moveTo>
                <a:lnTo>
                  <a:pt x="0" y="0"/>
                </a:lnTo>
                <a:lnTo>
                  <a:pt x="412699" y="828243"/>
                </a:lnTo>
                <a:lnTo>
                  <a:pt x="825385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1846491"/>
            <a:ext cx="9144000" cy="1421765"/>
          </a:xfrm>
          <a:custGeom>
            <a:avLst/>
            <a:gdLst/>
            <a:ahLst/>
            <a:cxnLst/>
            <a:rect l="l" t="t" r="r" b="b"/>
            <a:pathLst>
              <a:path w="9144000" h="1421764">
                <a:moveTo>
                  <a:pt x="0" y="1421726"/>
                </a:moveTo>
                <a:lnTo>
                  <a:pt x="9144000" y="1421726"/>
                </a:lnTo>
                <a:lnTo>
                  <a:pt x="9144000" y="0"/>
                </a:lnTo>
                <a:lnTo>
                  <a:pt x="0" y="0"/>
                </a:lnTo>
                <a:lnTo>
                  <a:pt x="0" y="1421726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79201" y="1652465"/>
            <a:ext cx="2407285" cy="1810385"/>
          </a:xfrm>
          <a:custGeom>
            <a:avLst/>
            <a:gdLst/>
            <a:ahLst/>
            <a:cxnLst/>
            <a:rect l="l" t="t" r="r" b="b"/>
            <a:pathLst>
              <a:path w="2407285" h="1810385">
                <a:moveTo>
                  <a:pt x="2406980" y="0"/>
                </a:moveTo>
                <a:lnTo>
                  <a:pt x="872426" y="0"/>
                </a:lnTo>
                <a:lnTo>
                  <a:pt x="0" y="1809762"/>
                </a:lnTo>
                <a:lnTo>
                  <a:pt x="1534553" y="1809762"/>
                </a:lnTo>
                <a:lnTo>
                  <a:pt x="2406980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171496" y="1912510"/>
            <a:ext cx="959485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spc="0" dirty="0">
                <a:solidFill>
                  <a:srgbClr val="F2F2F2"/>
                </a:solidFill>
                <a:latin typeface="Impact" panose="020B0806030902050204"/>
                <a:cs typeface="Impact" panose="020B0806030902050204"/>
              </a:rPr>
              <a:t>01</a:t>
            </a:r>
            <a:endParaRPr sz="8000" dirty="0">
              <a:latin typeface="Impact" panose="020B0806030902050204"/>
              <a:cs typeface="Impact" panose="020B080603090205020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946348" y="2266950"/>
            <a:ext cx="3749852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4000" dirty="0" smtClean="0">
                <a:solidFill>
                  <a:srgbClr val="0070C0"/>
                </a:solidFill>
                <a:latin typeface="方正小标宋简体" panose="02010601030101010101" pitchFamily="65" charset="-122"/>
                <a:ea typeface="方正小标宋简体" panose="02010601030101010101" pitchFamily="65" charset="-122"/>
              </a:rPr>
              <a:t>工作开展背景</a:t>
            </a:r>
            <a:endParaRPr sz="4000" dirty="0">
              <a:solidFill>
                <a:srgbClr val="0070C0"/>
              </a:solidFill>
              <a:latin typeface="方正小标宋简体" panose="02010601030101010101" pitchFamily="65" charset="-122"/>
              <a:ea typeface="方正小标宋简体" panose="02010601030101010101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工作开展背景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90600" y="14287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0" y="0"/>
                </a:moveTo>
                <a:lnTo>
                  <a:pt x="0" y="763930"/>
                </a:lnTo>
                <a:lnTo>
                  <a:pt x="411353" y="1175283"/>
                </a:lnTo>
                <a:lnTo>
                  <a:pt x="822706" y="763930"/>
                </a:lnTo>
                <a:lnTo>
                  <a:pt x="822706" y="411353"/>
                </a:lnTo>
                <a:lnTo>
                  <a:pt x="411353" y="411353"/>
                </a:lnTo>
                <a:lnTo>
                  <a:pt x="0" y="0"/>
                </a:lnTo>
                <a:close/>
              </a:path>
              <a:path w="822960" h="1175385">
                <a:moveTo>
                  <a:pt x="822706" y="0"/>
                </a:moveTo>
                <a:lnTo>
                  <a:pt x="411353" y="411353"/>
                </a:lnTo>
                <a:lnTo>
                  <a:pt x="822706" y="411353"/>
                </a:lnTo>
                <a:lnTo>
                  <a:pt x="822706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90600" y="14287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822706" y="0"/>
                </a:moveTo>
                <a:lnTo>
                  <a:pt x="822706" y="763930"/>
                </a:lnTo>
                <a:lnTo>
                  <a:pt x="411353" y="1175283"/>
                </a:lnTo>
                <a:lnTo>
                  <a:pt x="0" y="763930"/>
                </a:lnTo>
                <a:lnTo>
                  <a:pt x="0" y="0"/>
                </a:lnTo>
                <a:lnTo>
                  <a:pt x="411353" y="411353"/>
                </a:lnTo>
                <a:lnTo>
                  <a:pt x="822706" y="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295400" y="1914934"/>
            <a:ext cx="5351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1</a:t>
            </a:r>
            <a:endParaRPr sz="23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981200" y="15049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057400" y="1733550"/>
            <a:ext cx="6248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spc="-5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国家计算机技术与软件专业技术资格（水平）考试，即软考</a:t>
            </a:r>
            <a:endParaRPr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0600" y="2952750"/>
            <a:ext cx="822960" cy="1175385"/>
          </a:xfrm>
          <a:custGeom>
            <a:avLst/>
            <a:gdLst/>
            <a:ahLst/>
            <a:cxnLst/>
            <a:rect l="l" t="t" r="r" b="b"/>
            <a:pathLst>
              <a:path w="822960" h="1175385">
                <a:moveTo>
                  <a:pt x="0" y="0"/>
                </a:moveTo>
                <a:lnTo>
                  <a:pt x="0" y="763930"/>
                </a:lnTo>
                <a:lnTo>
                  <a:pt x="411353" y="1175283"/>
                </a:lnTo>
                <a:lnTo>
                  <a:pt x="822706" y="763930"/>
                </a:lnTo>
                <a:lnTo>
                  <a:pt x="822706" y="411353"/>
                </a:lnTo>
                <a:lnTo>
                  <a:pt x="411353" y="411353"/>
                </a:lnTo>
                <a:lnTo>
                  <a:pt x="0" y="0"/>
                </a:lnTo>
                <a:close/>
              </a:path>
              <a:path w="822960" h="1175385">
                <a:moveTo>
                  <a:pt x="822706" y="0"/>
                </a:moveTo>
                <a:lnTo>
                  <a:pt x="411353" y="411353"/>
                </a:lnTo>
                <a:lnTo>
                  <a:pt x="822706" y="411353"/>
                </a:lnTo>
                <a:lnTo>
                  <a:pt x="822706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295400" y="3409950"/>
            <a:ext cx="38272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2</a:t>
            </a:r>
            <a:endParaRPr sz="23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81200" y="3105150"/>
            <a:ext cx="6781799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5962738" y="0"/>
                </a:moveTo>
                <a:lnTo>
                  <a:pt x="0" y="0"/>
                </a:lnTo>
                <a:lnTo>
                  <a:pt x="0" y="763943"/>
                </a:lnTo>
                <a:lnTo>
                  <a:pt x="5962738" y="763943"/>
                </a:lnTo>
                <a:lnTo>
                  <a:pt x="6012300" y="753936"/>
                </a:lnTo>
                <a:lnTo>
                  <a:pt x="6052773" y="726647"/>
                </a:lnTo>
                <a:lnTo>
                  <a:pt x="6080062" y="686174"/>
                </a:lnTo>
                <a:lnTo>
                  <a:pt x="6090069" y="636612"/>
                </a:lnTo>
                <a:lnTo>
                  <a:pt x="6090069" y="127330"/>
                </a:lnTo>
                <a:lnTo>
                  <a:pt x="6080062" y="77768"/>
                </a:lnTo>
                <a:lnTo>
                  <a:pt x="6052773" y="37295"/>
                </a:lnTo>
                <a:lnTo>
                  <a:pt x="6012300" y="10006"/>
                </a:lnTo>
                <a:lnTo>
                  <a:pt x="5962738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981200" y="3105150"/>
            <a:ext cx="6781800" cy="7645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057400" y="3333750"/>
            <a:ext cx="65532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buFont typeface="΢"/>
              <a:buChar char="•"/>
              <a:tabLst>
                <a:tab pos="185420" algn="l"/>
              </a:tabLst>
            </a:pP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工信部门组织的工程技术系列职称评审（电子信息、云计算等）</a:t>
            </a:r>
            <a:endParaRPr b="1" dirty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16" y="721893"/>
            <a:ext cx="4728284" cy="382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一、专项调研：现有职称获取途径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object 10"/>
          <p:cNvSpPr txBox="1"/>
          <p:nvPr/>
        </p:nvSpPr>
        <p:spPr>
          <a:xfrm>
            <a:off x="1219200" y="4171950"/>
            <a:ext cx="7696200" cy="289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已开展大数据工程职称评审的省：贵州省、河南省、四川省    </a:t>
            </a:r>
            <a:endParaRPr b="1" dirty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工作开展背景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3400" y="1352551"/>
            <a:ext cx="8382000" cy="115865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r>
              <a:rPr 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2020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月，省人社厅批复同意设立“山东省大数据工程专业职称”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起由省局组织开展全省大数据工程专业职称考试及评审等工作，工信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部门不再承担相关的工作任务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16" y="721893"/>
            <a:ext cx="3051884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二、成立高评委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914400" y="1885950"/>
            <a:ext cx="6858000" cy="115865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pic>
        <p:nvPicPr>
          <p:cNvPr id="23" name="图片 22" descr="批准复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66950"/>
            <a:ext cx="5858693" cy="2743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工作开展背景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72200" y="2038350"/>
            <a:ext cx="1981200" cy="2607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健全评价机制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完善评价标准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创新评价方式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规范评审组织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衔接培养使用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90" y="721995"/>
            <a:ext cx="2917825" cy="382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三、印发评审通知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914400" y="1885950"/>
            <a:ext cx="6858000" cy="115865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pic>
        <p:nvPicPr>
          <p:cNvPr id="8" name="图片 7" descr="下发评审通知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09750"/>
            <a:ext cx="5010850" cy="3172353"/>
          </a:xfrm>
          <a:prstGeom prst="rect">
            <a:avLst/>
          </a:prstGeom>
        </p:spPr>
      </p:pic>
      <p:sp>
        <p:nvSpPr>
          <p:cNvPr id="10" name="object 9"/>
          <p:cNvSpPr txBox="1"/>
          <p:nvPr/>
        </p:nvSpPr>
        <p:spPr>
          <a:xfrm>
            <a:off x="304800" y="1123950"/>
            <a:ext cx="83058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 </a:t>
            </a:r>
            <a:r>
              <a:rPr 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月，与省人社厅联合印发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关于开展大数据工程技术人员职称评审工作的通知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object 8"/>
          <p:cNvSpPr/>
          <p:nvPr/>
        </p:nvSpPr>
        <p:spPr>
          <a:xfrm>
            <a:off x="6019800" y="1962150"/>
            <a:ext cx="19050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8"/>
          <p:cNvSpPr/>
          <p:nvPr/>
        </p:nvSpPr>
        <p:spPr>
          <a:xfrm>
            <a:off x="6019800" y="2495550"/>
            <a:ext cx="1905000" cy="5359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8"/>
          <p:cNvSpPr/>
          <p:nvPr/>
        </p:nvSpPr>
        <p:spPr>
          <a:xfrm>
            <a:off x="6019800" y="3105150"/>
            <a:ext cx="19050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8"/>
          <p:cNvSpPr/>
          <p:nvPr/>
        </p:nvSpPr>
        <p:spPr>
          <a:xfrm>
            <a:off x="6019800" y="3638550"/>
            <a:ext cx="1905000" cy="5359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8"/>
          <p:cNvSpPr/>
          <p:nvPr/>
        </p:nvSpPr>
        <p:spPr>
          <a:xfrm>
            <a:off x="6019800" y="4248150"/>
            <a:ext cx="1905000" cy="4597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工作开展背景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72200" y="2038350"/>
            <a:ext cx="2743200" cy="17382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初、中及副高考试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副高、正高评审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4316" y="721893"/>
            <a:ext cx="5033084" cy="72135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lvl="0"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四、考试规定和标准条件</a:t>
            </a:r>
            <a:br>
              <a:rPr lang="zh-CN" altLang="en-US" sz="22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sz="2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304800" y="1200150"/>
            <a:ext cx="8305800" cy="854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r>
              <a:rPr 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  </a:t>
            </a:r>
            <a:r>
              <a:rPr 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月，与省人社厅联合印发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山东省大数据工程专业职称考试规定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山东省大数据工程技术人才高级职称评价标准条件</a:t>
            </a:r>
            <a:r>
              <a:rPr lang="en-US" altLang="zh-CN" b="1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》</a:t>
            </a: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184785" indent="-172085"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object 8"/>
          <p:cNvSpPr/>
          <p:nvPr/>
        </p:nvSpPr>
        <p:spPr>
          <a:xfrm>
            <a:off x="6083935" y="2481580"/>
            <a:ext cx="2209800" cy="56642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8"/>
          <p:cNvSpPr/>
          <p:nvPr/>
        </p:nvSpPr>
        <p:spPr>
          <a:xfrm>
            <a:off x="6083935" y="3363595"/>
            <a:ext cx="2193290" cy="53594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6" name="图片 15" descr="标准条件及考试规定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09750"/>
            <a:ext cx="5257800" cy="32004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845178" y="247697"/>
            <a:ext cx="151702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b="1" spc="-5" dirty="0" smtClean="0">
                <a:solidFill>
                  <a:srgbClr val="3E3E3E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工作开展背景</a:t>
            </a:r>
            <a:endParaRPr sz="1600" b="1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90600" y="1047750"/>
            <a:ext cx="4267200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2400" dirty="0" smtClean="0">
                <a:solidFill>
                  <a:srgbClr val="3E3E3E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五、知识大纲和考试通知</a:t>
            </a:r>
            <a:endParaRPr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914400" y="1885950"/>
            <a:ext cx="6858000" cy="115865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  <a:p>
            <a:pPr marL="184785" indent="-172085">
              <a:lnSpc>
                <a:spcPct val="100000"/>
              </a:lnSpc>
              <a:spcBef>
                <a:spcPts val="95"/>
              </a:spcBef>
              <a:tabLst>
                <a:tab pos="185420" algn="l"/>
              </a:tabLst>
            </a:pP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15" name="object 9"/>
          <p:cNvSpPr txBox="1"/>
          <p:nvPr/>
        </p:nvSpPr>
        <p:spPr>
          <a:xfrm>
            <a:off x="914400" y="1733550"/>
            <a:ext cx="7086600" cy="4273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50000"/>
              </a:lnSpc>
              <a:spcBef>
                <a:spcPts val="95"/>
              </a:spcBef>
              <a:tabLst>
                <a:tab pos="185420" algn="l"/>
              </a:tabLst>
            </a:pPr>
            <a:r>
              <a:rPr 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知识大纲的编制工作已完成，已通过</a:t>
            </a:r>
            <a:r>
              <a:rPr lang="en-US" altLang="zh-CN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OA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系统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转发</a:t>
            </a:r>
            <a:endParaRPr lang="en-US" altLang="zh-CN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914400" y="2647950"/>
            <a:ext cx="7086600" cy="4273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indent="-172085">
              <a:lnSpc>
                <a:spcPct val="150000"/>
              </a:lnSpc>
              <a:spcBef>
                <a:spcPts val="95"/>
              </a:spcBef>
              <a:tabLst>
                <a:tab pos="185420" algn="l"/>
              </a:tabLst>
            </a:pPr>
            <a:r>
              <a:rPr 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   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考试通知</a:t>
            </a:r>
            <a:r>
              <a:rPr lang="en-US" altLang="zh-CN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8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月</a:t>
            </a:r>
            <a:r>
              <a:rPr lang="en-US" altLang="zh-CN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24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日正式印发，已通过</a:t>
            </a:r>
            <a:r>
              <a:rPr lang="en-US" altLang="zh-CN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OA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系统</a:t>
            </a:r>
            <a:r>
              <a:rPr lang="zh-CN" altLang="en-US" b="1" dirty="0" smtClean="0">
                <a:latin typeface="仿宋_GB2312" panose="02010609030101010101" pitchFamily="49" charset="-122"/>
                <a:ea typeface="仿宋_GB2312" panose="02010609030101010101" pitchFamily="49" charset="-122"/>
                <a:cs typeface="微软雅黑" panose="020B0503020204020204" charset="-122"/>
              </a:rPr>
              <a:t>转发</a:t>
            </a:r>
            <a:endParaRPr lang="zh-CN" altLang="en-US" b="1" dirty="0" smtClean="0">
              <a:latin typeface="仿宋_GB2312" panose="02010609030101010101" pitchFamily="49" charset="-122"/>
              <a:ea typeface="仿宋_GB2312" panose="0201060903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43000" y="1657350"/>
            <a:ext cx="6172200" cy="6858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8"/>
          <p:cNvSpPr/>
          <p:nvPr/>
        </p:nvSpPr>
        <p:spPr>
          <a:xfrm>
            <a:off x="1143000" y="2571750"/>
            <a:ext cx="6172200" cy="609600"/>
          </a:xfrm>
          <a:custGeom>
            <a:avLst/>
            <a:gdLst/>
            <a:ahLst/>
            <a:cxnLst/>
            <a:rect l="l" t="t" r="r" b="b"/>
            <a:pathLst>
              <a:path w="6090284" h="764539">
                <a:moveTo>
                  <a:pt x="6090069" y="127330"/>
                </a:moveTo>
                <a:lnTo>
                  <a:pt x="6090069" y="636612"/>
                </a:lnTo>
                <a:lnTo>
                  <a:pt x="6080062" y="686174"/>
                </a:lnTo>
                <a:lnTo>
                  <a:pt x="6052773" y="726647"/>
                </a:lnTo>
                <a:lnTo>
                  <a:pt x="6012300" y="753936"/>
                </a:lnTo>
                <a:lnTo>
                  <a:pt x="5962738" y="763943"/>
                </a:lnTo>
                <a:lnTo>
                  <a:pt x="0" y="763943"/>
                </a:lnTo>
                <a:lnTo>
                  <a:pt x="0" y="0"/>
                </a:lnTo>
                <a:lnTo>
                  <a:pt x="5962738" y="0"/>
                </a:lnTo>
                <a:lnTo>
                  <a:pt x="6012300" y="10006"/>
                </a:lnTo>
                <a:lnTo>
                  <a:pt x="6052773" y="37295"/>
                </a:lnTo>
                <a:lnTo>
                  <a:pt x="6080062" y="77768"/>
                </a:lnTo>
                <a:lnTo>
                  <a:pt x="6090069" y="127330"/>
                </a:lnTo>
                <a:close/>
              </a:path>
            </a:pathLst>
          </a:custGeom>
          <a:ln w="25400">
            <a:solidFill>
              <a:srgbClr val="005DA2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69920" y="1651829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412699" y="0"/>
                </a:moveTo>
                <a:lnTo>
                  <a:pt x="0" y="828243"/>
                </a:lnTo>
                <a:lnTo>
                  <a:pt x="825385" y="828243"/>
                </a:lnTo>
                <a:lnTo>
                  <a:pt x="412699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8681" y="2638365"/>
            <a:ext cx="825500" cy="828675"/>
          </a:xfrm>
          <a:custGeom>
            <a:avLst/>
            <a:gdLst/>
            <a:ahLst/>
            <a:cxnLst/>
            <a:rect l="l" t="t" r="r" b="b"/>
            <a:pathLst>
              <a:path w="825500" h="828675">
                <a:moveTo>
                  <a:pt x="825385" y="0"/>
                </a:moveTo>
                <a:lnTo>
                  <a:pt x="0" y="0"/>
                </a:lnTo>
                <a:lnTo>
                  <a:pt x="412699" y="828243"/>
                </a:lnTo>
                <a:lnTo>
                  <a:pt x="825385" y="0"/>
                </a:lnTo>
                <a:close/>
              </a:path>
            </a:pathLst>
          </a:custGeom>
          <a:solidFill>
            <a:srgbClr val="5D63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1846491"/>
            <a:ext cx="9144000" cy="1421765"/>
          </a:xfrm>
          <a:custGeom>
            <a:avLst/>
            <a:gdLst/>
            <a:ahLst/>
            <a:cxnLst/>
            <a:rect l="l" t="t" r="r" b="b"/>
            <a:pathLst>
              <a:path w="9144000" h="1421764">
                <a:moveTo>
                  <a:pt x="0" y="1421726"/>
                </a:moveTo>
                <a:lnTo>
                  <a:pt x="9144000" y="1421726"/>
                </a:lnTo>
                <a:lnTo>
                  <a:pt x="9144000" y="0"/>
                </a:lnTo>
                <a:lnTo>
                  <a:pt x="0" y="0"/>
                </a:lnTo>
                <a:lnTo>
                  <a:pt x="0" y="1421726"/>
                </a:lnTo>
                <a:close/>
              </a:path>
            </a:pathLst>
          </a:custGeom>
          <a:solidFill>
            <a:srgbClr val="C4C7C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79201" y="1652465"/>
            <a:ext cx="2407285" cy="1810385"/>
          </a:xfrm>
          <a:custGeom>
            <a:avLst/>
            <a:gdLst/>
            <a:ahLst/>
            <a:cxnLst/>
            <a:rect l="l" t="t" r="r" b="b"/>
            <a:pathLst>
              <a:path w="2407285" h="1810385">
                <a:moveTo>
                  <a:pt x="2406980" y="0"/>
                </a:moveTo>
                <a:lnTo>
                  <a:pt x="872426" y="0"/>
                </a:lnTo>
                <a:lnTo>
                  <a:pt x="0" y="1809762"/>
                </a:lnTo>
                <a:lnTo>
                  <a:pt x="1534553" y="1809762"/>
                </a:lnTo>
                <a:lnTo>
                  <a:pt x="2406980" y="0"/>
                </a:lnTo>
                <a:close/>
              </a:path>
            </a:pathLst>
          </a:custGeom>
          <a:solidFill>
            <a:srgbClr val="005DA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171494" y="1912510"/>
            <a:ext cx="1082675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spc="0" dirty="0">
                <a:solidFill>
                  <a:srgbClr val="F2F2F2"/>
                </a:solidFill>
                <a:latin typeface="Impact" panose="020B0806030902050204"/>
                <a:cs typeface="Impact" panose="020B0806030902050204"/>
              </a:rPr>
              <a:t>02</a:t>
            </a:r>
            <a:endParaRPr sz="8000">
              <a:latin typeface="Impact" panose="020B0806030902050204"/>
              <a:cs typeface="Impact" panose="020B0806030902050204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30108" y="2266950"/>
            <a:ext cx="472809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4000" dirty="0" smtClean="0">
                <a:solidFill>
                  <a:srgbClr val="0070C0"/>
                </a:solidFill>
                <a:latin typeface="方正小标宋简体" panose="02010601030101010101" pitchFamily="65" charset="-122"/>
                <a:ea typeface="方正小标宋简体" panose="02010601030101010101" pitchFamily="65" charset="-122"/>
              </a:rPr>
              <a:t>职称政策解读</a:t>
            </a:r>
            <a:endParaRPr lang="zh-CN" altLang="en-US" sz="4000" dirty="0" smtClean="0">
              <a:solidFill>
                <a:srgbClr val="0070C0"/>
              </a:solidFill>
              <a:latin typeface="方正小标宋简体" panose="02010601030101010101" pitchFamily="65" charset="-122"/>
              <a:ea typeface="方正小标宋简体" panose="02010601030101010101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7365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2271</Words>
  <Application>WPS 演示</Application>
  <PresentationFormat>全屏显示(16:9)</PresentationFormat>
  <Paragraphs>372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黑体</vt:lpstr>
      <vt:lpstr>方正小标宋简体</vt:lpstr>
      <vt:lpstr>方正楷体简体</vt:lpstr>
      <vt:lpstr>Impact</vt:lpstr>
      <vt:lpstr>仿宋_GB2312</vt:lpstr>
      <vt:lpstr>Calibri</vt:lpstr>
      <vt:lpstr>΢</vt:lpstr>
      <vt:lpstr>Segoe Print</vt:lpstr>
      <vt:lpstr>楷体_GB2312</vt:lpstr>
      <vt:lpstr>Times New Roman</vt:lpstr>
      <vt:lpstr>Arial Unicode MS</vt:lpstr>
      <vt:lpstr>Office Theme</vt:lpstr>
      <vt:lpstr>PowerPoint 演示文稿</vt:lpstr>
      <vt:lpstr>目录/Contents</vt:lpstr>
      <vt:lpstr>工作开展背景</vt:lpstr>
      <vt:lpstr>一、专项调研：现有职称获取途径</vt:lpstr>
      <vt:lpstr> 二、成立高评委</vt:lpstr>
      <vt:lpstr>三、印发评审通知</vt:lpstr>
      <vt:lpstr>四、考试规定和标准条件 </vt:lpstr>
      <vt:lpstr>  五、知识大纲和考试通知</vt:lpstr>
      <vt:lpstr>职称政策解读</vt:lpstr>
      <vt:lpstr>一、适用范围</vt:lpstr>
      <vt:lpstr>二、专业划分</vt:lpstr>
      <vt:lpstr>职称政策解读</vt:lpstr>
      <vt:lpstr>职称政策解读</vt:lpstr>
      <vt:lpstr>职称政策解读</vt:lpstr>
      <vt:lpstr>职称政策解读</vt:lpstr>
      <vt:lpstr>职称政策解读</vt:lpstr>
      <vt:lpstr>职称政策解读</vt:lpstr>
      <vt:lpstr>职称政策解读</vt:lpstr>
      <vt:lpstr>职称政策解读</vt:lpstr>
      <vt:lpstr>职称政策解读</vt:lpstr>
      <vt:lpstr>职称政策解读</vt:lpstr>
      <vt:lpstr>加强学习和宣传</vt:lpstr>
      <vt:lpstr>下步工作安排</vt:lpstr>
      <vt:lpstr>下步工作安排</vt:lpstr>
      <vt:lpstr>下步工作安排</vt:lpstr>
      <vt:lpstr>      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20060</dc:title>
  <dc:creator>常董</dc:creator>
  <cp:lastModifiedBy>Administrator</cp:lastModifiedBy>
  <cp:revision>64</cp:revision>
  <dcterms:created xsi:type="dcterms:W3CDTF">2021-08-20T03:19:00Z</dcterms:created>
  <dcterms:modified xsi:type="dcterms:W3CDTF">2021-08-27T08:41:59Z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2021-08-20T16:00:00Z</vt:filetime>
  </property>
  <property fmtid="{D5CDD505-2E9C-101B-9397-08002B2CF9AE}" pid="3" name="Creator">
    <vt:lpwstr>Acrobat PDFMaker 18 PowerPoint 版</vt:lpwstr>
  </property>
  <property fmtid="{D5CDD505-2E9C-101B-9397-08002B2CF9AE}" pid="4" name="LastSaved">
    <vt:filetime>2021-08-20T16:00:00Z</vt:filetime>
  </property>
  <property fmtid="{D5CDD505-2E9C-101B-9397-08002B2CF9AE}" pid="5" name="KSOProductBuildVer">
    <vt:lpwstr>2052-11.1.0.10503</vt:lpwstr>
  </property>
  <property fmtid="{D5CDD505-2E9C-101B-9397-08002B2CF9AE}" pid="6" name="ICV">
    <vt:lpwstr>E9CE8857D5B34D6F882E7120FF640D49</vt:lpwstr>
  </property>
</Properties>
</file>