
<file path=[Content_Types].xml><?xml version="1.0" encoding="utf-8"?>
<Types xmlns="http://schemas.openxmlformats.org/package/2006/content-types">
  <Default Extension="vml" ContentType="application/vnd.openxmlformats-officedocument.vmlDrawing"/>
  <Default Extension="xls" ContentType="application/vnd.ms-excel"/>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handoutMasters/handoutMaster1.xml" ContentType="application/vnd.openxmlformats-officedocument.presentationml.handoutMaster+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5"/>
  </p:notesMasterIdLst>
  <p:handoutMasterIdLst>
    <p:handoutMasterId r:id="rId17"/>
  </p:handoutMasterIdLst>
  <p:sldIdLst>
    <p:sldId id="303" r:id="rId4"/>
    <p:sldId id="269" r:id="rId6"/>
    <p:sldId id="267" r:id="rId7"/>
    <p:sldId id="268" r:id="rId8"/>
    <p:sldId id="271" r:id="rId9"/>
    <p:sldId id="279" r:id="rId10"/>
    <p:sldId id="325" r:id="rId11"/>
    <p:sldId id="326" r:id="rId12"/>
    <p:sldId id="327" r:id="rId13"/>
    <p:sldId id="328" r:id="rId14"/>
    <p:sldId id="329" r:id="rId15"/>
    <p:sldId id="330" r:id="rId16"/>
  </p:sldIdLst>
  <p:sldSz cx="12192000" cy="6858000"/>
  <p:notesSz cx="6858000" cy="9144000"/>
  <p:embeddedFontLst>
    <p:embeddedFont>
      <p:font typeface="思源宋体 CN Medium" panose="02020500000000000000" charset="-122"/>
      <p:regular r:id="rId22"/>
    </p:embeddedFont>
    <p:embeddedFont>
      <p:font typeface="仿宋_GB2312" panose="02010609030101010101" charset="-122"/>
      <p:regular r:id="rId23"/>
    </p:embeddedFont>
    <p:embeddedFont>
      <p:font typeface="思源宋体 CN Heavy" panose="02020500000000000000" charset="-122"/>
      <p:regular r:id="rId24"/>
    </p:embeddedFont>
    <p:embeddedFont>
      <p:font typeface="国标黑体" panose="02000500000000000000" charset="-122"/>
      <p:regular r:id="rId25"/>
    </p:embeddedFont>
  </p:embeddedFontLst>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哒哒 熊猫" initials="哒哒" lastIdx="1" clrIdx="0"/>
  <p:cmAuthor id="2" name="kingsoft" initials="k" lastIdx="1" clrIdx="1"/>
  <p:cmAuthor id="3" name="zhouzean" initials="z" lastIdx="1" clrIdx="2"/>
  <p:cmAuthor id="4" name="李鹏飞_6bQfzI3a" initials="李" lastIdx="0" clrIdx="0"/>
  <p:cmAuthor id="5" name="李晓菲_MZFnUzi6" initials="李" lastIdx="0" clrIdx="0"/>
  <p:cmAuthor id="6" name="小珞_QjMfU7FR" initials="小" lastIdx="0" clrIdx="0"/>
  <p:cmAuthor id="7" name="熊仪_aYju7RJj" initials="熊" lastIdx="0" clrIdx="0"/>
  <p:cmAuthor id="8" name="yifei" initials="y" lastIdx="1" clrIdx="7"/>
  <p:cmAuthor id="9" name="ADMIN" initials="A" lastIdx="1" clrIdx="8"/>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60"/>
        <p:guide pos="384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6" Type="http://schemas.openxmlformats.org/officeDocument/2006/relationships/tags" Target="tags/tag173.xml"/><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commentAuthors" Target="commentAuthors.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宋体 CN Medium" panose="02020500000000000000" charset="-122"/>
              <a:ea typeface="思源宋体 CN Medium" panose="0202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宋体 CN Medium" panose="02020500000000000000" charset="-122"/>
              </a:rPr>
            </a:fld>
            <a:endParaRPr lang="zh-CN" altLang="en-US">
              <a:latin typeface="思源宋体 CN Medium" panose="0202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宋体 CN Medium" panose="02020500000000000000" charset="-122"/>
              <a:ea typeface="思源宋体 CN Medium" panose="0202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宋体 CN Medium" panose="02020500000000000000" charset="-122"/>
              </a:rPr>
            </a:fld>
            <a:endParaRPr lang="zh-CN" altLang="en-US">
              <a:latin typeface="思源宋体 CN Medium" panose="020205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CN Medium" panose="02020500000000000000" charset="-122"/>
                <a:ea typeface="思源宋体 CN Medium" panose="0202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CN Medium" panose="02020500000000000000" charset="-122"/>
                <a:ea typeface="思源宋体 CN Medium" panose="02020500000000000000"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CN Medium" panose="02020500000000000000" charset="-122"/>
                <a:ea typeface="思源宋体 CN Medium" panose="0202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CN Medium" panose="02020500000000000000" charset="-122"/>
                <a:ea typeface="思源宋体 CN Medium" panose="02020500000000000000"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CN Medium" panose="02020500000000000000" charset="-122"/>
        <a:ea typeface="思源宋体 CN Medium" panose="02020500000000000000" charset="-122"/>
        <a:cs typeface="+mn-cs"/>
      </a:defRPr>
    </a:lvl1pPr>
    <a:lvl2pPr marL="457200" algn="l" defTabSz="914400" rtl="0" eaLnBrk="1" latinLnBrk="0" hangingPunct="1">
      <a:defRPr sz="1200" kern="1200">
        <a:solidFill>
          <a:schemeClr val="tx1"/>
        </a:solidFill>
        <a:latin typeface="思源宋体 CN Medium" panose="02020500000000000000" charset="-122"/>
        <a:ea typeface="思源宋体 CN Medium" panose="02020500000000000000" charset="-122"/>
        <a:cs typeface="+mn-cs"/>
      </a:defRPr>
    </a:lvl2pPr>
    <a:lvl3pPr marL="914400" algn="l" defTabSz="914400" rtl="0" eaLnBrk="1" latinLnBrk="0" hangingPunct="1">
      <a:defRPr sz="1200" kern="1200">
        <a:solidFill>
          <a:schemeClr val="tx1"/>
        </a:solidFill>
        <a:latin typeface="思源宋体 CN Medium" panose="02020500000000000000" charset="-122"/>
        <a:ea typeface="思源宋体 CN Medium" panose="02020500000000000000" charset="-122"/>
        <a:cs typeface="+mn-cs"/>
      </a:defRPr>
    </a:lvl3pPr>
    <a:lvl4pPr marL="1371600" algn="l" defTabSz="914400" rtl="0" eaLnBrk="1" latinLnBrk="0" hangingPunct="1">
      <a:defRPr sz="1200" kern="1200">
        <a:solidFill>
          <a:schemeClr val="tx1"/>
        </a:solidFill>
        <a:latin typeface="思源宋体 CN Medium" panose="02020500000000000000" charset="-122"/>
        <a:ea typeface="思源宋体 CN Medium" panose="02020500000000000000" charset="-122"/>
        <a:cs typeface="+mn-cs"/>
      </a:defRPr>
    </a:lvl4pPr>
    <a:lvl5pPr marL="1828800" algn="l" defTabSz="914400" rtl="0" eaLnBrk="1" latinLnBrk="0" hangingPunct="1">
      <a:defRPr sz="1200" kern="1200">
        <a:solidFill>
          <a:schemeClr val="tx1"/>
        </a:solidFill>
        <a:latin typeface="思源宋体 CN Medium" panose="02020500000000000000" charset="-122"/>
        <a:ea typeface="思源宋体 CN Medium" panose="020205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tags" Target="../tags/tag124.xml"/><Relationship Id="rId16" Type="http://schemas.openxmlformats.org/officeDocument/2006/relationships/tags" Target="../tags/tag123.xml"/><Relationship Id="rId15" Type="http://schemas.openxmlformats.org/officeDocument/2006/relationships/tags" Target="../tags/tag122.xml"/><Relationship Id="rId14" Type="http://schemas.openxmlformats.org/officeDocument/2006/relationships/tags" Target="../tags/tag121.xml"/><Relationship Id="rId13" Type="http://schemas.openxmlformats.org/officeDocument/2006/relationships/tags" Target="../tags/tag120.xml"/><Relationship Id="rId12" Type="http://schemas.openxmlformats.org/officeDocument/2006/relationships/tags" Target="../tags/tag1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ea typeface="思源宋体 CN Medium" panose="02020500000000000000"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ea typeface="思源宋体 CN Medium" panose="02020500000000000000"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ea typeface="思源宋体 CN Medium" panose="02020500000000000000"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思源宋体 CN Medium" panose="020205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80604020202020204" pitchFamily="34" charset="0"/>
        <a:buChar char="●"/>
        <a:defRPr sz="1800" u="none" strike="noStrike" kern="1200" cap="none" spc="150" normalizeH="0" baseline="0">
          <a:solidFill>
            <a:schemeClr val="tx1">
              <a:lumMod val="65000"/>
              <a:lumOff val="35000"/>
            </a:schemeClr>
          </a:solidFill>
          <a:uFillTx/>
          <a:latin typeface="+mn-lt"/>
          <a:ea typeface="思源宋体 CN Medium" panose="02020500000000000000" charset="-122"/>
          <a:cs typeface="+mn-cs"/>
        </a:defRPr>
      </a:lvl1pPr>
      <a:lvl2pPr marL="685800" indent="-228600" algn="l" defTabSz="914400" rtl="0" eaLnBrk="1" fontAlgn="auto" latinLnBrk="0" hangingPunct="1">
        <a:lnSpc>
          <a:spcPct val="120000"/>
        </a:lnSpc>
        <a:spcBef>
          <a:spcPts val="0"/>
        </a:spcBef>
        <a:spcAft>
          <a:spcPts val="600"/>
        </a:spcAft>
        <a:buFont typeface="Arial" panose="0208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思源宋体 CN Medium" panose="02020500000000000000" charset="-122"/>
          <a:cs typeface="+mn-cs"/>
        </a:defRPr>
      </a:lvl2pPr>
      <a:lvl3pPr marL="1143000" indent="-228600" algn="l" defTabSz="914400" rtl="0" eaLnBrk="1" fontAlgn="auto" latinLnBrk="0" hangingPunct="1">
        <a:lnSpc>
          <a:spcPct val="120000"/>
        </a:lnSpc>
        <a:spcBef>
          <a:spcPts val="0"/>
        </a:spcBef>
        <a:spcAft>
          <a:spcPts val="600"/>
        </a:spcAft>
        <a:buFont typeface="Arial" panose="02080604020202020204" pitchFamily="34" charset="0"/>
        <a:buChar char="●"/>
        <a:defRPr sz="1600" u="none" strike="noStrike" kern="1200" cap="none" spc="150" normalizeH="0" baseline="0">
          <a:solidFill>
            <a:schemeClr val="tx1">
              <a:lumMod val="65000"/>
              <a:lumOff val="35000"/>
            </a:schemeClr>
          </a:solidFill>
          <a:uFillTx/>
          <a:latin typeface="+mn-lt"/>
          <a:ea typeface="思源宋体 CN Medium" panose="02020500000000000000"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思源宋体 CN Medium" panose="02020500000000000000" charset="-122"/>
          <a:cs typeface="+mn-cs"/>
        </a:defRPr>
      </a:lvl4pPr>
      <a:lvl5pPr marL="2057400" indent="-228600" algn="l" defTabSz="914400" rtl="0" eaLnBrk="1" fontAlgn="auto" latinLnBrk="0" hangingPunct="1">
        <a:lnSpc>
          <a:spcPct val="120000"/>
        </a:lnSpc>
        <a:spcBef>
          <a:spcPts val="0"/>
        </a:spcBef>
        <a:spcAft>
          <a:spcPts val="300"/>
        </a:spcAft>
        <a:buFont typeface="Arial" panose="02080604020202020204" pitchFamily="34" charset="0"/>
        <a:buChar char="•"/>
        <a:defRPr sz="1400" u="none" strike="noStrike" kern="1200" cap="none" spc="150" normalizeH="0" baseline="0">
          <a:solidFill>
            <a:schemeClr val="tx1">
              <a:lumMod val="65000"/>
              <a:lumOff val="35000"/>
            </a:schemeClr>
          </a:solidFill>
          <a:uFillTx/>
          <a:latin typeface="+mn-lt"/>
          <a:ea typeface="思源宋体 CN Medium" panose="02020500000000000000" charset="-122"/>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ea typeface="思源宋体 CN Medium" panose="02020500000000000000"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ea typeface="思源宋体 CN Medium" panose="02020500000000000000"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ea typeface="思源宋体 CN Medium" panose="02020500000000000000"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思源宋体 CN Medium" panose="020205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80604020202020204" pitchFamily="34" charset="0"/>
        <a:buChar char="●"/>
        <a:defRPr sz="1800" u="none" strike="noStrike" kern="1200" cap="none" spc="150" normalizeH="0" baseline="0">
          <a:solidFill>
            <a:schemeClr val="tx1">
              <a:lumMod val="65000"/>
              <a:lumOff val="35000"/>
            </a:schemeClr>
          </a:solidFill>
          <a:uFillTx/>
          <a:latin typeface="+mn-lt"/>
          <a:ea typeface="思源宋体 CN Medium" panose="02020500000000000000" charset="-122"/>
          <a:cs typeface="+mn-cs"/>
        </a:defRPr>
      </a:lvl1pPr>
      <a:lvl2pPr marL="685800" indent="-228600" algn="l" defTabSz="914400" rtl="0" eaLnBrk="1" fontAlgn="auto" latinLnBrk="0" hangingPunct="1">
        <a:lnSpc>
          <a:spcPct val="120000"/>
        </a:lnSpc>
        <a:spcBef>
          <a:spcPts val="0"/>
        </a:spcBef>
        <a:spcAft>
          <a:spcPts val="600"/>
        </a:spcAft>
        <a:buFont typeface="Arial" panose="0208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思源宋体 CN Medium" panose="02020500000000000000" charset="-122"/>
          <a:cs typeface="+mn-cs"/>
        </a:defRPr>
      </a:lvl2pPr>
      <a:lvl3pPr marL="1143000" indent="-228600" algn="l" defTabSz="914400" rtl="0" eaLnBrk="1" fontAlgn="auto" latinLnBrk="0" hangingPunct="1">
        <a:lnSpc>
          <a:spcPct val="120000"/>
        </a:lnSpc>
        <a:spcBef>
          <a:spcPts val="0"/>
        </a:spcBef>
        <a:spcAft>
          <a:spcPts val="600"/>
        </a:spcAft>
        <a:buFont typeface="Arial" panose="02080604020202020204" pitchFamily="34" charset="0"/>
        <a:buChar char="●"/>
        <a:defRPr sz="1600" u="none" strike="noStrike" kern="1200" cap="none" spc="150" normalizeH="0" baseline="0">
          <a:solidFill>
            <a:schemeClr val="tx1">
              <a:lumMod val="65000"/>
              <a:lumOff val="35000"/>
            </a:schemeClr>
          </a:solidFill>
          <a:uFillTx/>
          <a:latin typeface="+mn-lt"/>
          <a:ea typeface="思源宋体 CN Medium" panose="02020500000000000000"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思源宋体 CN Medium" panose="02020500000000000000" charset="-122"/>
          <a:cs typeface="+mn-cs"/>
        </a:defRPr>
      </a:lvl4pPr>
      <a:lvl5pPr marL="2057400" indent="-228600" algn="l" defTabSz="914400" rtl="0" eaLnBrk="1" fontAlgn="auto" latinLnBrk="0" hangingPunct="1">
        <a:lnSpc>
          <a:spcPct val="120000"/>
        </a:lnSpc>
        <a:spcBef>
          <a:spcPts val="0"/>
        </a:spcBef>
        <a:spcAft>
          <a:spcPts val="300"/>
        </a:spcAft>
        <a:buFont typeface="Arial" panose="02080604020202020204" pitchFamily="34" charset="0"/>
        <a:buChar char="•"/>
        <a:defRPr sz="1400" u="none" strike="noStrike" kern="1200" cap="none" spc="150" normalizeH="0" baseline="0">
          <a:solidFill>
            <a:schemeClr val="tx1">
              <a:lumMod val="65000"/>
              <a:lumOff val="35000"/>
            </a:schemeClr>
          </a:solidFill>
          <a:uFillTx/>
          <a:latin typeface="+mn-lt"/>
          <a:ea typeface="思源宋体 CN Medium" panose="02020500000000000000" charset="-122"/>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2.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2.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2.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2.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30.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38.xml"/><Relationship Id="rId7" Type="http://schemas.openxmlformats.org/officeDocument/2006/relationships/tags" Target="../tags/tag137.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2.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s>
</file>

<file path=ppt/slides/_rels/slide5.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12.xml"/><Relationship Id="rId7" Type="http://schemas.openxmlformats.org/officeDocument/2006/relationships/tags" Target="../tags/tag145.xml"/><Relationship Id="rId6" Type="http://schemas.openxmlformats.org/officeDocument/2006/relationships/image" Target="../media/image5.png"/><Relationship Id="rId5" Type="http://schemas.openxmlformats.org/officeDocument/2006/relationships/oleObject" Target="../embeddings/Workbook1.xl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146.xml"/><Relationship Id="rId2" Type="http://schemas.openxmlformats.org/officeDocument/2006/relationships/image" Target="../media/image2.sv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147.xml"/><Relationship Id="rId2" Type="http://schemas.openxmlformats.org/officeDocument/2006/relationships/image" Target="../media/image2.sv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2.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2.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14"/>
          <p:cNvSpPr/>
          <p:nvPr/>
        </p:nvSpPr>
        <p:spPr>
          <a:xfrm>
            <a:off x="-702310" y="-285750"/>
            <a:ext cx="7417435" cy="7429500"/>
          </a:xfrm>
          <a:custGeom>
            <a:avLst/>
            <a:gdLst/>
            <a:ahLst/>
            <a:cxnLst>
              <a:cxn ang="3">
                <a:pos x="hc" y="t"/>
              </a:cxn>
              <a:cxn ang="cd2">
                <a:pos x="l" y="vc"/>
              </a:cxn>
              <a:cxn ang="cd4">
                <a:pos x="hc" y="b"/>
              </a:cxn>
              <a:cxn ang="0">
                <a:pos x="r" y="vc"/>
              </a:cxn>
            </a:cxnLst>
            <a:rect l="l" t="t" r="r" b="b"/>
            <a:pathLst>
              <a:path w="11681" h="11700">
                <a:moveTo>
                  <a:pt x="0" y="0"/>
                </a:moveTo>
                <a:lnTo>
                  <a:pt x="9462" y="0"/>
                </a:lnTo>
                <a:lnTo>
                  <a:pt x="9530" y="78"/>
                </a:lnTo>
                <a:cubicBezTo>
                  <a:pt x="10870" y="1625"/>
                  <a:pt x="11681" y="3643"/>
                  <a:pt x="11681" y="5850"/>
                </a:cubicBezTo>
                <a:cubicBezTo>
                  <a:pt x="11681" y="8057"/>
                  <a:pt x="10870" y="10075"/>
                  <a:pt x="9530" y="11622"/>
                </a:cubicBezTo>
                <a:lnTo>
                  <a:pt x="9462" y="11700"/>
                </a:lnTo>
                <a:lnTo>
                  <a:pt x="0" y="11700"/>
                </a:lnTo>
                <a:lnTo>
                  <a:pt x="0" y="0"/>
                </a:lnTo>
                <a:close/>
              </a:path>
            </a:pathLst>
          </a:custGeom>
          <a:solidFill>
            <a:schemeClr val="bg1"/>
          </a:solidFill>
          <a:ln>
            <a:noFill/>
          </a:ln>
          <a:effectLst>
            <a:outerShdw blurRad="495300" dist="38100" dir="2700000" algn="tl" rotWithShape="0">
              <a:schemeClr val="bg2">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 name="任意多边形 2"/>
          <p:cNvSpPr/>
          <p:nvPr>
            <p:custDataLst>
              <p:tags r:id="rId1"/>
            </p:custDataLst>
          </p:nvPr>
        </p:nvSpPr>
        <p:spPr>
          <a:xfrm rot="16200000">
            <a:off x="-1650682" y="663258"/>
            <a:ext cx="7427595" cy="553085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1697" h="8710">
                <a:moveTo>
                  <a:pt x="745" y="0"/>
                </a:moveTo>
                <a:lnTo>
                  <a:pt x="10951" y="0"/>
                </a:lnTo>
                <a:lnTo>
                  <a:pt x="10957" y="11"/>
                </a:lnTo>
                <a:cubicBezTo>
                  <a:pt x="11428" y="854"/>
                  <a:pt x="11697" y="1826"/>
                  <a:pt x="11697" y="2861"/>
                </a:cubicBezTo>
                <a:cubicBezTo>
                  <a:pt x="11697" y="6091"/>
                  <a:pt x="9078" y="8710"/>
                  <a:pt x="5848" y="8710"/>
                </a:cubicBezTo>
                <a:cubicBezTo>
                  <a:pt x="2668" y="8710"/>
                  <a:pt x="81" y="6173"/>
                  <a:pt x="1" y="3012"/>
                </a:cubicBezTo>
                <a:lnTo>
                  <a:pt x="0" y="2964"/>
                </a:lnTo>
                <a:lnTo>
                  <a:pt x="0" y="2758"/>
                </a:lnTo>
                <a:lnTo>
                  <a:pt x="1" y="2710"/>
                </a:lnTo>
                <a:cubicBezTo>
                  <a:pt x="26" y="1732"/>
                  <a:pt x="291" y="813"/>
                  <a:pt x="739" y="11"/>
                </a:cubicBezTo>
                <a:lnTo>
                  <a:pt x="745" y="0"/>
                </a:lnTo>
                <a:close/>
              </a:path>
            </a:pathLst>
          </a:custGeom>
          <a:solidFill>
            <a:schemeClr val="lt1"/>
          </a:solidFill>
          <a:ln>
            <a:noFill/>
          </a:ln>
          <a:effectLst>
            <a:outerShdw blurRad="495300" dist="38100" dir="2700000" algn="tl" rotWithShape="0">
              <a:schemeClr val="bg2">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endParaRPr>
          </a:p>
        </p:txBody>
      </p:sp>
      <p:sp>
        <p:nvSpPr>
          <p:cNvPr id="2" name="任意多边形 1"/>
          <p:cNvSpPr/>
          <p:nvPr>
            <p:custDataLst>
              <p:tags r:id="rId2"/>
            </p:custDataLst>
          </p:nvPr>
        </p:nvSpPr>
        <p:spPr>
          <a:xfrm rot="16200000">
            <a:off x="-1329690" y="1610996"/>
            <a:ext cx="4881880" cy="36353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1697" h="8710">
                <a:moveTo>
                  <a:pt x="745" y="0"/>
                </a:moveTo>
                <a:lnTo>
                  <a:pt x="10951" y="0"/>
                </a:lnTo>
                <a:lnTo>
                  <a:pt x="10957" y="11"/>
                </a:lnTo>
                <a:cubicBezTo>
                  <a:pt x="11428" y="854"/>
                  <a:pt x="11697" y="1826"/>
                  <a:pt x="11697" y="2861"/>
                </a:cubicBezTo>
                <a:cubicBezTo>
                  <a:pt x="11697" y="6091"/>
                  <a:pt x="9078" y="8710"/>
                  <a:pt x="5848" y="8710"/>
                </a:cubicBezTo>
                <a:cubicBezTo>
                  <a:pt x="2668" y="8710"/>
                  <a:pt x="81" y="6173"/>
                  <a:pt x="1" y="3012"/>
                </a:cubicBezTo>
                <a:lnTo>
                  <a:pt x="0" y="2964"/>
                </a:lnTo>
                <a:lnTo>
                  <a:pt x="0" y="2758"/>
                </a:lnTo>
                <a:lnTo>
                  <a:pt x="1" y="2710"/>
                </a:lnTo>
                <a:cubicBezTo>
                  <a:pt x="26" y="1732"/>
                  <a:pt x="291" y="813"/>
                  <a:pt x="739" y="11"/>
                </a:cubicBezTo>
                <a:lnTo>
                  <a:pt x="745" y="0"/>
                </a:lnTo>
                <a:close/>
              </a:path>
            </a:pathLst>
          </a:custGeom>
          <a:solidFill>
            <a:schemeClr val="lt1"/>
          </a:solidFill>
          <a:ln>
            <a:noFill/>
          </a:ln>
          <a:effectLst>
            <a:outerShdw blurRad="495300" dist="38100" dir="2700000" algn="tl" rotWithShape="0">
              <a:schemeClr val="bg2">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endParaRPr>
          </a:p>
        </p:txBody>
      </p:sp>
      <p:grpSp>
        <p:nvGrpSpPr>
          <p:cNvPr id="28" name="组合 27"/>
          <p:cNvGrpSpPr/>
          <p:nvPr/>
        </p:nvGrpSpPr>
        <p:grpSpPr>
          <a:xfrm>
            <a:off x="2749448" y="2176145"/>
            <a:ext cx="8312486" cy="3059430"/>
            <a:chOff x="4380" y="2648"/>
            <a:chExt cx="12221" cy="4818"/>
          </a:xfrm>
        </p:grpSpPr>
        <p:sp>
          <p:nvSpPr>
            <p:cNvPr id="12" name="文本框 11"/>
            <p:cNvSpPr txBox="1"/>
            <p:nvPr>
              <p:custDataLst>
                <p:tags r:id="rId3"/>
              </p:custDataLst>
            </p:nvPr>
          </p:nvSpPr>
          <p:spPr>
            <a:xfrm>
              <a:off x="4380" y="6547"/>
              <a:ext cx="11935" cy="919"/>
            </a:xfrm>
            <a:prstGeom prst="rect">
              <a:avLst/>
            </a:prstGeom>
            <a:noFill/>
          </p:spPr>
          <p:txBody>
            <a:bodyPr wrap="square" rtlCol="0" anchor="t">
              <a:spAutoFit/>
            </a:bodyPr>
            <a:p>
              <a:pPr algn="r"/>
              <a:r>
                <a:rPr lang="zh-CN" altLang="en-US" sz="3200">
                  <a:solidFill>
                    <a:schemeClr val="accent1"/>
                  </a:solidFill>
                  <a:latin typeface="思源宋体 CN Heavy" panose="02020500000000000000" charset="-122"/>
                  <a:ea typeface="思源宋体 CN Heavy" panose="02020500000000000000" charset="-122"/>
                </a:rPr>
                <a:t>汶上县中都街道办事处</a:t>
              </a:r>
              <a:endParaRPr lang="zh-CN" altLang="en-US" sz="3200">
                <a:solidFill>
                  <a:schemeClr val="accent1"/>
                </a:solidFill>
                <a:latin typeface="思源宋体 CN Heavy" panose="02020500000000000000" charset="-122"/>
                <a:ea typeface="思源宋体 CN Heavy" panose="02020500000000000000" charset="-122"/>
              </a:endParaRPr>
            </a:p>
          </p:txBody>
        </p:sp>
        <p:sp>
          <p:nvSpPr>
            <p:cNvPr id="13" name="文本框 12"/>
            <p:cNvSpPr txBox="1"/>
            <p:nvPr>
              <p:custDataLst>
                <p:tags r:id="rId4"/>
              </p:custDataLst>
            </p:nvPr>
          </p:nvSpPr>
          <p:spPr>
            <a:xfrm>
              <a:off x="5085" y="2648"/>
              <a:ext cx="11516" cy="3052"/>
            </a:xfrm>
            <a:prstGeom prst="rect">
              <a:avLst/>
            </a:prstGeom>
            <a:noFill/>
          </p:spPr>
          <p:txBody>
            <a:bodyPr wrap="square" rtlCol="0" anchor="t">
              <a:spAutoFit/>
            </a:bodyPr>
            <a:p>
              <a:pPr algn="r"/>
              <a:r>
                <a:rPr lang="zh-CN" altLang="en-US" sz="6000">
                  <a:solidFill>
                    <a:schemeClr val="tx1"/>
                  </a:solidFill>
                  <a:latin typeface="思源宋体 CN Heavy" panose="02020500000000000000" charset="-122"/>
                  <a:ea typeface="思源宋体 CN Heavy" panose="02020500000000000000" charset="-122"/>
                  <a:cs typeface="思源宋体 CN Heavy" panose="02020500000000000000" charset="-122"/>
                </a:rPr>
                <a:t>2024年政府信息公开工作年度报告</a:t>
              </a:r>
              <a:endParaRPr lang="zh-CN" altLang="en-US" sz="6000">
                <a:solidFill>
                  <a:schemeClr val="tx1"/>
                </a:solidFill>
                <a:latin typeface="思源宋体 CN Heavy" panose="02020500000000000000" charset="-122"/>
                <a:ea typeface="思源宋体 CN Heavy" panose="02020500000000000000" charset="-122"/>
                <a:cs typeface="思源宋体 CN Heavy" panose="02020500000000000000" charset="-122"/>
              </a:endParaRPr>
            </a:p>
          </p:txBody>
        </p:sp>
        <p:sp>
          <p:nvSpPr>
            <p:cNvPr id="25" name="圆角矩形 24"/>
            <p:cNvSpPr/>
            <p:nvPr/>
          </p:nvSpPr>
          <p:spPr>
            <a:xfrm rot="10800000">
              <a:off x="7626" y="6036"/>
              <a:ext cx="8478" cy="1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2" name="文本框 91"/>
          <p:cNvSpPr txBox="1"/>
          <p:nvPr/>
        </p:nvSpPr>
        <p:spPr>
          <a:xfrm>
            <a:off x="9711690" y="6300470"/>
            <a:ext cx="1741170" cy="245110"/>
          </a:xfrm>
          <a:prstGeom prst="rect">
            <a:avLst/>
          </a:prstGeom>
          <a:noFill/>
        </p:spPr>
        <p:txBody>
          <a:bodyPr wrap="square" rtlCol="0" anchor="ctr" anchorCtr="0">
            <a:spAutoFit/>
          </a:bodyPr>
          <a:p>
            <a:pPr algn="r" fontAlgn="ctr">
              <a:lnSpc>
                <a:spcPct val="100000"/>
              </a:lnSpc>
            </a:pPr>
            <a:r>
              <a:rPr lang="zh-CN" altLang="en-US" sz="1000">
                <a:solidFill>
                  <a:schemeClr val="bg1"/>
                </a:solidFill>
                <a:latin typeface="思源宋体 CN Medium" panose="02020500000000000000" charset="-122"/>
                <a:ea typeface="思源宋体 CN Medium" panose="02020500000000000000" charset="-122"/>
                <a:cs typeface="思源宋体 CN Medium" panose="02020500000000000000" charset="-122"/>
                <a:sym typeface="+mn-ea"/>
              </a:rPr>
              <a:t>https://www.docer.com</a:t>
            </a:r>
            <a:endParaRPr lang="zh-CN" altLang="en-US" sz="1000">
              <a:solidFill>
                <a:schemeClr val="bg1"/>
              </a:solidFill>
              <a:latin typeface="思源宋体 CN Medium" panose="02020500000000000000" charset="-122"/>
              <a:ea typeface="思源宋体 CN Medium" panose="02020500000000000000" charset="-122"/>
              <a:cs typeface="思源宋体 CN Medium" panose="02020500000000000000" charset="-122"/>
              <a:sym typeface="+mn-ea"/>
            </a:endParaRPr>
          </a:p>
        </p:txBody>
      </p:sp>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custDataLst>
              <p:tags r:id="rId1"/>
            </p:custDataLst>
          </p:nvPr>
        </p:nvSpPr>
        <p:spPr>
          <a:xfrm rot="16200000">
            <a:off x="-728980" y="1336040"/>
            <a:ext cx="4351020" cy="4351020"/>
          </a:xfrm>
          <a:prstGeom prst="ellipse">
            <a:avLst/>
          </a:prstGeom>
          <a:solidFill>
            <a:schemeClr val="lt1"/>
          </a:solidFill>
          <a:ln>
            <a:noFill/>
          </a:ln>
          <a:effectLst>
            <a:outerShdw blurRad="495300" dist="38100" dir="2700000" algn="tl" rotWithShape="0">
              <a:schemeClr val="lt1">
                <a:lumMod val="50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 name="椭圆 2"/>
          <p:cNvSpPr/>
          <p:nvPr>
            <p:custDataLst>
              <p:tags r:id="rId2"/>
            </p:custDataLst>
          </p:nvPr>
        </p:nvSpPr>
        <p:spPr>
          <a:xfrm rot="16200000">
            <a:off x="121920" y="2186940"/>
            <a:ext cx="2649220" cy="2649220"/>
          </a:xfrm>
          <a:prstGeom prst="ellipse">
            <a:avLst/>
          </a:prstGeom>
          <a:solidFill>
            <a:schemeClr val="lt1"/>
          </a:solidFill>
          <a:ln>
            <a:noFill/>
          </a:ln>
          <a:effectLst>
            <a:outerShdw blurRad="495300" dist="38100" dir="2700000" algn="tl" rotWithShape="0">
              <a:schemeClr val="l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 name="弧形 4"/>
          <p:cNvSpPr/>
          <p:nvPr/>
        </p:nvSpPr>
        <p:spPr>
          <a:xfrm>
            <a:off x="-1405255" y="659765"/>
            <a:ext cx="5703570" cy="5703570"/>
          </a:xfrm>
          <a:prstGeom prst="arc">
            <a:avLst>
              <a:gd name="adj1" fmla="val 16200000"/>
              <a:gd name="adj2" fmla="val 5319923"/>
            </a:avLst>
          </a:prstGeom>
          <a:ln>
            <a:solidFill>
              <a:schemeClr val="bg2">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5" name="文本框 24"/>
          <p:cNvSpPr txBox="1"/>
          <p:nvPr>
            <p:custDataLst>
              <p:tags r:id="rId3"/>
            </p:custDataLst>
          </p:nvPr>
        </p:nvSpPr>
        <p:spPr>
          <a:xfrm>
            <a:off x="814705" y="3193415"/>
            <a:ext cx="1251585" cy="706755"/>
          </a:xfrm>
          <a:prstGeom prst="rect">
            <a:avLst/>
          </a:prstGeom>
          <a:noFill/>
        </p:spPr>
        <p:txBody>
          <a:bodyPr wrap="square" rtlCol="0">
            <a:spAutoFit/>
          </a:bodyPr>
          <a:p>
            <a:pPr algn="l"/>
            <a:r>
              <a:rPr lang="en-US" altLang="zh-CN" sz="4000" spc="200">
                <a:solidFill>
                  <a:schemeClr val="tx1"/>
                </a:solidFill>
                <a:uFillTx/>
                <a:latin typeface="思源宋体 CN Heavy" panose="02020500000000000000" charset="-122"/>
                <a:ea typeface="思源宋体 CN Heavy" panose="02020500000000000000" charset="-122"/>
              </a:rPr>
              <a:t>#04</a:t>
            </a:r>
            <a:endParaRPr lang="en-US" altLang="zh-CN" sz="4000" spc="200">
              <a:solidFill>
                <a:schemeClr val="tx1"/>
              </a:solidFill>
              <a:uFillTx/>
              <a:latin typeface="思源宋体 CN Heavy" panose="02020500000000000000" charset="-122"/>
              <a:ea typeface="思源宋体 CN Heavy" panose="02020500000000000000" charset="-122"/>
            </a:endParaRPr>
          </a:p>
        </p:txBody>
      </p:sp>
      <p:sp>
        <p:nvSpPr>
          <p:cNvPr id="7" name="文本框 6"/>
          <p:cNvSpPr txBox="1"/>
          <p:nvPr>
            <p:custDataLst>
              <p:tags r:id="rId4"/>
            </p:custDataLst>
          </p:nvPr>
        </p:nvSpPr>
        <p:spPr>
          <a:xfrm>
            <a:off x="5502275" y="676275"/>
            <a:ext cx="6689090" cy="1322070"/>
          </a:xfrm>
          <a:prstGeom prst="rect">
            <a:avLst/>
          </a:prstGeom>
          <a:noFill/>
        </p:spPr>
        <p:txBody>
          <a:bodyPr wrap="square" rtlCol="0">
            <a:spAutoFit/>
          </a:bodyPr>
          <a:p>
            <a:pPr algn="ctr"/>
            <a:r>
              <a:rPr lang="zh-CN" altLang="en-US" sz="4000" spc="200">
                <a:solidFill>
                  <a:schemeClr val="tx1"/>
                </a:solidFill>
                <a:uFillTx/>
                <a:latin typeface="思源宋体 CN Heavy" panose="02020500000000000000" charset="-122"/>
                <a:ea typeface="思源宋体 CN Heavy" panose="02020500000000000000" charset="-122"/>
              </a:rPr>
              <a:t>政府信息公开行政复议、</a:t>
            </a:r>
            <a:endParaRPr lang="zh-CN" altLang="en-US" sz="4000" spc="200">
              <a:solidFill>
                <a:schemeClr val="tx1"/>
              </a:solidFill>
              <a:uFillTx/>
              <a:latin typeface="思源宋体 CN Heavy" panose="02020500000000000000" charset="-122"/>
              <a:ea typeface="思源宋体 CN Heavy" panose="02020500000000000000" charset="-122"/>
            </a:endParaRPr>
          </a:p>
          <a:p>
            <a:pPr algn="ctr"/>
            <a:r>
              <a:rPr lang="zh-CN" altLang="en-US" sz="4000" spc="200">
                <a:solidFill>
                  <a:schemeClr val="tx1"/>
                </a:solidFill>
                <a:uFillTx/>
                <a:latin typeface="思源宋体 CN Heavy" panose="02020500000000000000" charset="-122"/>
                <a:ea typeface="思源宋体 CN Heavy" panose="02020500000000000000" charset="-122"/>
              </a:rPr>
              <a:t>行政诉讼情况</a:t>
            </a:r>
            <a:endParaRPr lang="zh-CN" altLang="en-US" sz="4000" spc="200">
              <a:solidFill>
                <a:schemeClr val="tx1"/>
              </a:solidFill>
              <a:uFillTx/>
              <a:latin typeface="思源宋体 CN Heavy" panose="02020500000000000000" charset="-122"/>
              <a:ea typeface="思源宋体 CN Heavy" panose="02020500000000000000" charset="-122"/>
            </a:endParaRPr>
          </a:p>
        </p:txBody>
      </p:sp>
      <p:sp>
        <p:nvSpPr>
          <p:cNvPr id="10" name="圆角矩形 9"/>
          <p:cNvSpPr/>
          <p:nvPr/>
        </p:nvSpPr>
        <p:spPr>
          <a:xfrm rot="10800000">
            <a:off x="7289800" y="2169160"/>
            <a:ext cx="2408555" cy="159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aphicFrame>
        <p:nvGraphicFramePr>
          <p:cNvPr id="8" name="表格 7"/>
          <p:cNvGraphicFramePr/>
          <p:nvPr/>
        </p:nvGraphicFramePr>
        <p:xfrm>
          <a:off x="5502275" y="3540760"/>
          <a:ext cx="5594350" cy="426720"/>
        </p:xfrm>
        <a:graphic>
          <a:graphicData uri="http://schemas.openxmlformats.org/drawingml/2006/table">
            <a:tbl>
              <a:tblPr/>
              <a:tblGrid>
                <a:gridCol w="390525"/>
                <a:gridCol w="394335"/>
                <a:gridCol w="381000"/>
                <a:gridCol w="375285"/>
                <a:gridCol w="292735"/>
                <a:gridCol w="412115"/>
                <a:gridCol w="412115"/>
                <a:gridCol w="412750"/>
                <a:gridCol w="403860"/>
                <a:gridCol w="270510"/>
                <a:gridCol w="412750"/>
                <a:gridCol w="412750"/>
                <a:gridCol w="412750"/>
                <a:gridCol w="352425"/>
                <a:gridCol w="258445"/>
              </a:tblGrid>
              <a:tr h="0">
                <a:tc gridSpan="5">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行政复议</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gridSpan="10">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行政诉讼</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0">
                <a:tc rowSpan="2">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结果维持</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rowSpan="2">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结果</a:t>
                      </a:r>
                      <a:endParaRPr lang="zh-CN" sz="1100" b="1">
                        <a:latin typeface="国标黑体" panose="02000500000000000000" charset="-122"/>
                        <a:ea typeface="国标黑体" panose="02000500000000000000" charset="-122"/>
                      </a:endParaRPr>
                    </a:p>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纠正</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rowSpan="2">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其他</a:t>
                      </a:r>
                      <a:endParaRPr lang="zh-CN" sz="1100" b="1">
                        <a:latin typeface="国标黑体" panose="02000500000000000000" charset="-122"/>
                        <a:ea typeface="国标黑体" panose="02000500000000000000" charset="-122"/>
                      </a:endParaRPr>
                    </a:p>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结果</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rowSpan="2">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尚未</a:t>
                      </a:r>
                      <a:endParaRPr lang="zh-CN" sz="1100" b="1">
                        <a:latin typeface="国标黑体" panose="02000500000000000000" charset="-122"/>
                        <a:ea typeface="国标黑体" panose="02000500000000000000" charset="-122"/>
                      </a:endParaRPr>
                    </a:p>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审结</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rowSpan="2">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总计</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gridSpan="5">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未经复议直接起诉</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gridSpan="5">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复议后起诉</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0">
                <a:tc vMerge="1">
                  <a:tcP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B w="12700" cap="flat" cmpd="sng">
                      <a:solidFill>
                        <a:srgbClr val="000008"/>
                      </a:solidFill>
                      <a:prstDash val="solid"/>
                      <a:headEnd type="none" w="med" len="med"/>
                      <a:tailEnd type="none" w="med" len="med"/>
                    </a:lnB>
                  </a:tcPr>
                </a:tc>
                <a:tc vMerge="1">
                  <a:tcP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B w="12700" cap="flat" cmpd="sng">
                      <a:solidFill>
                        <a:srgbClr val="000008"/>
                      </a:solidFill>
                      <a:prstDash val="solid"/>
                      <a:headEnd type="none" w="med" len="med"/>
                      <a:tailEnd type="none" w="med" len="med"/>
                    </a:lnB>
                  </a:tcPr>
                </a:tc>
                <a:tc vMerge="1">
                  <a:tcP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B w="12700" cap="flat" cmpd="sng">
                      <a:solidFill>
                        <a:srgbClr val="000008"/>
                      </a:solidFill>
                      <a:prstDash val="solid"/>
                      <a:headEnd type="none" w="med" len="med"/>
                      <a:tailEnd type="none" w="med" len="med"/>
                    </a:lnB>
                  </a:tcPr>
                </a:tc>
                <a:tc vMerge="1">
                  <a:tcP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B w="12700" cap="flat" cmpd="sng">
                      <a:solidFill>
                        <a:srgbClr val="000008"/>
                      </a:solidFill>
                      <a:prstDash val="solid"/>
                      <a:headEnd type="none" w="med" len="med"/>
                      <a:tailEnd type="none" w="med" len="med"/>
                    </a:lnB>
                  </a:tcPr>
                </a:tc>
                <a:tc vMerge="1">
                  <a:tcP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B w="12700" cap="flat" cmpd="sng">
                      <a:solidFill>
                        <a:srgbClr val="000008"/>
                      </a:solidFill>
                      <a:prstDash val="solid"/>
                      <a:headEnd type="none" w="med" len="med"/>
                      <a:tailEnd type="none" w="med" len="med"/>
                    </a:lnB>
                  </a:tcPr>
                </a:tc>
                <a:tc>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结果</a:t>
                      </a:r>
                      <a:endParaRPr lang="zh-CN" sz="1100" b="1">
                        <a:latin typeface="国标黑体" panose="02000500000000000000" charset="-122"/>
                        <a:ea typeface="国标黑体" panose="02000500000000000000" charset="-122"/>
                      </a:endParaRPr>
                    </a:p>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维持</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结果</a:t>
                      </a:r>
                      <a:endParaRPr lang="zh-CN" sz="1100" b="1">
                        <a:latin typeface="国标黑体" panose="02000500000000000000" charset="-122"/>
                        <a:ea typeface="国标黑体" panose="02000500000000000000" charset="-122"/>
                      </a:endParaRPr>
                    </a:p>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纠正</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其他</a:t>
                      </a:r>
                      <a:endParaRPr lang="zh-CN" sz="1100" b="1">
                        <a:latin typeface="国标黑体" panose="02000500000000000000" charset="-122"/>
                        <a:ea typeface="国标黑体" panose="02000500000000000000" charset="-122"/>
                      </a:endParaRPr>
                    </a:p>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结果</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尚未</a:t>
                      </a:r>
                      <a:endParaRPr lang="zh-CN" sz="1100" b="1">
                        <a:latin typeface="国标黑体" panose="02000500000000000000" charset="-122"/>
                        <a:ea typeface="国标黑体" panose="02000500000000000000" charset="-122"/>
                      </a:endParaRPr>
                    </a:p>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审结</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总计</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结果</a:t>
                      </a:r>
                      <a:endParaRPr lang="zh-CN" sz="1100" b="1">
                        <a:latin typeface="国标黑体" panose="02000500000000000000" charset="-122"/>
                        <a:ea typeface="国标黑体" panose="02000500000000000000" charset="-122"/>
                      </a:endParaRPr>
                    </a:p>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维持</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结果</a:t>
                      </a:r>
                      <a:endParaRPr lang="zh-CN" sz="1100" b="1">
                        <a:latin typeface="国标黑体" panose="02000500000000000000" charset="-122"/>
                        <a:ea typeface="国标黑体" panose="02000500000000000000" charset="-122"/>
                      </a:endParaRPr>
                    </a:p>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纠正</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其他</a:t>
                      </a:r>
                      <a:endParaRPr lang="zh-CN" sz="1100" b="1">
                        <a:latin typeface="国标黑体" panose="02000500000000000000" charset="-122"/>
                        <a:ea typeface="国标黑体" panose="02000500000000000000" charset="-122"/>
                      </a:endParaRPr>
                    </a:p>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结果</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尚未</a:t>
                      </a:r>
                      <a:endParaRPr lang="zh-CN" sz="1100" b="1">
                        <a:latin typeface="国标黑体" panose="02000500000000000000" charset="-122"/>
                        <a:ea typeface="国标黑体" panose="02000500000000000000" charset="-122"/>
                      </a:endParaRPr>
                    </a:p>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审结</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zh-CN" sz="1100" b="1">
                          <a:latin typeface="国标黑体" panose="02000500000000000000" charset="-122"/>
                          <a:ea typeface="国标黑体" panose="02000500000000000000" charset="-122"/>
                        </a:rPr>
                        <a:t>总计</a:t>
                      </a:r>
                      <a:endParaRPr lang="zh-CN" sz="1100" b="1">
                        <a:latin typeface="国标黑体" panose="02000500000000000000" charset="-122"/>
                        <a:ea typeface="国标黑体" panose="02000500000000000000" charset="-122"/>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426720">
                <a:tc>
                  <a:txBody>
                    <a:bodyPr/>
                    <a:p>
                      <a:pPr marL="0" indent="0" algn="ctr">
                        <a:lnSpc>
                          <a:spcPts val="1700"/>
                        </a:lnSpc>
                        <a:spcBef>
                          <a:spcPct val="0"/>
                        </a:spcBef>
                        <a:spcAft>
                          <a:spcPct val="0"/>
                        </a:spcAft>
                      </a:pPr>
                      <a:r>
                        <a:rPr lang="en-US" altLang="zh-CN" sz="1100" b="1">
                          <a:latin typeface="Times New Roman" panose="02020603050405020304"/>
                          <a:ea typeface="Times New Roman" panose="02020603050405020304"/>
                        </a:rPr>
                        <a:t>0</a:t>
                      </a:r>
                      <a:endParaRPr lang="en-US" altLang="zh-CN" sz="1100" b="1">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100" b="1">
                          <a:latin typeface="Times New Roman" panose="02020603050405020304"/>
                          <a:ea typeface="Times New Roman" panose="02020603050405020304"/>
                        </a:rPr>
                        <a:t>0</a:t>
                      </a:r>
                      <a:endParaRPr lang="en-US" altLang="zh-CN" sz="1100" b="1">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100" b="1">
                          <a:latin typeface="Times New Roman" panose="02020603050405020304"/>
                          <a:ea typeface="Times New Roman" panose="02020603050405020304"/>
                        </a:rPr>
                        <a:t>0</a:t>
                      </a:r>
                      <a:endParaRPr lang="en-US" altLang="zh-CN" sz="1100" b="1">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100" b="1">
                          <a:latin typeface="Times New Roman" panose="02020603050405020304"/>
                          <a:ea typeface="Times New Roman" panose="02020603050405020304"/>
                        </a:rPr>
                        <a:t>0</a:t>
                      </a:r>
                      <a:endParaRPr lang="en-US" altLang="zh-CN" sz="1100" b="1">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100" b="1">
                          <a:latin typeface="Times New Roman" panose="02020603050405020304"/>
                          <a:ea typeface="Times New Roman" panose="02020603050405020304"/>
                        </a:rPr>
                        <a:t>0</a:t>
                      </a:r>
                      <a:endParaRPr lang="en-US" altLang="zh-CN" sz="1100" b="1">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100" b="1">
                          <a:latin typeface="Times New Roman" panose="02020603050405020304"/>
                          <a:ea typeface="Times New Roman" panose="02020603050405020304"/>
                        </a:rPr>
                        <a:t>0</a:t>
                      </a:r>
                      <a:endParaRPr lang="en-US" altLang="zh-CN" sz="1100" b="1">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100" b="1">
                          <a:latin typeface="Times New Roman" panose="02020603050405020304"/>
                          <a:ea typeface="Times New Roman" panose="02020603050405020304"/>
                        </a:rPr>
                        <a:t>0</a:t>
                      </a:r>
                      <a:endParaRPr lang="en-US" altLang="zh-CN" sz="1100" b="1">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100" b="1">
                          <a:latin typeface="Times New Roman" panose="02020603050405020304"/>
                          <a:ea typeface="Times New Roman" panose="02020603050405020304"/>
                        </a:rPr>
                        <a:t>0</a:t>
                      </a:r>
                      <a:endParaRPr lang="en-US" altLang="zh-CN" sz="1100" b="1">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100" b="1">
                          <a:latin typeface="Times New Roman" panose="02020603050405020304"/>
                          <a:ea typeface="Times New Roman" panose="02020603050405020304"/>
                        </a:rPr>
                        <a:t>0</a:t>
                      </a:r>
                      <a:endParaRPr lang="en-US" altLang="zh-CN" sz="1100" b="1">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100" b="1">
                          <a:latin typeface="Times New Roman" panose="02020603050405020304"/>
                          <a:ea typeface="Times New Roman" panose="02020603050405020304"/>
                        </a:rPr>
                        <a:t>0</a:t>
                      </a:r>
                      <a:endParaRPr lang="en-US" altLang="zh-CN" sz="1100" b="1">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100" b="1">
                          <a:latin typeface="Times New Roman" panose="02020603050405020304"/>
                          <a:ea typeface="Times New Roman" panose="02020603050405020304"/>
                        </a:rPr>
                        <a:t>0</a:t>
                      </a:r>
                      <a:endParaRPr lang="en-US" altLang="zh-CN" sz="1100" b="1">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100" b="1">
                          <a:latin typeface="Times New Roman" panose="02020603050405020304"/>
                          <a:ea typeface="Times New Roman" panose="02020603050405020304"/>
                        </a:rPr>
                        <a:t>0</a:t>
                      </a:r>
                      <a:endParaRPr lang="en-US" altLang="zh-CN" sz="1100" b="1">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100" b="1">
                          <a:latin typeface="Times New Roman" panose="02020603050405020304"/>
                          <a:ea typeface="Times New Roman" panose="02020603050405020304"/>
                        </a:rPr>
                        <a:t>0</a:t>
                      </a:r>
                      <a:endParaRPr lang="en-US" altLang="zh-CN" sz="1100" b="1">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100" b="1">
                          <a:latin typeface="Times New Roman" panose="02020603050405020304"/>
                          <a:ea typeface="Times New Roman" panose="02020603050405020304"/>
                        </a:rPr>
                        <a:t>0</a:t>
                      </a:r>
                      <a:endParaRPr lang="en-US" altLang="zh-CN" sz="1100" b="1">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100" b="1">
                          <a:latin typeface="Times New Roman" panose="02020603050405020304"/>
                          <a:ea typeface="Times New Roman" panose="02020603050405020304"/>
                        </a:rPr>
                        <a:t>0</a:t>
                      </a:r>
                      <a:endParaRPr lang="en-US" altLang="zh-CN" sz="1100" b="1">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bl>
          </a:graphicData>
        </a:graphic>
      </p:graphicFrame>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custDataLst>
              <p:tags r:id="rId1"/>
            </p:custDataLst>
          </p:nvPr>
        </p:nvSpPr>
        <p:spPr>
          <a:xfrm rot="16200000">
            <a:off x="-728980" y="1336040"/>
            <a:ext cx="4351020" cy="4351020"/>
          </a:xfrm>
          <a:prstGeom prst="ellipse">
            <a:avLst/>
          </a:prstGeom>
          <a:solidFill>
            <a:schemeClr val="lt1"/>
          </a:solidFill>
          <a:ln>
            <a:noFill/>
          </a:ln>
          <a:effectLst>
            <a:outerShdw blurRad="495300" dist="38100" dir="2700000" algn="tl" rotWithShape="0">
              <a:schemeClr val="lt1">
                <a:lumMod val="50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 name="椭圆 2"/>
          <p:cNvSpPr/>
          <p:nvPr>
            <p:custDataLst>
              <p:tags r:id="rId2"/>
            </p:custDataLst>
          </p:nvPr>
        </p:nvSpPr>
        <p:spPr>
          <a:xfrm rot="16200000">
            <a:off x="121920" y="2186940"/>
            <a:ext cx="2649220" cy="2649220"/>
          </a:xfrm>
          <a:prstGeom prst="ellipse">
            <a:avLst/>
          </a:prstGeom>
          <a:solidFill>
            <a:schemeClr val="lt1"/>
          </a:solidFill>
          <a:ln>
            <a:noFill/>
          </a:ln>
          <a:effectLst>
            <a:outerShdw blurRad="495300" dist="38100" dir="2700000" algn="tl" rotWithShape="0">
              <a:schemeClr val="l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 name="弧形 4"/>
          <p:cNvSpPr/>
          <p:nvPr/>
        </p:nvSpPr>
        <p:spPr>
          <a:xfrm>
            <a:off x="-1405255" y="659765"/>
            <a:ext cx="5703570" cy="5703570"/>
          </a:xfrm>
          <a:prstGeom prst="arc">
            <a:avLst>
              <a:gd name="adj1" fmla="val 16200000"/>
              <a:gd name="adj2" fmla="val 5319923"/>
            </a:avLst>
          </a:prstGeom>
          <a:ln>
            <a:solidFill>
              <a:schemeClr val="bg2">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5" name="文本框 24"/>
          <p:cNvSpPr txBox="1"/>
          <p:nvPr>
            <p:custDataLst>
              <p:tags r:id="rId3"/>
            </p:custDataLst>
          </p:nvPr>
        </p:nvSpPr>
        <p:spPr>
          <a:xfrm>
            <a:off x="814705" y="3193415"/>
            <a:ext cx="1251585" cy="706755"/>
          </a:xfrm>
          <a:prstGeom prst="rect">
            <a:avLst/>
          </a:prstGeom>
          <a:noFill/>
        </p:spPr>
        <p:txBody>
          <a:bodyPr wrap="square" rtlCol="0">
            <a:spAutoFit/>
          </a:bodyPr>
          <a:p>
            <a:pPr algn="l"/>
            <a:r>
              <a:rPr lang="en-US" altLang="zh-CN" sz="4000" spc="200">
                <a:solidFill>
                  <a:schemeClr val="tx1"/>
                </a:solidFill>
                <a:uFillTx/>
                <a:latin typeface="思源宋体 CN Heavy" panose="02020500000000000000" charset="-122"/>
                <a:ea typeface="思源宋体 CN Heavy" panose="02020500000000000000" charset="-122"/>
              </a:rPr>
              <a:t>#05</a:t>
            </a:r>
            <a:endParaRPr lang="en-US" altLang="zh-CN" sz="4000" spc="200">
              <a:solidFill>
                <a:schemeClr val="tx1"/>
              </a:solidFill>
              <a:uFillTx/>
              <a:latin typeface="思源宋体 CN Heavy" panose="02020500000000000000" charset="-122"/>
              <a:ea typeface="思源宋体 CN Heavy" panose="02020500000000000000" charset="-122"/>
            </a:endParaRPr>
          </a:p>
        </p:txBody>
      </p:sp>
      <p:sp>
        <p:nvSpPr>
          <p:cNvPr id="7" name="文本框 6"/>
          <p:cNvSpPr txBox="1"/>
          <p:nvPr>
            <p:custDataLst>
              <p:tags r:id="rId4"/>
            </p:custDataLst>
          </p:nvPr>
        </p:nvSpPr>
        <p:spPr>
          <a:xfrm>
            <a:off x="5003165" y="1160780"/>
            <a:ext cx="6689090" cy="706755"/>
          </a:xfrm>
          <a:prstGeom prst="rect">
            <a:avLst/>
          </a:prstGeom>
          <a:noFill/>
        </p:spPr>
        <p:txBody>
          <a:bodyPr wrap="square" rtlCol="0">
            <a:spAutoFit/>
          </a:bodyPr>
          <a:p>
            <a:pPr algn="ctr"/>
            <a:r>
              <a:rPr lang="zh-CN" altLang="en-US" sz="4000" spc="200">
                <a:solidFill>
                  <a:schemeClr val="tx1"/>
                </a:solidFill>
                <a:uFillTx/>
                <a:latin typeface="思源宋体 CN Heavy" panose="02020500000000000000" charset="-122"/>
                <a:ea typeface="思源宋体 CN Heavy" panose="02020500000000000000" charset="-122"/>
              </a:rPr>
              <a:t>存在的主要问题及改进情况</a:t>
            </a:r>
            <a:endParaRPr lang="zh-CN" altLang="en-US" sz="4000" spc="200">
              <a:solidFill>
                <a:schemeClr val="tx1"/>
              </a:solidFill>
              <a:uFillTx/>
              <a:latin typeface="思源宋体 CN Heavy" panose="02020500000000000000" charset="-122"/>
              <a:ea typeface="思源宋体 CN Heavy" panose="02020500000000000000" charset="-122"/>
            </a:endParaRPr>
          </a:p>
        </p:txBody>
      </p:sp>
      <p:sp>
        <p:nvSpPr>
          <p:cNvPr id="10" name="圆角矩形 9"/>
          <p:cNvSpPr/>
          <p:nvPr/>
        </p:nvSpPr>
        <p:spPr>
          <a:xfrm rot="10800000">
            <a:off x="6921500" y="2169160"/>
            <a:ext cx="2408555" cy="159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5371465" y="2741930"/>
            <a:ext cx="5993765" cy="3322955"/>
          </a:xfrm>
          <a:prstGeom prst="rect">
            <a:avLst/>
          </a:prstGeom>
        </p:spPr>
        <p:txBody>
          <a:bodyPr wrap="square">
            <a:noAutofit/>
          </a:bodyPr>
          <a:p>
            <a:pPr lvl="0" indent="406400" algn="just" defTabSz="266700">
              <a:lnSpc>
                <a:spcPts val="2100"/>
              </a:lnSpc>
              <a:buClrTx/>
              <a:buSzTx/>
              <a:buFontTx/>
            </a:pPr>
            <a:r>
              <a:rPr lang="zh-CN" altLang="en-US">
                <a:latin typeface="思源宋体 CN Medium" panose="02020500000000000000" charset="-122"/>
                <a:ea typeface="思源宋体 CN Medium" panose="02020500000000000000" charset="-122"/>
                <a:cs typeface="思源宋体 CN Medium" panose="02020500000000000000" charset="-122"/>
                <a:sym typeface="+mn-ea"/>
              </a:rPr>
              <a:t>（一）本年度存在的问题。</a:t>
            </a:r>
            <a:r>
              <a:rPr lang="zh-CN" altLang="en-US">
                <a:latin typeface="思源宋体 CN Medium" panose="02020500000000000000" charset="-122"/>
                <a:ea typeface="思源宋体 CN Medium" panose="02020500000000000000" charset="-122"/>
                <a:cs typeface="思源宋体 CN Medium" panose="02020500000000000000" charset="-122"/>
                <a:sym typeface="+mn-ea"/>
              </a:rPr>
              <a:t>一是公开形式不够多样化。虽然我们积极探索创新公开形式，但受到技术和资源等方面的限制，公开形式仍需进一步丰富和完善；二是</a:t>
            </a:r>
            <a:r>
              <a:rPr lang="zh-CN" altLang="en-US">
                <a:latin typeface="思源宋体 CN Medium" panose="02020500000000000000" charset="-122"/>
                <a:ea typeface="思源宋体 CN Medium" panose="02020500000000000000" charset="-122"/>
                <a:cs typeface="思源宋体 CN Medium" panose="02020500000000000000" charset="-122"/>
                <a:sym typeface="+mn-ea"/>
              </a:rPr>
              <a:t>信息发布存在滞后，对突发事件或临时性政策调整的信息发布存在明显延迟</a:t>
            </a:r>
            <a:r>
              <a:rPr lang="zh-CN" altLang="en-US">
                <a:latin typeface="思源宋体 CN Medium" panose="02020500000000000000" charset="-122"/>
                <a:ea typeface="思源宋体 CN Medium" panose="02020500000000000000" charset="-122"/>
                <a:cs typeface="思源宋体 CN Medium" panose="02020500000000000000" charset="-122"/>
                <a:sym typeface="+mn-ea"/>
              </a:rPr>
              <a:t>。</a:t>
            </a:r>
            <a:endParaRPr lang="zh-CN" altLang="en-US">
              <a:latin typeface="思源宋体 CN Medium" panose="02020500000000000000" charset="-122"/>
              <a:ea typeface="思源宋体 CN Medium" panose="02020500000000000000" charset="-122"/>
              <a:cs typeface="思源宋体 CN Medium" panose="02020500000000000000" charset="-122"/>
              <a:sym typeface="+mn-ea"/>
            </a:endParaRPr>
          </a:p>
          <a:p>
            <a:pPr lvl="0" indent="406400" algn="just" defTabSz="266700">
              <a:lnSpc>
                <a:spcPts val="2100"/>
              </a:lnSpc>
              <a:buClrTx/>
              <a:buSzTx/>
              <a:buFontTx/>
            </a:pPr>
            <a:r>
              <a:rPr lang="zh-CN" altLang="en-US">
                <a:latin typeface="思源宋体 CN Medium" panose="02020500000000000000" charset="-122"/>
                <a:ea typeface="思源宋体 CN Medium" panose="02020500000000000000" charset="-122"/>
                <a:cs typeface="思源宋体 CN Medium" panose="02020500000000000000" charset="-122"/>
                <a:sym typeface="+mn-ea"/>
              </a:rPr>
              <a:t>（</a:t>
            </a:r>
            <a:r>
              <a:rPr lang="zh-CN" altLang="en-US">
                <a:latin typeface="思源宋体 CN Medium" panose="02020500000000000000" charset="-122"/>
                <a:ea typeface="思源宋体 CN Medium" panose="02020500000000000000" charset="-122"/>
                <a:cs typeface="思源宋体 CN Medium" panose="02020500000000000000" charset="-122"/>
                <a:sym typeface="+mn-ea"/>
              </a:rPr>
              <a:t>二）下一步改进措施。</a:t>
            </a:r>
            <a:r>
              <a:rPr lang="zh-CN" altLang="en-US">
                <a:latin typeface="思源宋体 CN Medium" panose="02020500000000000000" charset="-122"/>
                <a:ea typeface="思源宋体 CN Medium" panose="02020500000000000000" charset="-122"/>
                <a:cs typeface="思源宋体 CN Medium" panose="02020500000000000000" charset="-122"/>
                <a:sym typeface="+mn-ea"/>
              </a:rPr>
              <a:t>针对存在的问题，街道要重点抓好以下几点：一</a:t>
            </a:r>
            <a:r>
              <a:rPr lang="zh-CN" altLang="en-US">
                <a:latin typeface="思源宋体 CN Medium" panose="02020500000000000000" charset="-122"/>
                <a:ea typeface="思源宋体 CN Medium" panose="02020500000000000000" charset="-122"/>
                <a:cs typeface="思源宋体 CN Medium" panose="02020500000000000000" charset="-122"/>
                <a:sym typeface="+mn-ea"/>
              </a:rPr>
              <a:t>是丰富公开载体。线上利用短视频、直播，线下优化公开栏、增加公告板，还会举办各类创新活动，拓展多元公开载体；二</a:t>
            </a:r>
            <a:r>
              <a:rPr lang="zh-CN" altLang="en-US">
                <a:latin typeface="思源宋体 CN Medium" panose="02020500000000000000" charset="-122"/>
                <a:ea typeface="思源宋体 CN Medium" panose="02020500000000000000" charset="-122"/>
                <a:cs typeface="思源宋体 CN Medium" panose="02020500000000000000" charset="-122"/>
                <a:sym typeface="+mn-ea"/>
              </a:rPr>
              <a:t>是建立健全应急发布机制。</a:t>
            </a:r>
            <a:r>
              <a:rPr lang="zh-CN" altLang="en-US">
                <a:latin typeface="思源宋体 CN Medium" panose="02020500000000000000" charset="-122"/>
                <a:ea typeface="思源宋体 CN Medium" panose="02020500000000000000" charset="-122"/>
                <a:cs typeface="思源宋体 CN Medium" panose="02020500000000000000" charset="-122"/>
                <a:sym typeface="+mn-ea"/>
              </a:rPr>
              <a:t>明确不同紧急情况信息发布要求，设立协调小组确保政策调整信息及时解读发布，强化监测与审核，利用大数据预判需求，实行“双人双审”，杜绝拖延</a:t>
            </a:r>
            <a:r>
              <a:rPr lang="zh-CN" altLang="en-US">
                <a:latin typeface="思源宋体 CN Medium" panose="02020500000000000000" charset="-122"/>
                <a:ea typeface="思源宋体 CN Medium" panose="02020500000000000000" charset="-122"/>
                <a:cs typeface="思源宋体 CN Medium" panose="02020500000000000000" charset="-122"/>
                <a:sym typeface="+mn-ea"/>
              </a:rPr>
              <a:t>。</a:t>
            </a:r>
            <a:endParaRPr lang="zh-CN" altLang="en-US">
              <a:latin typeface="思源宋体 CN Medium" panose="02020500000000000000" charset="-122"/>
              <a:ea typeface="思源宋体 CN Medium" panose="02020500000000000000" charset="-122"/>
              <a:cs typeface="思源宋体 CN Medium" panose="02020500000000000000" charset="-122"/>
              <a:sym typeface="+mn-ea"/>
            </a:endParaRPr>
          </a:p>
        </p:txBody>
      </p:sp>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custDataLst>
              <p:tags r:id="rId1"/>
            </p:custDataLst>
          </p:nvPr>
        </p:nvSpPr>
        <p:spPr>
          <a:xfrm rot="16200000">
            <a:off x="-728980" y="1336040"/>
            <a:ext cx="4351020" cy="4351020"/>
          </a:xfrm>
          <a:prstGeom prst="ellipse">
            <a:avLst/>
          </a:prstGeom>
          <a:solidFill>
            <a:schemeClr val="lt1"/>
          </a:solidFill>
          <a:ln>
            <a:noFill/>
          </a:ln>
          <a:effectLst>
            <a:outerShdw blurRad="495300" dist="38100" dir="2700000" algn="tl" rotWithShape="0">
              <a:schemeClr val="lt1">
                <a:lumMod val="50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 name="椭圆 2"/>
          <p:cNvSpPr/>
          <p:nvPr>
            <p:custDataLst>
              <p:tags r:id="rId2"/>
            </p:custDataLst>
          </p:nvPr>
        </p:nvSpPr>
        <p:spPr>
          <a:xfrm rot="16200000">
            <a:off x="121920" y="2186940"/>
            <a:ext cx="2649220" cy="2649220"/>
          </a:xfrm>
          <a:prstGeom prst="ellipse">
            <a:avLst/>
          </a:prstGeom>
          <a:solidFill>
            <a:schemeClr val="lt1"/>
          </a:solidFill>
          <a:ln>
            <a:noFill/>
          </a:ln>
          <a:effectLst>
            <a:outerShdw blurRad="495300" dist="38100" dir="2700000" algn="tl" rotWithShape="0">
              <a:schemeClr val="l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 name="弧形 4"/>
          <p:cNvSpPr/>
          <p:nvPr/>
        </p:nvSpPr>
        <p:spPr>
          <a:xfrm>
            <a:off x="-1405255" y="659765"/>
            <a:ext cx="5703570" cy="5703570"/>
          </a:xfrm>
          <a:prstGeom prst="arc">
            <a:avLst>
              <a:gd name="adj1" fmla="val 16200000"/>
              <a:gd name="adj2" fmla="val 5319923"/>
            </a:avLst>
          </a:prstGeom>
          <a:ln>
            <a:solidFill>
              <a:schemeClr val="bg2">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5" name="文本框 24"/>
          <p:cNvSpPr txBox="1"/>
          <p:nvPr>
            <p:custDataLst>
              <p:tags r:id="rId3"/>
            </p:custDataLst>
          </p:nvPr>
        </p:nvSpPr>
        <p:spPr>
          <a:xfrm>
            <a:off x="814705" y="3193415"/>
            <a:ext cx="1251585" cy="706755"/>
          </a:xfrm>
          <a:prstGeom prst="rect">
            <a:avLst/>
          </a:prstGeom>
          <a:noFill/>
        </p:spPr>
        <p:txBody>
          <a:bodyPr wrap="square" rtlCol="0">
            <a:spAutoFit/>
          </a:bodyPr>
          <a:p>
            <a:pPr algn="l"/>
            <a:r>
              <a:rPr lang="en-US" altLang="zh-CN" sz="4000" spc="200">
                <a:solidFill>
                  <a:schemeClr val="tx1"/>
                </a:solidFill>
                <a:uFillTx/>
                <a:latin typeface="思源宋体 CN Heavy" panose="02020500000000000000" charset="-122"/>
                <a:ea typeface="思源宋体 CN Heavy" panose="02020500000000000000" charset="-122"/>
              </a:rPr>
              <a:t>#06</a:t>
            </a:r>
            <a:endParaRPr lang="en-US" altLang="zh-CN" sz="4000" spc="200">
              <a:solidFill>
                <a:schemeClr val="tx1"/>
              </a:solidFill>
              <a:uFillTx/>
              <a:latin typeface="思源宋体 CN Heavy" panose="02020500000000000000" charset="-122"/>
              <a:ea typeface="思源宋体 CN Heavy" panose="02020500000000000000" charset="-122"/>
            </a:endParaRPr>
          </a:p>
        </p:txBody>
      </p:sp>
      <p:sp>
        <p:nvSpPr>
          <p:cNvPr id="7" name="文本框 6"/>
          <p:cNvSpPr txBox="1"/>
          <p:nvPr>
            <p:custDataLst>
              <p:tags r:id="rId4"/>
            </p:custDataLst>
          </p:nvPr>
        </p:nvSpPr>
        <p:spPr>
          <a:xfrm>
            <a:off x="5003165" y="516255"/>
            <a:ext cx="6689090" cy="706755"/>
          </a:xfrm>
          <a:prstGeom prst="rect">
            <a:avLst/>
          </a:prstGeom>
          <a:noFill/>
        </p:spPr>
        <p:txBody>
          <a:bodyPr wrap="square" rtlCol="0">
            <a:spAutoFit/>
          </a:bodyPr>
          <a:p>
            <a:pPr algn="ctr"/>
            <a:r>
              <a:rPr lang="zh-CN" altLang="en-US" sz="4000" spc="200">
                <a:solidFill>
                  <a:schemeClr val="tx1"/>
                </a:solidFill>
                <a:uFillTx/>
                <a:latin typeface="思源宋体 CN Heavy" panose="02020500000000000000" charset="-122"/>
                <a:ea typeface="思源宋体 CN Heavy" panose="02020500000000000000" charset="-122"/>
              </a:rPr>
              <a:t>其他需要报告的事项</a:t>
            </a:r>
            <a:endParaRPr lang="zh-CN" altLang="en-US" sz="4000" spc="200">
              <a:solidFill>
                <a:schemeClr val="tx1"/>
              </a:solidFill>
              <a:uFillTx/>
              <a:latin typeface="思源宋体 CN Heavy" panose="02020500000000000000" charset="-122"/>
              <a:ea typeface="思源宋体 CN Heavy" panose="02020500000000000000" charset="-122"/>
            </a:endParaRPr>
          </a:p>
        </p:txBody>
      </p:sp>
      <p:sp>
        <p:nvSpPr>
          <p:cNvPr id="10" name="圆角矩形 9"/>
          <p:cNvSpPr/>
          <p:nvPr/>
        </p:nvSpPr>
        <p:spPr>
          <a:xfrm rot="10800000">
            <a:off x="6921500" y="1285240"/>
            <a:ext cx="2408555" cy="159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4551045" y="1687195"/>
            <a:ext cx="7420610" cy="3621405"/>
          </a:xfrm>
          <a:prstGeom prst="rect">
            <a:avLst/>
          </a:prstGeom>
        </p:spPr>
        <p:txBody>
          <a:bodyPr wrap="square">
            <a:noAutofit/>
          </a:bodyPr>
          <a:p>
            <a:pPr lvl="0" indent="406400" algn="just" defTabSz="266700">
              <a:lnSpc>
                <a:spcPts val="2100"/>
              </a:lnSpc>
              <a:buClrTx/>
              <a:buSzTx/>
              <a:buFontTx/>
            </a:pPr>
            <a:r>
              <a:rPr lang="zh-CN" altLang="en-US">
                <a:latin typeface="思源宋体 CN Medium" panose="02020500000000000000" charset="-122"/>
                <a:ea typeface="思源宋体 CN Medium" panose="02020500000000000000" charset="-122"/>
                <a:cs typeface="思源宋体 CN Medium" panose="02020500000000000000" charset="-122"/>
                <a:sym typeface="+mn-ea"/>
              </a:rPr>
              <a:t>（一）本年度街道不存在依据《政府信息公开信息处理费管理办法》收取信息处理费的情况；</a:t>
            </a:r>
            <a:endParaRPr lang="zh-CN" altLang="en-US">
              <a:latin typeface="思源宋体 CN Medium" panose="02020500000000000000" charset="-122"/>
              <a:ea typeface="思源宋体 CN Medium" panose="02020500000000000000" charset="-122"/>
              <a:cs typeface="思源宋体 CN Medium" panose="02020500000000000000" charset="-122"/>
              <a:sym typeface="+mn-ea"/>
            </a:endParaRPr>
          </a:p>
          <a:p>
            <a:pPr lvl="0" indent="406400" algn="just" defTabSz="266700">
              <a:lnSpc>
                <a:spcPts val="2100"/>
              </a:lnSpc>
              <a:buClrTx/>
              <a:buSzTx/>
              <a:buFontTx/>
            </a:pPr>
            <a:r>
              <a:rPr lang="zh-CN" altLang="en-US">
                <a:latin typeface="思源宋体 CN Medium" panose="02020500000000000000" charset="-122"/>
                <a:ea typeface="思源宋体 CN Medium" panose="02020500000000000000" charset="-122"/>
                <a:cs typeface="思源宋体 CN Medium" panose="02020500000000000000" charset="-122"/>
                <a:sym typeface="+mn-ea"/>
              </a:rPr>
              <a:t>（二）街道严格按照上级有关要求，根据2024年度政务公开工作部署，全方位推进政务信息透明化，明确职责分工，确保各项任务有人抓、有人管；积极回应群众关切，针对热点问题开设答疑专区，群众满意度显著提升，切实让政务公开成为政府与民众之间的“连心桥”，助力街道各项工作高质量开展。</a:t>
            </a:r>
            <a:endParaRPr lang="zh-CN" altLang="en-US">
              <a:latin typeface="思源宋体 CN Medium" panose="02020500000000000000" charset="-122"/>
              <a:ea typeface="思源宋体 CN Medium" panose="02020500000000000000" charset="-122"/>
              <a:cs typeface="思源宋体 CN Medium" panose="02020500000000000000" charset="-122"/>
              <a:sym typeface="+mn-ea"/>
            </a:endParaRPr>
          </a:p>
          <a:p>
            <a:pPr lvl="0" indent="406400" algn="just" defTabSz="266700">
              <a:lnSpc>
                <a:spcPts val="2100"/>
              </a:lnSpc>
              <a:buClrTx/>
              <a:buSzTx/>
              <a:buFontTx/>
            </a:pPr>
            <a:r>
              <a:rPr lang="zh-CN" altLang="en-US">
                <a:latin typeface="思源宋体 CN Medium" panose="02020500000000000000" charset="-122"/>
                <a:ea typeface="思源宋体 CN Medium" panose="02020500000000000000" charset="-122"/>
                <a:cs typeface="思源宋体 CN Medium" panose="02020500000000000000" charset="-122"/>
                <a:sym typeface="+mn-ea"/>
              </a:rPr>
              <a:t>（三）2024年我街道共承办人大代表建议5件；政协委员提案12件，答复工作全部按时完成。</a:t>
            </a:r>
            <a:endParaRPr lang="zh-CN" altLang="en-US">
              <a:latin typeface="思源宋体 CN Medium" panose="02020500000000000000" charset="-122"/>
              <a:ea typeface="思源宋体 CN Medium" panose="02020500000000000000" charset="-122"/>
              <a:cs typeface="思源宋体 CN Medium" panose="02020500000000000000" charset="-122"/>
              <a:sym typeface="+mn-ea"/>
            </a:endParaRPr>
          </a:p>
          <a:p>
            <a:pPr lvl="0" indent="406400" algn="just" defTabSz="266700">
              <a:lnSpc>
                <a:spcPts val="2100"/>
              </a:lnSpc>
              <a:buClrTx/>
              <a:buSzTx/>
              <a:buFontTx/>
            </a:pPr>
            <a:r>
              <a:rPr lang="zh-CN" altLang="en-US">
                <a:latin typeface="思源宋体 CN Medium" panose="02020500000000000000" charset="-122"/>
                <a:ea typeface="思源宋体 CN Medium" panose="02020500000000000000" charset="-122"/>
                <a:cs typeface="思源宋体 CN Medium" panose="02020500000000000000" charset="-122"/>
                <a:sym typeface="+mn-ea"/>
              </a:rPr>
              <a:t>（四）街道政务公开工作创新做法</a:t>
            </a:r>
            <a:endParaRPr lang="zh-CN" altLang="en-US">
              <a:latin typeface="思源宋体 CN Medium" panose="02020500000000000000" charset="-122"/>
              <a:ea typeface="思源宋体 CN Medium" panose="02020500000000000000" charset="-122"/>
              <a:cs typeface="思源宋体 CN Medium" panose="02020500000000000000" charset="-122"/>
              <a:sym typeface="+mn-ea"/>
            </a:endParaRPr>
          </a:p>
          <a:p>
            <a:pPr lvl="0" indent="406400" algn="just" defTabSz="266700">
              <a:lnSpc>
                <a:spcPts val="2100"/>
              </a:lnSpc>
              <a:buClrTx/>
              <a:buSzTx/>
              <a:buFontTx/>
            </a:pPr>
            <a:r>
              <a:rPr lang="zh-CN" altLang="en-US">
                <a:latin typeface="思源宋体 CN Medium" panose="02020500000000000000" charset="-122"/>
                <a:ea typeface="思源宋体 CN Medium" panose="02020500000000000000" charset="-122"/>
                <a:cs typeface="思源宋体 CN Medium" panose="02020500000000000000" charset="-122"/>
                <a:sym typeface="+mn-ea"/>
              </a:rPr>
              <a:t>一是深入探索红色物业，加强监督管理，试点红色业委会，初步探索社区领办、商业运营等三无小区物业服务模式，为居民生活品质提升筑牢根基；二是构建“1+14+N”共享联盟体系，抓实“三张清单”，招募热心商家、社区能人等1.1万家，叫响“红映中都美好社区”共享会品牌。2024年，共组织14个社区开展39期380场次共享会活动，累计服务群众14万余人次，完成“一升一降”群众服务目标，群众满意度大幅提升，问题诉求数量显著下降。</a:t>
            </a:r>
            <a:endParaRPr lang="zh-CN" altLang="en-US">
              <a:latin typeface="思源宋体 CN Medium" panose="02020500000000000000" charset="-122"/>
              <a:ea typeface="思源宋体 CN Medium" panose="02020500000000000000" charset="-122"/>
              <a:cs typeface="思源宋体 CN Medium" panose="02020500000000000000" charset="-122"/>
              <a:sym typeface="+mn-ea"/>
            </a:endParaRPr>
          </a:p>
        </p:txBody>
      </p:sp>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1177925" y="2028825"/>
            <a:ext cx="10039350" cy="3904615"/>
            <a:chOff x="1182" y="3663"/>
            <a:chExt cx="3926" cy="6149"/>
          </a:xfrm>
        </p:grpSpPr>
        <p:sp>
          <p:nvSpPr>
            <p:cNvPr id="18" name="Rounded Rectangle 11"/>
            <p:cNvSpPr/>
            <p:nvPr/>
          </p:nvSpPr>
          <p:spPr>
            <a:xfrm>
              <a:off x="1182" y="3663"/>
              <a:ext cx="3926" cy="6149"/>
            </a:xfrm>
            <a:prstGeom prst="roundRect">
              <a:avLst>
                <a:gd name="adj" fmla="val 16064"/>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en-US"/>
            </a:p>
          </p:txBody>
        </p:sp>
        <p:sp>
          <p:nvSpPr>
            <p:cNvPr id="19" name="TextBox 5"/>
            <p:cNvSpPr txBox="1"/>
            <p:nvPr/>
          </p:nvSpPr>
          <p:spPr>
            <a:xfrm>
              <a:off x="1298" y="4208"/>
              <a:ext cx="3677" cy="4991"/>
            </a:xfrm>
            <a:prstGeom prst="rect">
              <a:avLst/>
            </a:prstGeom>
            <a:noFill/>
          </p:spPr>
          <p:txBody>
            <a:bodyPr wrap="square" rtlCol="0">
              <a:spAutoFit/>
            </a:bodyPr>
            <a:p>
              <a:pPr indent="508000" algn="just" fontAlgn="auto">
                <a:buNone/>
                <a:extLst>
                  <a:ext uri="{35155182-B16C-46BC-9424-99874614C6A1}">
                    <wpsdc:indentchars xmlns:wpsdc="http://www.wps.cn/officeDocument/2017/drawingmlCustomData" val="200" checksum="282533468"/>
                  </a:ext>
                </a:extLst>
              </a:pPr>
              <a:r>
                <a:rPr sz="2000" dirty="0">
                  <a:solidFill>
                    <a:schemeClr val="tx1"/>
                  </a:solidFill>
                  <a:latin typeface="思源宋体 CN Heavy" panose="02020500000000000000" charset="-122"/>
                  <a:ea typeface="思源宋体 CN Heavy" panose="02020500000000000000" charset="-122"/>
                  <a:cs typeface="思源宋体 CN Medium" panose="02020500000000000000" charset="-122"/>
                  <a:sym typeface="+mn-ea"/>
                </a:rPr>
                <a:t>本报告由中都街道办事处按照《中华人民共和国政府信息公开条例》（以下简称《条例》）和《中华人民共和国政府信息公开工作年度报告格式》（国办公开办函〔2021〕30号）要求编制。</a:t>
              </a:r>
              <a:endParaRPr sz="2000" dirty="0">
                <a:solidFill>
                  <a:schemeClr val="tx1"/>
                </a:solidFill>
                <a:latin typeface="思源宋体 CN Heavy" panose="02020500000000000000" charset="-122"/>
                <a:ea typeface="思源宋体 CN Heavy" panose="02020500000000000000" charset="-122"/>
                <a:cs typeface="思源宋体 CN Medium" panose="02020500000000000000" charset="-122"/>
                <a:sym typeface="+mn-ea"/>
              </a:endParaRPr>
            </a:p>
            <a:p>
              <a:pPr indent="508000" algn="just" fontAlgn="auto">
                <a:buNone/>
                <a:extLst>
                  <a:ext uri="{35155182-B16C-46BC-9424-99874614C6A1}">
                    <wpsdc:indentchars xmlns:wpsdc="http://www.wps.cn/officeDocument/2017/drawingmlCustomData" val="200" checksum="282533468"/>
                  </a:ext>
                </a:extLst>
              </a:pPr>
              <a:r>
                <a:rPr sz="2000" dirty="0">
                  <a:solidFill>
                    <a:schemeClr val="tx1"/>
                  </a:solidFill>
                  <a:latin typeface="思源宋体 CN Heavy" panose="02020500000000000000" charset="-122"/>
                  <a:ea typeface="思源宋体 CN Heavy" panose="02020500000000000000" charset="-122"/>
                  <a:cs typeface="思源宋体 CN Medium" panose="02020500000000000000" charset="-122"/>
                  <a:sym typeface="+mn-ea"/>
                </a:rPr>
                <a:t>本报告内容包括总体情况、主动公开政府信息情况、收到和处理政府信息公开申请情况、政府信息公开行政复议和行政诉讼情况、存在的主要问题及改进情况、其他需要报告的事项等六部分内容。</a:t>
              </a:r>
              <a:endParaRPr sz="2000" dirty="0">
                <a:solidFill>
                  <a:schemeClr val="tx1"/>
                </a:solidFill>
                <a:latin typeface="思源宋体 CN Heavy" panose="02020500000000000000" charset="-122"/>
                <a:ea typeface="思源宋体 CN Heavy" panose="02020500000000000000" charset="-122"/>
                <a:cs typeface="思源宋体 CN Medium" panose="02020500000000000000" charset="-122"/>
                <a:sym typeface="+mn-ea"/>
              </a:endParaRPr>
            </a:p>
            <a:p>
              <a:pPr indent="508000" algn="just" fontAlgn="auto">
                <a:buNone/>
                <a:extLst>
                  <a:ext uri="{35155182-B16C-46BC-9424-99874614C6A1}">
                    <wpsdc:indentchars xmlns:wpsdc="http://www.wps.cn/officeDocument/2017/drawingmlCustomData" val="200" checksum="282533468"/>
                  </a:ext>
                </a:extLst>
              </a:pPr>
              <a:r>
                <a:rPr sz="2000" dirty="0">
                  <a:solidFill>
                    <a:schemeClr val="tx1"/>
                  </a:solidFill>
                  <a:latin typeface="思源宋体 CN Heavy" panose="02020500000000000000" charset="-122"/>
                  <a:ea typeface="思源宋体 CN Heavy" panose="02020500000000000000" charset="-122"/>
                  <a:cs typeface="思源宋体 CN Medium" panose="02020500000000000000" charset="-122"/>
                  <a:sym typeface="+mn-ea"/>
                </a:rPr>
                <a:t>本报告所列数据的统计期限自2024年1月1日起至2024年12月31日止。本报告电子版可在“中国·汶上”政府门户网站（http://www.wenshang.gov.cn/）查阅或下载。如对本报告有疑问，请与中都街道办事处联系（地址：汶上县圣泽大街2588-10号，联系电话：0537-6580711）。</a:t>
              </a:r>
              <a:endParaRPr sz="2000" dirty="0">
                <a:solidFill>
                  <a:schemeClr val="tx1"/>
                </a:solidFill>
                <a:latin typeface="思源宋体 CN Heavy" panose="02020500000000000000" charset="-122"/>
                <a:ea typeface="思源宋体 CN Heavy" panose="02020500000000000000" charset="-122"/>
                <a:cs typeface="思源宋体 CN Medium" panose="02020500000000000000" charset="-122"/>
                <a:sym typeface="+mn-ea"/>
              </a:endParaRPr>
            </a:p>
          </p:txBody>
        </p:sp>
      </p:gr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圆角矩形 64"/>
          <p:cNvSpPr/>
          <p:nvPr/>
        </p:nvSpPr>
        <p:spPr>
          <a:xfrm rot="5400000">
            <a:off x="-394970" y="3051810"/>
            <a:ext cx="4599940" cy="1390650"/>
          </a:xfrm>
          <a:prstGeom prst="roundRect">
            <a:avLst>
              <a:gd name="adj" fmla="val 46392"/>
            </a:avLst>
          </a:prstGeom>
          <a:solidFill>
            <a:schemeClr val="bg1"/>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a:off x="3994150" y="622300"/>
            <a:ext cx="5067935" cy="914400"/>
          </a:xfrm>
          <a:prstGeom prst="roundRect">
            <a:avLst>
              <a:gd name="adj" fmla="val 50000"/>
            </a:avLst>
          </a:prstGeom>
          <a:solidFill>
            <a:schemeClr val="bg1"/>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p:nvSpPr>
        <p:spPr>
          <a:xfrm>
            <a:off x="3994150" y="622300"/>
            <a:ext cx="918845" cy="9188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latin typeface="思源宋体 CN Heavy" panose="02020500000000000000" charset="-122"/>
                <a:ea typeface="思源宋体 CN Heavy" panose="02020500000000000000" charset="-122"/>
              </a:rPr>
              <a:t>01</a:t>
            </a:r>
            <a:endParaRPr lang="en-US" altLang="zh-CN" sz="2400" b="1">
              <a:latin typeface="思源宋体 CN Heavy" panose="02020500000000000000" charset="-122"/>
              <a:ea typeface="思源宋体 CN Heavy" panose="02020500000000000000" charset="-122"/>
            </a:endParaRPr>
          </a:p>
        </p:txBody>
      </p:sp>
      <p:sp>
        <p:nvSpPr>
          <p:cNvPr id="25" name="文本框 24"/>
          <p:cNvSpPr txBox="1"/>
          <p:nvPr>
            <p:custDataLst>
              <p:tags r:id="rId1"/>
            </p:custDataLst>
          </p:nvPr>
        </p:nvSpPr>
        <p:spPr>
          <a:xfrm>
            <a:off x="5235575" y="818515"/>
            <a:ext cx="1823085" cy="460375"/>
          </a:xfrm>
          <a:prstGeom prst="rect">
            <a:avLst/>
          </a:prstGeom>
          <a:noFill/>
        </p:spPr>
        <p:txBody>
          <a:bodyPr wrap="square" rtlCol="0">
            <a:spAutoFit/>
          </a:bodyPr>
          <a:p>
            <a:pPr algn="l"/>
            <a:r>
              <a:rPr lang="zh-CN" altLang="en-US" sz="2400" spc="200">
                <a:solidFill>
                  <a:schemeClr val="tx1"/>
                </a:solidFill>
                <a:uFillTx/>
                <a:latin typeface="思源宋体 CN Heavy" panose="02020500000000000000" charset="-122"/>
                <a:ea typeface="思源宋体 CN Heavy" panose="02020500000000000000" charset="-122"/>
              </a:rPr>
              <a:t>总体情况</a:t>
            </a:r>
            <a:endParaRPr lang="zh-CN" altLang="en-US" sz="2400" spc="200">
              <a:solidFill>
                <a:schemeClr val="tx1"/>
              </a:solidFill>
              <a:uFillTx/>
              <a:latin typeface="思源宋体 CN Heavy" panose="02020500000000000000" charset="-122"/>
              <a:ea typeface="思源宋体 CN Heavy" panose="02020500000000000000" charset="-122"/>
            </a:endParaRPr>
          </a:p>
        </p:txBody>
      </p:sp>
      <p:sp>
        <p:nvSpPr>
          <p:cNvPr id="45" name="圆角矩形 44"/>
          <p:cNvSpPr/>
          <p:nvPr/>
        </p:nvSpPr>
        <p:spPr>
          <a:xfrm>
            <a:off x="5781675" y="1630680"/>
            <a:ext cx="5067935" cy="914400"/>
          </a:xfrm>
          <a:prstGeom prst="roundRect">
            <a:avLst>
              <a:gd name="adj" fmla="val 50000"/>
            </a:avLst>
          </a:prstGeom>
          <a:solidFill>
            <a:schemeClr val="bg1"/>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p>
        </p:txBody>
      </p:sp>
      <p:sp>
        <p:nvSpPr>
          <p:cNvPr id="46" name="椭圆 45"/>
          <p:cNvSpPr/>
          <p:nvPr/>
        </p:nvSpPr>
        <p:spPr>
          <a:xfrm>
            <a:off x="5781675" y="1630680"/>
            <a:ext cx="918845" cy="91884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latin typeface="思源宋体 CN Heavy" panose="02020500000000000000" charset="-122"/>
                <a:ea typeface="思源宋体 CN Heavy" panose="02020500000000000000" charset="-122"/>
              </a:rPr>
              <a:t>02</a:t>
            </a:r>
            <a:endParaRPr lang="en-US" altLang="zh-CN" sz="2000" b="1">
              <a:latin typeface="思源宋体 CN Heavy" panose="02020500000000000000" charset="-122"/>
              <a:ea typeface="思源宋体 CN Heavy" panose="02020500000000000000" charset="-122"/>
            </a:endParaRPr>
          </a:p>
        </p:txBody>
      </p:sp>
      <p:sp>
        <p:nvSpPr>
          <p:cNvPr id="47" name="文本框 46"/>
          <p:cNvSpPr txBox="1"/>
          <p:nvPr>
            <p:custDataLst>
              <p:tags r:id="rId2"/>
            </p:custDataLst>
          </p:nvPr>
        </p:nvSpPr>
        <p:spPr>
          <a:xfrm>
            <a:off x="6824980" y="1826895"/>
            <a:ext cx="4146550" cy="460375"/>
          </a:xfrm>
          <a:prstGeom prst="rect">
            <a:avLst/>
          </a:prstGeom>
          <a:noFill/>
        </p:spPr>
        <p:txBody>
          <a:bodyPr wrap="square" rtlCol="0">
            <a:spAutoFit/>
          </a:bodyPr>
          <a:p>
            <a:pPr lvl="0" algn="l">
              <a:buClrTx/>
              <a:buSzTx/>
              <a:buFontTx/>
            </a:pPr>
            <a:r>
              <a:rPr lang="zh-CN" altLang="en-US" sz="2400" spc="200">
                <a:uFillTx/>
                <a:latin typeface="思源宋体 CN Heavy" panose="02020500000000000000" charset="-122"/>
                <a:ea typeface="思源宋体 CN Heavy" panose="02020500000000000000" charset="-122"/>
                <a:sym typeface="+mn-ea"/>
              </a:rPr>
              <a:t>主动公开政府信息情况</a:t>
            </a:r>
            <a:endParaRPr lang="zh-CN" altLang="en-US" sz="2400" spc="200">
              <a:uFillTx/>
              <a:latin typeface="思源宋体 CN Heavy" panose="02020500000000000000" charset="-122"/>
              <a:ea typeface="思源宋体 CN Heavy" panose="02020500000000000000" charset="-122"/>
              <a:sym typeface="+mn-ea"/>
            </a:endParaRPr>
          </a:p>
        </p:txBody>
      </p:sp>
      <p:sp>
        <p:nvSpPr>
          <p:cNvPr id="50" name="圆角矩形 49"/>
          <p:cNvSpPr/>
          <p:nvPr/>
        </p:nvSpPr>
        <p:spPr>
          <a:xfrm>
            <a:off x="3994150" y="2639695"/>
            <a:ext cx="5067935" cy="914400"/>
          </a:xfrm>
          <a:prstGeom prst="roundRect">
            <a:avLst>
              <a:gd name="adj" fmla="val 50000"/>
            </a:avLst>
          </a:prstGeom>
          <a:solidFill>
            <a:schemeClr val="bg1"/>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椭圆 50"/>
          <p:cNvSpPr/>
          <p:nvPr/>
        </p:nvSpPr>
        <p:spPr>
          <a:xfrm>
            <a:off x="3994150" y="2639695"/>
            <a:ext cx="918845" cy="9188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latin typeface="思源宋体 CN Heavy" panose="02020500000000000000" charset="-122"/>
                <a:ea typeface="思源宋体 CN Heavy" panose="02020500000000000000" charset="-122"/>
              </a:rPr>
              <a:t>03</a:t>
            </a:r>
            <a:endParaRPr lang="en-US" altLang="zh-CN" sz="2400" b="1">
              <a:latin typeface="思源宋体 CN Heavy" panose="02020500000000000000" charset="-122"/>
              <a:ea typeface="思源宋体 CN Heavy" panose="02020500000000000000" charset="-122"/>
            </a:endParaRPr>
          </a:p>
        </p:txBody>
      </p:sp>
      <p:sp>
        <p:nvSpPr>
          <p:cNvPr id="52" name="文本框 51"/>
          <p:cNvSpPr txBox="1"/>
          <p:nvPr>
            <p:custDataLst>
              <p:tags r:id="rId3"/>
            </p:custDataLst>
          </p:nvPr>
        </p:nvSpPr>
        <p:spPr>
          <a:xfrm>
            <a:off x="5235575" y="2670810"/>
            <a:ext cx="3821430" cy="829945"/>
          </a:xfrm>
          <a:prstGeom prst="rect">
            <a:avLst/>
          </a:prstGeom>
          <a:noFill/>
        </p:spPr>
        <p:txBody>
          <a:bodyPr wrap="square" rtlCol="0">
            <a:spAutoFit/>
          </a:bodyPr>
          <a:p>
            <a:pPr lvl="0" algn="l">
              <a:buClrTx/>
              <a:buSzTx/>
              <a:buFontTx/>
            </a:pPr>
            <a:r>
              <a:rPr lang="zh-CN" altLang="en-US" sz="2400" spc="200">
                <a:uFillTx/>
                <a:latin typeface="思源宋体 CN Heavy" panose="02020500000000000000" charset="-122"/>
                <a:ea typeface="思源宋体 CN Heavy" panose="02020500000000000000" charset="-122"/>
                <a:sym typeface="+mn-ea"/>
              </a:rPr>
              <a:t>收到和处理政府信息公开申请情况</a:t>
            </a:r>
            <a:endParaRPr lang="zh-CN" altLang="en-US" sz="2400" spc="200">
              <a:uFillTx/>
              <a:latin typeface="思源宋体 CN Heavy" panose="02020500000000000000" charset="-122"/>
              <a:ea typeface="思源宋体 CN Heavy" panose="02020500000000000000" charset="-122"/>
              <a:sym typeface="+mn-ea"/>
            </a:endParaRPr>
          </a:p>
        </p:txBody>
      </p:sp>
      <p:sp>
        <p:nvSpPr>
          <p:cNvPr id="55" name="圆角矩形 54"/>
          <p:cNvSpPr/>
          <p:nvPr/>
        </p:nvSpPr>
        <p:spPr>
          <a:xfrm>
            <a:off x="5781675" y="3648710"/>
            <a:ext cx="5067935" cy="914400"/>
          </a:xfrm>
          <a:prstGeom prst="roundRect">
            <a:avLst>
              <a:gd name="adj" fmla="val 50000"/>
            </a:avLst>
          </a:prstGeom>
          <a:solidFill>
            <a:schemeClr val="bg1"/>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p>
        </p:txBody>
      </p:sp>
      <p:sp>
        <p:nvSpPr>
          <p:cNvPr id="56" name="椭圆 55"/>
          <p:cNvSpPr/>
          <p:nvPr/>
        </p:nvSpPr>
        <p:spPr>
          <a:xfrm>
            <a:off x="5781675" y="3648710"/>
            <a:ext cx="918845" cy="91884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latin typeface="思源宋体 CN Heavy" panose="02020500000000000000" charset="-122"/>
                <a:ea typeface="思源宋体 CN Heavy" panose="02020500000000000000" charset="-122"/>
              </a:rPr>
              <a:t>04</a:t>
            </a:r>
            <a:endParaRPr lang="en-US" altLang="zh-CN" sz="2000" b="1">
              <a:latin typeface="思源宋体 CN Heavy" panose="02020500000000000000" charset="-122"/>
              <a:ea typeface="思源宋体 CN Heavy" panose="02020500000000000000" charset="-122"/>
            </a:endParaRPr>
          </a:p>
        </p:txBody>
      </p:sp>
      <p:sp>
        <p:nvSpPr>
          <p:cNvPr id="57" name="文本框 56"/>
          <p:cNvSpPr txBox="1"/>
          <p:nvPr>
            <p:custDataLst>
              <p:tags r:id="rId4"/>
            </p:custDataLst>
          </p:nvPr>
        </p:nvSpPr>
        <p:spPr>
          <a:xfrm>
            <a:off x="6874510" y="3679825"/>
            <a:ext cx="4084320" cy="829945"/>
          </a:xfrm>
          <a:prstGeom prst="rect">
            <a:avLst/>
          </a:prstGeom>
          <a:noFill/>
        </p:spPr>
        <p:txBody>
          <a:bodyPr wrap="square" rtlCol="0">
            <a:spAutoFit/>
          </a:bodyPr>
          <a:p>
            <a:pPr lvl="0" algn="l">
              <a:buClrTx/>
              <a:buSzTx/>
              <a:buFontTx/>
            </a:pPr>
            <a:r>
              <a:rPr lang="zh-CN" altLang="en-US" sz="2400" spc="200">
                <a:uFillTx/>
                <a:latin typeface="思源宋体 CN Heavy" panose="02020500000000000000" charset="-122"/>
                <a:ea typeface="思源宋体 CN Heavy" panose="02020500000000000000" charset="-122"/>
                <a:sym typeface="+mn-ea"/>
              </a:rPr>
              <a:t>政府信息公开行政复议、行政诉讼情况</a:t>
            </a:r>
            <a:endParaRPr lang="zh-CN" altLang="en-US" sz="2400" spc="200">
              <a:uFillTx/>
              <a:latin typeface="思源宋体 CN Heavy" panose="02020500000000000000" charset="-122"/>
              <a:ea typeface="思源宋体 CN Heavy" panose="02020500000000000000" charset="-122"/>
              <a:sym typeface="+mn-ea"/>
            </a:endParaRPr>
          </a:p>
        </p:txBody>
      </p:sp>
      <p:cxnSp>
        <p:nvCxnSpPr>
          <p:cNvPr id="60" name="直接连接符 59"/>
          <p:cNvCxnSpPr/>
          <p:nvPr/>
        </p:nvCxnSpPr>
        <p:spPr>
          <a:xfrm>
            <a:off x="3336290" y="1689735"/>
            <a:ext cx="0" cy="4572000"/>
          </a:xfrm>
          <a:prstGeom prst="line">
            <a:avLst/>
          </a:prstGeom>
          <a:ln>
            <a:solidFill>
              <a:schemeClr val="bg2">
                <a:lumMod val="50000"/>
                <a:alpha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66" name="组合 65"/>
          <p:cNvGrpSpPr/>
          <p:nvPr/>
        </p:nvGrpSpPr>
        <p:grpSpPr>
          <a:xfrm>
            <a:off x="1371600" y="1793240"/>
            <a:ext cx="1106170" cy="4876800"/>
            <a:chOff x="2228" y="2824"/>
            <a:chExt cx="1742" cy="7680"/>
          </a:xfrm>
        </p:grpSpPr>
        <p:sp>
          <p:nvSpPr>
            <p:cNvPr id="61" name="文本框 60"/>
            <p:cNvSpPr txBox="1"/>
            <p:nvPr>
              <p:custDataLst>
                <p:tags r:id="rId5"/>
              </p:custDataLst>
            </p:nvPr>
          </p:nvSpPr>
          <p:spPr>
            <a:xfrm rot="5400000">
              <a:off x="948" y="8164"/>
              <a:ext cx="4053" cy="628"/>
            </a:xfrm>
            <a:prstGeom prst="rect">
              <a:avLst/>
            </a:prstGeom>
            <a:noFill/>
          </p:spPr>
          <p:txBody>
            <a:bodyPr wrap="square" rtlCol="0">
              <a:spAutoFit/>
            </a:bodyPr>
            <a:p>
              <a:pPr algn="l"/>
              <a:r>
                <a:rPr lang="en-US" altLang="zh-CN" sz="2000">
                  <a:solidFill>
                    <a:schemeClr val="bg1">
                      <a:lumMod val="85000"/>
                    </a:schemeClr>
                  </a:solidFill>
                  <a:latin typeface="思源宋体 CN Heavy" panose="02020500000000000000" charset="-122"/>
                  <a:ea typeface="思源宋体 CN Heavy" panose="02020500000000000000" charset="-122"/>
                  <a:sym typeface="+mn-ea"/>
                </a:rPr>
                <a:t>CONTENTS</a:t>
              </a:r>
              <a:endParaRPr lang="en-US" altLang="zh-CN" sz="2000">
                <a:ln>
                  <a:noFill/>
                </a:ln>
                <a:solidFill>
                  <a:schemeClr val="bg1">
                    <a:lumMod val="85000"/>
                  </a:schemeClr>
                </a:solidFill>
                <a:latin typeface="思源宋体 CN Heavy" panose="02020500000000000000" charset="-122"/>
                <a:ea typeface="思源宋体 CN Heavy" panose="02020500000000000000" charset="-122"/>
                <a:sym typeface="+mn-ea"/>
              </a:endParaRPr>
            </a:p>
          </p:txBody>
        </p:sp>
        <p:sp>
          <p:nvSpPr>
            <p:cNvPr id="62" name="文本框 61"/>
            <p:cNvSpPr txBox="1"/>
            <p:nvPr/>
          </p:nvSpPr>
          <p:spPr>
            <a:xfrm>
              <a:off x="2228" y="2824"/>
              <a:ext cx="1742" cy="4939"/>
            </a:xfrm>
            <a:prstGeom prst="rect">
              <a:avLst/>
            </a:prstGeom>
            <a:noFill/>
          </p:spPr>
          <p:txBody>
            <a:bodyPr vert="eaVert" wrap="square" rtlCol="0">
              <a:spAutoFit/>
            </a:bodyPr>
            <a:p>
              <a:r>
                <a:rPr lang="zh-CN" altLang="en-US" sz="6000">
                  <a:latin typeface="思源宋体 CN Heavy" panose="02020500000000000000" charset="-122"/>
                  <a:ea typeface="思源宋体 CN Heavy" panose="02020500000000000000" charset="-122"/>
                </a:rPr>
                <a:t>目录</a:t>
              </a:r>
              <a:endParaRPr lang="zh-CN" altLang="en-US" sz="6000">
                <a:latin typeface="思源宋体 CN Heavy" panose="02020500000000000000" charset="-122"/>
                <a:ea typeface="思源宋体 CN Heavy" panose="02020500000000000000" charset="-122"/>
              </a:endParaRPr>
            </a:p>
          </p:txBody>
        </p:sp>
        <p:cxnSp>
          <p:nvCxnSpPr>
            <p:cNvPr id="63" name="直接连接符 62"/>
            <p:cNvCxnSpPr/>
            <p:nvPr/>
          </p:nvCxnSpPr>
          <p:spPr>
            <a:xfrm flipH="1">
              <a:off x="2741" y="5656"/>
              <a:ext cx="535" cy="45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3989070" y="4698365"/>
            <a:ext cx="5067935" cy="914400"/>
          </a:xfrm>
          <a:prstGeom prst="roundRect">
            <a:avLst>
              <a:gd name="adj" fmla="val 50000"/>
            </a:avLst>
          </a:prstGeom>
          <a:solidFill>
            <a:schemeClr val="bg1"/>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p:nvSpPr>
        <p:spPr>
          <a:xfrm>
            <a:off x="3989070" y="4698365"/>
            <a:ext cx="918845" cy="9188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latin typeface="思源宋体 CN Heavy" panose="02020500000000000000" charset="-122"/>
                <a:ea typeface="思源宋体 CN Heavy" panose="02020500000000000000" charset="-122"/>
              </a:rPr>
              <a:t>05</a:t>
            </a:r>
            <a:endParaRPr lang="en-US" altLang="zh-CN" sz="2400" b="1">
              <a:latin typeface="思源宋体 CN Heavy" panose="02020500000000000000" charset="-122"/>
              <a:ea typeface="思源宋体 CN Heavy" panose="02020500000000000000" charset="-122"/>
            </a:endParaRPr>
          </a:p>
        </p:txBody>
      </p:sp>
      <p:sp>
        <p:nvSpPr>
          <p:cNvPr id="4" name="文本框 3"/>
          <p:cNvSpPr txBox="1"/>
          <p:nvPr>
            <p:custDataLst>
              <p:tags r:id="rId6"/>
            </p:custDataLst>
          </p:nvPr>
        </p:nvSpPr>
        <p:spPr>
          <a:xfrm>
            <a:off x="5230495" y="4745990"/>
            <a:ext cx="3425190" cy="829945"/>
          </a:xfrm>
          <a:prstGeom prst="rect">
            <a:avLst/>
          </a:prstGeom>
          <a:noFill/>
        </p:spPr>
        <p:txBody>
          <a:bodyPr wrap="square" rtlCol="0">
            <a:spAutoFit/>
          </a:bodyPr>
          <a:p>
            <a:pPr lvl="0" algn="l">
              <a:buClrTx/>
              <a:buSzTx/>
              <a:buFontTx/>
            </a:pPr>
            <a:r>
              <a:rPr lang="zh-CN" altLang="en-US" sz="2400" spc="200">
                <a:uFillTx/>
                <a:latin typeface="思源宋体 CN Heavy" panose="02020500000000000000" charset="-122"/>
                <a:ea typeface="思源宋体 CN Heavy" panose="02020500000000000000" charset="-122"/>
                <a:sym typeface="+mn-ea"/>
              </a:rPr>
              <a:t>存在的主要问题及改进情况</a:t>
            </a:r>
            <a:endParaRPr lang="zh-CN" altLang="en-US" sz="2400" spc="200">
              <a:uFillTx/>
              <a:latin typeface="思源宋体 CN Heavy" panose="02020500000000000000" charset="-122"/>
              <a:ea typeface="思源宋体 CN Heavy" panose="02020500000000000000" charset="-122"/>
              <a:sym typeface="+mn-ea"/>
            </a:endParaRPr>
          </a:p>
        </p:txBody>
      </p:sp>
      <p:sp>
        <p:nvSpPr>
          <p:cNvPr id="6" name="圆角矩形 5"/>
          <p:cNvSpPr/>
          <p:nvPr/>
        </p:nvSpPr>
        <p:spPr>
          <a:xfrm>
            <a:off x="5776595" y="5707380"/>
            <a:ext cx="5067935" cy="914400"/>
          </a:xfrm>
          <a:prstGeom prst="roundRect">
            <a:avLst>
              <a:gd name="adj" fmla="val 50000"/>
            </a:avLst>
          </a:prstGeom>
          <a:solidFill>
            <a:schemeClr val="bg1"/>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p>
        </p:txBody>
      </p:sp>
      <p:sp>
        <p:nvSpPr>
          <p:cNvPr id="7" name="椭圆 6"/>
          <p:cNvSpPr/>
          <p:nvPr/>
        </p:nvSpPr>
        <p:spPr>
          <a:xfrm>
            <a:off x="5776595" y="5707380"/>
            <a:ext cx="918845" cy="91884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latin typeface="思源宋体 CN Heavy" panose="02020500000000000000" charset="-122"/>
                <a:ea typeface="思源宋体 CN Heavy" panose="02020500000000000000" charset="-122"/>
              </a:rPr>
              <a:t>06</a:t>
            </a:r>
            <a:endParaRPr lang="en-US" altLang="zh-CN" sz="2000" b="1">
              <a:latin typeface="思源宋体 CN Heavy" panose="02020500000000000000" charset="-122"/>
              <a:ea typeface="思源宋体 CN Heavy" panose="02020500000000000000" charset="-122"/>
            </a:endParaRPr>
          </a:p>
        </p:txBody>
      </p:sp>
      <p:sp>
        <p:nvSpPr>
          <p:cNvPr id="8" name="文本框 7"/>
          <p:cNvSpPr txBox="1"/>
          <p:nvPr>
            <p:custDataLst>
              <p:tags r:id="rId7"/>
            </p:custDataLst>
          </p:nvPr>
        </p:nvSpPr>
        <p:spPr>
          <a:xfrm>
            <a:off x="7018020" y="5920105"/>
            <a:ext cx="3825875" cy="460375"/>
          </a:xfrm>
          <a:prstGeom prst="rect">
            <a:avLst/>
          </a:prstGeom>
          <a:noFill/>
        </p:spPr>
        <p:txBody>
          <a:bodyPr wrap="square" rtlCol="0">
            <a:spAutoFit/>
          </a:bodyPr>
          <a:p>
            <a:pPr lvl="0" algn="l">
              <a:buClrTx/>
              <a:buSzTx/>
              <a:buFontTx/>
            </a:pPr>
            <a:r>
              <a:rPr lang="zh-CN" altLang="en-US" sz="2400" spc="200">
                <a:uFillTx/>
                <a:latin typeface="思源宋体 CN Heavy" panose="02020500000000000000" charset="-122"/>
                <a:ea typeface="思源宋体 CN Heavy" panose="02020500000000000000" charset="-122"/>
                <a:sym typeface="+mn-ea"/>
              </a:rPr>
              <a:t>其他需要报告的事项</a:t>
            </a:r>
            <a:endParaRPr lang="zh-CN" altLang="en-US" sz="2400" spc="200">
              <a:uFillTx/>
              <a:latin typeface="思源宋体 CN Heavy" panose="02020500000000000000" charset="-122"/>
              <a:ea typeface="思源宋体 CN Heavy" panose="02020500000000000000" charset="-122"/>
              <a:sym typeface="+mn-ea"/>
            </a:endParaRPr>
          </a:p>
        </p:txBody>
      </p:sp>
    </p:spTree>
    <p:custDataLst>
      <p:tags r:id="rId8"/>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custDataLst>
              <p:tags r:id="rId1"/>
            </p:custDataLst>
          </p:nvPr>
        </p:nvSpPr>
        <p:spPr>
          <a:xfrm rot="16200000">
            <a:off x="1150620" y="1336040"/>
            <a:ext cx="4351020" cy="4351020"/>
          </a:xfrm>
          <a:prstGeom prst="ellipse">
            <a:avLst/>
          </a:prstGeom>
          <a:solidFill>
            <a:schemeClr val="lt1"/>
          </a:solidFill>
          <a:ln>
            <a:noFill/>
          </a:ln>
          <a:effectLst>
            <a:outerShdw blurRad="495300" dist="38100" dir="2700000" algn="tl" rotWithShape="0">
              <a:schemeClr val="lt1">
                <a:lumMod val="50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 name="椭圆 2"/>
          <p:cNvSpPr/>
          <p:nvPr>
            <p:custDataLst>
              <p:tags r:id="rId2"/>
            </p:custDataLst>
          </p:nvPr>
        </p:nvSpPr>
        <p:spPr>
          <a:xfrm rot="16200000">
            <a:off x="2001520" y="2186940"/>
            <a:ext cx="2649220" cy="2649220"/>
          </a:xfrm>
          <a:prstGeom prst="ellipse">
            <a:avLst/>
          </a:prstGeom>
          <a:solidFill>
            <a:schemeClr val="lt1"/>
          </a:solidFill>
          <a:ln>
            <a:noFill/>
          </a:ln>
          <a:effectLst>
            <a:outerShdw blurRad="495300" dist="38100" dir="2700000" algn="tl" rotWithShape="0">
              <a:schemeClr val="l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 name="弧形 4"/>
          <p:cNvSpPr/>
          <p:nvPr/>
        </p:nvSpPr>
        <p:spPr>
          <a:xfrm>
            <a:off x="474345" y="659765"/>
            <a:ext cx="5703570" cy="5703570"/>
          </a:xfrm>
          <a:prstGeom prst="arc">
            <a:avLst>
              <a:gd name="adj1" fmla="val 16200000"/>
              <a:gd name="adj2" fmla="val 5319923"/>
            </a:avLst>
          </a:prstGeom>
          <a:ln>
            <a:solidFill>
              <a:schemeClr val="bg2">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5" name="文本框 24"/>
          <p:cNvSpPr txBox="1"/>
          <p:nvPr>
            <p:custDataLst>
              <p:tags r:id="rId3"/>
            </p:custDataLst>
          </p:nvPr>
        </p:nvSpPr>
        <p:spPr>
          <a:xfrm>
            <a:off x="2694305" y="3193415"/>
            <a:ext cx="1251585" cy="706755"/>
          </a:xfrm>
          <a:prstGeom prst="rect">
            <a:avLst/>
          </a:prstGeom>
          <a:noFill/>
        </p:spPr>
        <p:txBody>
          <a:bodyPr wrap="square" rtlCol="0">
            <a:spAutoFit/>
          </a:bodyPr>
          <a:p>
            <a:pPr algn="l"/>
            <a:r>
              <a:rPr lang="en-US" altLang="zh-CN" sz="4000" spc="200">
                <a:solidFill>
                  <a:schemeClr val="tx1"/>
                </a:solidFill>
                <a:uFillTx/>
                <a:latin typeface="思源宋体 CN Heavy" panose="02020500000000000000" charset="-122"/>
                <a:ea typeface="思源宋体 CN Heavy" panose="02020500000000000000" charset="-122"/>
              </a:rPr>
              <a:t>#01</a:t>
            </a:r>
            <a:endParaRPr lang="en-US" altLang="zh-CN" sz="4000" spc="200">
              <a:solidFill>
                <a:schemeClr val="tx1"/>
              </a:solidFill>
              <a:uFillTx/>
              <a:latin typeface="思源宋体 CN Heavy" panose="02020500000000000000" charset="-122"/>
              <a:ea typeface="思源宋体 CN Heavy" panose="02020500000000000000" charset="-122"/>
            </a:endParaRPr>
          </a:p>
        </p:txBody>
      </p:sp>
      <p:sp>
        <p:nvSpPr>
          <p:cNvPr id="7" name="文本框 6"/>
          <p:cNvSpPr txBox="1"/>
          <p:nvPr>
            <p:custDataLst>
              <p:tags r:id="rId4"/>
            </p:custDataLst>
          </p:nvPr>
        </p:nvSpPr>
        <p:spPr>
          <a:xfrm>
            <a:off x="7186295" y="676275"/>
            <a:ext cx="2889885" cy="829945"/>
          </a:xfrm>
          <a:prstGeom prst="rect">
            <a:avLst/>
          </a:prstGeom>
          <a:noFill/>
        </p:spPr>
        <p:txBody>
          <a:bodyPr wrap="square" rtlCol="0">
            <a:spAutoFit/>
          </a:bodyPr>
          <a:p>
            <a:pPr algn="l"/>
            <a:r>
              <a:rPr lang="zh-CN" altLang="en-US" sz="4800" spc="200">
                <a:solidFill>
                  <a:schemeClr val="tx1"/>
                </a:solidFill>
                <a:uFillTx/>
                <a:latin typeface="思源宋体 CN Heavy" panose="02020500000000000000" charset="-122"/>
                <a:ea typeface="思源宋体 CN Heavy" panose="02020500000000000000" charset="-122"/>
              </a:rPr>
              <a:t>总体情况</a:t>
            </a:r>
            <a:endParaRPr lang="zh-CN" altLang="en-US" sz="4800" spc="200">
              <a:solidFill>
                <a:schemeClr val="tx1"/>
              </a:solidFill>
              <a:uFillTx/>
              <a:latin typeface="思源宋体 CN Heavy" panose="02020500000000000000" charset="-122"/>
              <a:ea typeface="思源宋体 CN Heavy" panose="02020500000000000000" charset="-122"/>
            </a:endParaRPr>
          </a:p>
        </p:txBody>
      </p:sp>
      <p:sp>
        <p:nvSpPr>
          <p:cNvPr id="8" name="文本框 7"/>
          <p:cNvSpPr txBox="1"/>
          <p:nvPr>
            <p:custDataLst>
              <p:tags r:id="rId5"/>
            </p:custDataLst>
          </p:nvPr>
        </p:nvSpPr>
        <p:spPr>
          <a:xfrm>
            <a:off x="6348730" y="2520315"/>
            <a:ext cx="5715000" cy="3830955"/>
          </a:xfrm>
          <a:prstGeom prst="rect">
            <a:avLst/>
          </a:prstGeom>
          <a:noFill/>
        </p:spPr>
        <p:txBody>
          <a:bodyPr wrap="square" rtlCol="0">
            <a:spAutoFit/>
          </a:bodyPr>
          <a:p>
            <a:pPr indent="457200" algn="just" fontAlgn="auto">
              <a:lnSpc>
                <a:spcPct val="150000"/>
              </a:lnSpc>
              <a:extLst>
                <a:ext uri="{35155182-B16C-46BC-9424-99874614C6A1}">
                  <wpsdc:indentchars xmlns:wpsdc="http://www.wps.cn/officeDocument/2017/drawingmlCustomData" val="200" checksum="59296752"/>
                </a:ext>
              </a:extLst>
            </a:pPr>
            <a:r>
              <a:rPr lang="zh-CN" altLang="en-US">
                <a:solidFill>
                  <a:schemeClr val="tx1"/>
                </a:solidFill>
                <a:latin typeface="思源宋体 CN Medium" panose="02020500000000000000" charset="-122"/>
                <a:ea typeface="思源宋体 CN Medium" panose="02020500000000000000" charset="-122"/>
                <a:cs typeface="思源宋体 CN Medium" panose="02020500000000000000" charset="-122"/>
                <a:sym typeface="+mn-ea"/>
              </a:rPr>
              <a:t>2024年度，在县委、县政府的正确领导下，街道全面贯彻落实《中华人民共和国政府信息公开条例》和省市县关于基层政务公开工作的规定和安排部署，全面贯彻党的二十大及二十届二中、三中全会精神，紧紧围绕中心工作，立足街道实际，进一步深化政务公开，切实增强基层政府信息公开工作实效，坚持“以公开为常态、不公开为例外”的根本要求，着力做好主动公开，全面提高信息发布质量。本报告所列数据的统计期限自2024年1月1日起至2024年12月31日止。</a:t>
            </a:r>
            <a:endParaRPr lang="zh-CN" altLang="en-US">
              <a:solidFill>
                <a:schemeClr val="tx1"/>
              </a:solidFill>
              <a:latin typeface="思源宋体 CN Medium" panose="02020500000000000000" charset="-122"/>
              <a:ea typeface="思源宋体 CN Medium" panose="02020500000000000000" charset="-122"/>
              <a:cs typeface="思源宋体 CN Medium" panose="02020500000000000000" charset="-122"/>
              <a:sym typeface="+mn-ea"/>
            </a:endParaRPr>
          </a:p>
        </p:txBody>
      </p:sp>
      <p:sp>
        <p:nvSpPr>
          <p:cNvPr id="10" name="圆角矩形 9"/>
          <p:cNvSpPr/>
          <p:nvPr/>
        </p:nvSpPr>
        <p:spPr>
          <a:xfrm rot="10800000">
            <a:off x="7329805" y="1705610"/>
            <a:ext cx="2408555" cy="159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6"/>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514985" y="406400"/>
            <a:ext cx="11137265" cy="914400"/>
            <a:chOff x="811" y="640"/>
            <a:chExt cx="17539" cy="1440"/>
          </a:xfrm>
        </p:grpSpPr>
        <p:sp>
          <p:nvSpPr>
            <p:cNvPr id="2" name="圆角矩形 1"/>
            <p:cNvSpPr/>
            <p:nvPr/>
          </p:nvSpPr>
          <p:spPr>
            <a:xfrm>
              <a:off x="811" y="640"/>
              <a:ext cx="17539" cy="1440"/>
            </a:xfrm>
            <a:prstGeom prst="roundRect">
              <a:avLst>
                <a:gd name="adj" fmla="val 30555"/>
              </a:avLst>
            </a:prstGeom>
            <a:solidFill>
              <a:schemeClr val="bg1"/>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nvSpPr>
          <p:spPr>
            <a:xfrm>
              <a:off x="812" y="640"/>
              <a:ext cx="1404" cy="1440"/>
            </a:xfrm>
            <a:prstGeom prst="roundRect">
              <a:avLst>
                <a:gd name="adj" fmla="val 3055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descr="32313538383938393b32313538373837303bb9abcec4b0fc"/>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69" y="1015"/>
              <a:ext cx="690" cy="690"/>
            </a:xfrm>
            <a:prstGeom prst="rect">
              <a:avLst/>
            </a:prstGeom>
          </p:spPr>
        </p:pic>
        <p:sp>
          <p:nvSpPr>
            <p:cNvPr id="12" name="文本框 11"/>
            <p:cNvSpPr txBox="1"/>
            <p:nvPr/>
          </p:nvSpPr>
          <p:spPr>
            <a:xfrm>
              <a:off x="2333" y="839"/>
              <a:ext cx="9505" cy="822"/>
            </a:xfrm>
            <a:prstGeom prst="rect">
              <a:avLst/>
            </a:prstGeom>
            <a:noFill/>
          </p:spPr>
          <p:txBody>
            <a:bodyPr wrap="square" rtlCol="0">
              <a:spAutoFit/>
            </a:bodyPr>
            <a:p>
              <a:pPr algn="l"/>
              <a:r>
                <a:rPr lang="zh-CN" altLang="en-US" sz="2800">
                  <a:solidFill>
                    <a:schemeClr val="tx1">
                      <a:lumMod val="85000"/>
                      <a:lumOff val="15000"/>
                    </a:schemeClr>
                  </a:solidFill>
                  <a:latin typeface="思源宋体 CN Heavy" panose="02020500000000000000" charset="-122"/>
                  <a:ea typeface="思源宋体 CN Heavy" panose="02020500000000000000" charset="-122"/>
                </a:rPr>
                <a:t>主动公开情况</a:t>
              </a:r>
              <a:endParaRPr lang="en-US" altLang="zh-CN" sz="2800">
                <a:solidFill>
                  <a:schemeClr val="tx1">
                    <a:lumMod val="85000"/>
                    <a:lumOff val="15000"/>
                  </a:schemeClr>
                </a:solidFill>
                <a:latin typeface="思源宋体 CN Heavy" panose="02020500000000000000" charset="-122"/>
                <a:ea typeface="思源宋体 CN Heavy" panose="02020500000000000000" charset="-122"/>
              </a:endParaRPr>
            </a:p>
          </p:txBody>
        </p:sp>
      </p:grpSp>
      <p:sp>
        <p:nvSpPr>
          <p:cNvPr id="5" name="文本框 4"/>
          <p:cNvSpPr txBox="1"/>
          <p:nvPr/>
        </p:nvSpPr>
        <p:spPr>
          <a:xfrm>
            <a:off x="742315" y="1849120"/>
            <a:ext cx="4961255" cy="1706880"/>
          </a:xfrm>
          <a:prstGeom prst="rect">
            <a:avLst/>
          </a:prstGeom>
        </p:spPr>
        <p:txBody>
          <a:bodyPr wrap="square">
            <a:spAutoFit/>
          </a:bodyPr>
          <a:p>
            <a:pPr indent="406400" algn="just" defTabSz="266700">
              <a:lnSpc>
                <a:spcPts val="2100"/>
              </a:lnSpc>
              <a:spcBef>
                <a:spcPct val="0"/>
              </a:spcBef>
              <a:spcAft>
                <a:spcPct val="0"/>
              </a:spcAft>
            </a:pPr>
            <a:r>
              <a:rPr lang="zh-CN" altLang="en-US" i="0">
                <a:latin typeface="思源宋体 CN Medium" panose="02020500000000000000" charset="-122"/>
                <a:ea typeface="思源宋体 CN Medium" panose="02020500000000000000" charset="-122"/>
                <a:cs typeface="思源宋体 CN Medium" panose="02020500000000000000" charset="-122"/>
              </a:rPr>
              <a:t>2024年，中都街道政府信息主动公开共23条，其中，行政权力运行公开4条，公告公示5条、规划计划1条、会议公开1条、行政权力公开2条、财政预算决算2条、扩大有效投资1条、其他法定公开内容2条、政务公开组织管理3条、政务公开基础建设2条。</a:t>
            </a:r>
            <a:endParaRPr lang="zh-CN" altLang="en-US" i="0">
              <a:latin typeface="思源宋体 CN Medium" panose="02020500000000000000" charset="-122"/>
              <a:ea typeface="思源宋体 CN Medium" panose="02020500000000000000" charset="-122"/>
              <a:cs typeface="思源宋体 CN Medium" panose="02020500000000000000" charset="-122"/>
            </a:endParaRPr>
          </a:p>
        </p:txBody>
      </p:sp>
      <p:pic>
        <p:nvPicPr>
          <p:cNvPr id="-2147482619" name="图片 -2147482620"/>
          <p:cNvPicPr>
            <a:picLocks noChangeAspect="1"/>
          </p:cNvPicPr>
          <p:nvPr/>
        </p:nvPicPr>
        <p:blipFill>
          <a:blip r:embed="rId3"/>
          <a:stretch>
            <a:fillRect/>
          </a:stretch>
        </p:blipFill>
        <p:spPr>
          <a:xfrm>
            <a:off x="911225" y="4145280"/>
            <a:ext cx="4484370" cy="2409190"/>
          </a:xfrm>
          <a:prstGeom prst="rect">
            <a:avLst/>
          </a:prstGeom>
          <a:noFill/>
          <a:ln w="9525">
            <a:noFill/>
          </a:ln>
        </p:spPr>
      </p:pic>
      <p:pic>
        <p:nvPicPr>
          <p:cNvPr id="-2147482618" name="图片 -2147482619"/>
          <p:cNvPicPr>
            <a:picLocks noChangeAspect="1"/>
          </p:cNvPicPr>
          <p:nvPr/>
        </p:nvPicPr>
        <p:blipFill>
          <a:blip r:embed="rId4"/>
          <a:stretch>
            <a:fillRect/>
          </a:stretch>
        </p:blipFill>
        <p:spPr>
          <a:xfrm>
            <a:off x="6058535" y="4145280"/>
            <a:ext cx="4431030" cy="2392045"/>
          </a:xfrm>
          <a:prstGeom prst="rect">
            <a:avLst/>
          </a:prstGeom>
          <a:noFill/>
          <a:ln w="9525">
            <a:noFill/>
          </a:ln>
        </p:spPr>
      </p:pic>
      <p:graphicFrame>
        <p:nvGraphicFramePr>
          <p:cNvPr id="-2147482623" name="Object 11"/>
          <p:cNvGraphicFramePr>
            <a:graphicFrameLocks noChangeAspect="1"/>
          </p:cNvGraphicFramePr>
          <p:nvPr/>
        </p:nvGraphicFramePr>
        <p:xfrm>
          <a:off x="6935470" y="1426845"/>
          <a:ext cx="4217670" cy="2820670"/>
        </p:xfrm>
        <a:graphic>
          <a:graphicData uri="http://schemas.openxmlformats.org/presentationml/2006/ole">
            <mc:AlternateContent xmlns:mc="http://schemas.openxmlformats.org/markup-compatibility/2006">
              <mc:Choice xmlns:v="urn:schemas-microsoft-com:vml" Requires="v">
                <p:oleObj spid="_x0000_s3076" name="" r:id="rId5" imgW="4657725" imgH="3114675" progId="Excel.Chart.8">
                  <p:embed/>
                </p:oleObj>
              </mc:Choice>
              <mc:Fallback>
                <p:oleObj name="" r:id="rId5" imgW="4657725" imgH="3114675" progId="Excel.Chart.8">
                  <p:embed/>
                  <p:pic>
                    <p:nvPicPr>
                      <p:cNvPr id="0" name="图片 3075"/>
                      <p:cNvPicPr/>
                      <p:nvPr/>
                    </p:nvPicPr>
                    <p:blipFill>
                      <a:blip r:embed="rId6"/>
                      <a:stretch>
                        <a:fillRect/>
                      </a:stretch>
                    </p:blipFill>
                    <p:spPr>
                      <a:xfrm>
                        <a:off x="6935470" y="1426845"/>
                        <a:ext cx="4217670" cy="2820670"/>
                      </a:xfrm>
                      <a:prstGeom prst="rect">
                        <a:avLst/>
                      </a:prstGeom>
                      <a:noFill/>
                      <a:ln w="38100">
                        <a:noFill/>
                        <a:miter/>
                      </a:ln>
                    </p:spPr>
                  </p:pic>
                </p:oleObj>
              </mc:Fallback>
            </mc:AlternateContent>
          </a:graphicData>
        </a:graphic>
      </p:graphicFrame>
    </p:spTree>
    <p:custDataLst>
      <p:tags r:id="rId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4985" y="406400"/>
            <a:ext cx="7002145" cy="914400"/>
            <a:chOff x="811" y="640"/>
            <a:chExt cx="11027" cy="1440"/>
          </a:xfrm>
        </p:grpSpPr>
        <p:sp>
          <p:nvSpPr>
            <p:cNvPr id="3" name="圆角矩形 2"/>
            <p:cNvSpPr/>
            <p:nvPr/>
          </p:nvSpPr>
          <p:spPr>
            <a:xfrm>
              <a:off x="811" y="640"/>
              <a:ext cx="6661" cy="1440"/>
            </a:xfrm>
            <a:prstGeom prst="roundRect">
              <a:avLst>
                <a:gd name="adj" fmla="val 30555"/>
              </a:avLst>
            </a:prstGeom>
            <a:solidFill>
              <a:schemeClr val="bg1"/>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a:off x="812" y="640"/>
              <a:ext cx="1404" cy="1440"/>
            </a:xfrm>
            <a:prstGeom prst="roundRect">
              <a:avLst>
                <a:gd name="adj" fmla="val 3055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descr="32313538383938393b32313538373837303bb9abcec4b0fc"/>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69" y="1015"/>
              <a:ext cx="690" cy="690"/>
            </a:xfrm>
            <a:prstGeom prst="rect">
              <a:avLst/>
            </a:prstGeom>
          </p:spPr>
        </p:pic>
        <p:sp>
          <p:nvSpPr>
            <p:cNvPr id="12" name="文本框 11"/>
            <p:cNvSpPr txBox="1"/>
            <p:nvPr/>
          </p:nvSpPr>
          <p:spPr>
            <a:xfrm>
              <a:off x="2333" y="839"/>
              <a:ext cx="9505" cy="822"/>
            </a:xfrm>
            <a:prstGeom prst="rect">
              <a:avLst/>
            </a:prstGeom>
            <a:noFill/>
          </p:spPr>
          <p:txBody>
            <a:bodyPr wrap="square" rtlCol="0">
              <a:spAutoFit/>
            </a:bodyPr>
            <a:p>
              <a:pPr algn="l"/>
              <a:r>
                <a:rPr lang="en-US" altLang="zh-CN" sz="2800">
                  <a:solidFill>
                    <a:schemeClr val="tx1">
                      <a:lumMod val="85000"/>
                      <a:lumOff val="15000"/>
                    </a:schemeClr>
                  </a:solidFill>
                  <a:latin typeface="思源宋体 CN Heavy" panose="02020500000000000000" charset="-122"/>
                  <a:ea typeface="思源宋体 CN Heavy" panose="02020500000000000000" charset="-122"/>
                </a:rPr>
                <a:t>依申请公开情况</a:t>
              </a:r>
              <a:endParaRPr lang="en-US" altLang="zh-CN" sz="2800">
                <a:solidFill>
                  <a:schemeClr val="tx1">
                    <a:lumMod val="85000"/>
                    <a:lumOff val="15000"/>
                  </a:schemeClr>
                </a:solidFill>
                <a:latin typeface="思源宋体 CN Heavy" panose="02020500000000000000" charset="-122"/>
                <a:ea typeface="思源宋体 CN Heavy" panose="02020500000000000000" charset="-122"/>
              </a:endParaRPr>
            </a:p>
          </p:txBody>
        </p:sp>
      </p:grpSp>
      <p:sp>
        <p:nvSpPr>
          <p:cNvPr id="15" name="文本框 14"/>
          <p:cNvSpPr txBox="1"/>
          <p:nvPr/>
        </p:nvSpPr>
        <p:spPr>
          <a:xfrm>
            <a:off x="742315" y="2547620"/>
            <a:ext cx="2783840" cy="2162175"/>
          </a:xfrm>
          <a:prstGeom prst="rect">
            <a:avLst/>
          </a:prstGeom>
        </p:spPr>
        <p:txBody>
          <a:bodyPr wrap="square">
            <a:noAutofit/>
          </a:bodyPr>
          <a:p>
            <a:pPr marL="0" indent="406400" algn="just" defTabSz="266700">
              <a:lnSpc>
                <a:spcPts val="2100"/>
              </a:lnSpc>
              <a:spcBef>
                <a:spcPct val="0"/>
              </a:spcBef>
              <a:spcAft>
                <a:spcPct val="0"/>
              </a:spcAft>
            </a:pPr>
            <a:r>
              <a:rPr lang="zh-CN" altLang="en-US" sz="1800" i="0">
                <a:latin typeface="思源宋体 CN Medium" panose="02020500000000000000" charset="-122"/>
                <a:ea typeface="思源宋体 CN Medium" panose="02020500000000000000" charset="-122"/>
                <a:cs typeface="思源宋体 CN Medium" panose="02020500000000000000" charset="-122"/>
              </a:rPr>
              <a:t>2024年，街道明确依申请公开工作程序，加强工作规范，共受理依申请公开政府信息情况3件，申请内容主要为物业招投标备案等情况，已按时依法依规答复到位，未收取任何费用。</a:t>
            </a:r>
            <a:endParaRPr lang="zh-CN" altLang="en-US" sz="1800" i="0">
              <a:latin typeface="思源宋体 CN Medium" panose="02020500000000000000" charset="-122"/>
              <a:ea typeface="思源宋体 CN Medium" panose="02020500000000000000" charset="-122"/>
              <a:cs typeface="思源宋体 CN Medium" panose="02020500000000000000" charset="-122"/>
            </a:endParaRPr>
          </a:p>
        </p:txBody>
      </p:sp>
      <p:grpSp>
        <p:nvGrpSpPr>
          <p:cNvPr id="21" name="组合 20"/>
          <p:cNvGrpSpPr/>
          <p:nvPr/>
        </p:nvGrpSpPr>
        <p:grpSpPr>
          <a:xfrm>
            <a:off x="5644515" y="417830"/>
            <a:ext cx="7002145" cy="914400"/>
            <a:chOff x="811" y="640"/>
            <a:chExt cx="11027" cy="1440"/>
          </a:xfrm>
        </p:grpSpPr>
        <p:sp>
          <p:nvSpPr>
            <p:cNvPr id="22" name="圆角矩形 21"/>
            <p:cNvSpPr/>
            <p:nvPr/>
          </p:nvSpPr>
          <p:spPr>
            <a:xfrm>
              <a:off x="811" y="640"/>
              <a:ext cx="7302" cy="1440"/>
            </a:xfrm>
            <a:prstGeom prst="roundRect">
              <a:avLst>
                <a:gd name="adj" fmla="val 30555"/>
              </a:avLst>
            </a:prstGeom>
            <a:solidFill>
              <a:schemeClr val="bg1"/>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圆角矩形 22"/>
            <p:cNvSpPr/>
            <p:nvPr/>
          </p:nvSpPr>
          <p:spPr>
            <a:xfrm>
              <a:off x="812" y="640"/>
              <a:ext cx="1404" cy="1440"/>
            </a:xfrm>
            <a:prstGeom prst="roundRect">
              <a:avLst>
                <a:gd name="adj" fmla="val 3055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6" name="图片 25" descr="32313538383938393b32313538373837303bb9abcec4b0fc"/>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69" y="1015"/>
              <a:ext cx="690" cy="690"/>
            </a:xfrm>
            <a:prstGeom prst="rect">
              <a:avLst/>
            </a:prstGeom>
          </p:spPr>
        </p:pic>
        <p:sp>
          <p:nvSpPr>
            <p:cNvPr id="27" name="文本框 26"/>
            <p:cNvSpPr txBox="1"/>
            <p:nvPr/>
          </p:nvSpPr>
          <p:spPr>
            <a:xfrm>
              <a:off x="2333" y="839"/>
              <a:ext cx="9505" cy="822"/>
            </a:xfrm>
            <a:prstGeom prst="rect">
              <a:avLst/>
            </a:prstGeom>
            <a:noFill/>
          </p:spPr>
          <p:txBody>
            <a:bodyPr wrap="square" rtlCol="0">
              <a:spAutoFit/>
            </a:bodyPr>
            <a:p>
              <a:pPr algn="l"/>
              <a:r>
                <a:rPr lang="en-US" altLang="zh-CN" sz="2800">
                  <a:solidFill>
                    <a:schemeClr val="tx1">
                      <a:lumMod val="85000"/>
                      <a:lumOff val="15000"/>
                    </a:schemeClr>
                  </a:solidFill>
                  <a:latin typeface="思源宋体 CN Heavy" panose="02020500000000000000" charset="-122"/>
                  <a:ea typeface="思源宋体 CN Heavy" panose="02020500000000000000" charset="-122"/>
                </a:rPr>
                <a:t>政府信息管理情况</a:t>
              </a:r>
              <a:endParaRPr lang="en-US" altLang="zh-CN" sz="2800">
                <a:solidFill>
                  <a:schemeClr val="tx1">
                    <a:lumMod val="85000"/>
                    <a:lumOff val="15000"/>
                  </a:schemeClr>
                </a:solidFill>
                <a:latin typeface="思源宋体 CN Heavy" panose="02020500000000000000" charset="-122"/>
                <a:ea typeface="思源宋体 CN Heavy" panose="02020500000000000000" charset="-122"/>
              </a:endParaRPr>
            </a:p>
          </p:txBody>
        </p:sp>
      </p:grpSp>
      <p:sp>
        <p:nvSpPr>
          <p:cNvPr id="28" name="文本框 27"/>
          <p:cNvSpPr txBox="1"/>
          <p:nvPr/>
        </p:nvSpPr>
        <p:spPr>
          <a:xfrm>
            <a:off x="5871845" y="2412365"/>
            <a:ext cx="5114290" cy="2784475"/>
          </a:xfrm>
          <a:prstGeom prst="rect">
            <a:avLst/>
          </a:prstGeom>
        </p:spPr>
        <p:txBody>
          <a:bodyPr wrap="square">
            <a:noAutofit/>
          </a:bodyPr>
          <a:p>
            <a:pPr lvl="0" indent="406400" algn="just" defTabSz="266700">
              <a:lnSpc>
                <a:spcPts val="2100"/>
              </a:lnSpc>
              <a:buClrTx/>
              <a:buSzTx/>
              <a:buFontTx/>
            </a:pPr>
            <a:r>
              <a:rPr lang="zh-CN" altLang="en-US">
                <a:latin typeface="思源宋体 CN Medium" panose="02020500000000000000" charset="-122"/>
                <a:ea typeface="思源宋体 CN Medium" panose="02020500000000000000" charset="-122"/>
                <a:cs typeface="思源宋体 CN Medium" panose="02020500000000000000" charset="-122"/>
                <a:sym typeface="+mn-ea"/>
              </a:rPr>
              <a:t>根据省市县关于全面推进基层政务公开标准化规范化工作的相关文件要求，结合街道</a:t>
            </a:r>
            <a:r>
              <a:rPr lang="zh-CN" altLang="en-US">
                <a:latin typeface="思源宋体 CN Medium" panose="02020500000000000000" charset="-122"/>
                <a:ea typeface="思源宋体 CN Medium" panose="02020500000000000000" charset="-122"/>
                <a:cs typeface="思源宋体 CN Medium" panose="02020500000000000000" charset="-122"/>
                <a:sym typeface="+mn-ea"/>
              </a:rPr>
              <a:t>实际，紧盯重点领域，</a:t>
            </a:r>
            <a:r>
              <a:rPr lang="zh-CN" altLang="en-US">
                <a:latin typeface="思源宋体 CN Medium" panose="02020500000000000000" charset="-122"/>
                <a:ea typeface="思源宋体 CN Medium" panose="02020500000000000000" charset="-122"/>
                <a:cs typeface="思源宋体 CN Medium" panose="02020500000000000000" charset="-122"/>
                <a:sym typeface="+mn-ea"/>
              </a:rPr>
              <a:t>及时发布更新公示公告</a:t>
            </a:r>
            <a:r>
              <a:rPr lang="zh-CN" altLang="en-US">
                <a:latin typeface="思源宋体 CN Medium" panose="02020500000000000000" charset="-122"/>
                <a:ea typeface="思源宋体 CN Medium" panose="02020500000000000000" charset="-122"/>
                <a:cs typeface="思源宋体 CN Medium" panose="02020500000000000000" charset="-122"/>
                <a:sym typeface="+mn-ea"/>
              </a:rPr>
              <a:t>、政策文件</a:t>
            </a:r>
            <a:r>
              <a:rPr lang="zh-CN" altLang="en-US">
                <a:latin typeface="思源宋体 CN Medium" panose="02020500000000000000" charset="-122"/>
                <a:ea typeface="思源宋体 CN Medium" panose="02020500000000000000" charset="-122"/>
                <a:cs typeface="思源宋体 CN Medium" panose="02020500000000000000" charset="-122"/>
                <a:sym typeface="+mn-ea"/>
              </a:rPr>
              <a:t>、财政预决算信息等重点领域内容，确保权力运行公开透明。认真贯彻落实信息公开条例，完善政务公开工作机制，把好信息公开审核关，严格遵循“谁公开谁审查、谁审查谁负责、先审查后公开”的工作原则，确保信息公开工作规范有序开展</a:t>
            </a:r>
            <a:r>
              <a:rPr lang="zh-CN" altLang="en-US">
                <a:latin typeface="思源宋体 CN Medium" panose="02020500000000000000" charset="-122"/>
                <a:ea typeface="思源宋体 CN Medium" panose="02020500000000000000" charset="-122"/>
                <a:cs typeface="思源宋体 CN Medium" panose="02020500000000000000" charset="-122"/>
                <a:sym typeface="+mn-ea"/>
              </a:rPr>
              <a:t>，形成</a:t>
            </a:r>
            <a:r>
              <a:rPr lang="zh-CN" altLang="en-US">
                <a:latin typeface="思源宋体 CN Medium" panose="02020500000000000000" charset="-122"/>
                <a:ea typeface="思源宋体 CN Medium" panose="02020500000000000000" charset="-122"/>
                <a:cs typeface="思源宋体 CN Medium" panose="02020500000000000000" charset="-122"/>
                <a:sym typeface="+mn-ea"/>
              </a:rPr>
              <a:t>“一级抓一级，层层抓落实”的工作格局。</a:t>
            </a:r>
            <a:r>
              <a:rPr lang="zh-CN" altLang="en-US">
                <a:latin typeface="思源宋体 CN Medium" panose="02020500000000000000" charset="-122"/>
                <a:ea typeface="思源宋体 CN Medium" panose="02020500000000000000" charset="-122"/>
                <a:cs typeface="思源宋体 CN Medium" panose="02020500000000000000" charset="-122"/>
                <a:sym typeface="+mn-ea"/>
              </a:rPr>
              <a:t>指定专人负责，涉密信息脱敏处理，</a:t>
            </a:r>
            <a:r>
              <a:rPr lang="zh-CN" altLang="en-US">
                <a:latin typeface="思源宋体 CN Medium" panose="02020500000000000000" charset="-122"/>
                <a:ea typeface="思源宋体 CN Medium" panose="02020500000000000000" charset="-122"/>
                <a:cs typeface="思源宋体 CN Medium" panose="02020500000000000000" charset="-122"/>
                <a:sym typeface="+mn-ea"/>
              </a:rPr>
              <a:t>全力做好需公开政府信息的保密审查工作。</a:t>
            </a:r>
            <a:endParaRPr lang="zh-CN" altLang="en-US">
              <a:latin typeface="思源宋体 CN Medium" panose="02020500000000000000" charset="-122"/>
              <a:ea typeface="思源宋体 CN Medium" panose="02020500000000000000" charset="-122"/>
              <a:cs typeface="思源宋体 CN Medium" panose="02020500000000000000" charset="-122"/>
              <a:sym typeface="+mn-ea"/>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4985" y="406400"/>
            <a:ext cx="7002145" cy="914400"/>
            <a:chOff x="811" y="640"/>
            <a:chExt cx="11027" cy="1440"/>
          </a:xfrm>
        </p:grpSpPr>
        <p:sp>
          <p:nvSpPr>
            <p:cNvPr id="3" name="圆角矩形 2"/>
            <p:cNvSpPr/>
            <p:nvPr/>
          </p:nvSpPr>
          <p:spPr>
            <a:xfrm>
              <a:off x="811" y="640"/>
              <a:ext cx="9027" cy="1440"/>
            </a:xfrm>
            <a:prstGeom prst="roundRect">
              <a:avLst>
                <a:gd name="adj" fmla="val 30555"/>
              </a:avLst>
            </a:prstGeom>
            <a:solidFill>
              <a:schemeClr val="bg1"/>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a:off x="812" y="640"/>
              <a:ext cx="1404" cy="1440"/>
            </a:xfrm>
            <a:prstGeom prst="roundRect">
              <a:avLst>
                <a:gd name="adj" fmla="val 3055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descr="32313538383938393b32313538373837303bb9abcec4b0fc"/>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69" y="1015"/>
              <a:ext cx="690" cy="690"/>
            </a:xfrm>
            <a:prstGeom prst="rect">
              <a:avLst/>
            </a:prstGeom>
          </p:spPr>
        </p:pic>
        <p:sp>
          <p:nvSpPr>
            <p:cNvPr id="12" name="文本框 11"/>
            <p:cNvSpPr txBox="1"/>
            <p:nvPr/>
          </p:nvSpPr>
          <p:spPr>
            <a:xfrm>
              <a:off x="2333" y="891"/>
              <a:ext cx="9505" cy="822"/>
            </a:xfrm>
            <a:prstGeom prst="rect">
              <a:avLst/>
            </a:prstGeom>
            <a:noFill/>
          </p:spPr>
          <p:txBody>
            <a:bodyPr wrap="square" rtlCol="0">
              <a:spAutoFit/>
            </a:bodyPr>
            <a:p>
              <a:pPr algn="l"/>
              <a:r>
                <a:rPr lang="en-US" altLang="zh-CN" sz="2800">
                  <a:solidFill>
                    <a:schemeClr val="tx1">
                      <a:lumMod val="85000"/>
                      <a:lumOff val="15000"/>
                    </a:schemeClr>
                  </a:solidFill>
                  <a:latin typeface="思源宋体 CN Heavy" panose="02020500000000000000" charset="-122"/>
                  <a:ea typeface="思源宋体 CN Heavy" panose="02020500000000000000" charset="-122"/>
                </a:rPr>
                <a:t>政府信息公开平台建设情况</a:t>
              </a:r>
              <a:endParaRPr lang="en-US" altLang="zh-CN" sz="2800">
                <a:solidFill>
                  <a:schemeClr val="tx1">
                    <a:lumMod val="85000"/>
                    <a:lumOff val="15000"/>
                  </a:schemeClr>
                </a:solidFill>
                <a:latin typeface="思源宋体 CN Heavy" panose="02020500000000000000" charset="-122"/>
                <a:ea typeface="思源宋体 CN Heavy" panose="02020500000000000000" charset="-122"/>
              </a:endParaRPr>
            </a:p>
          </p:txBody>
        </p:sp>
      </p:grpSp>
      <p:sp>
        <p:nvSpPr>
          <p:cNvPr id="15" name="文本框 14"/>
          <p:cNvSpPr txBox="1"/>
          <p:nvPr/>
        </p:nvSpPr>
        <p:spPr>
          <a:xfrm>
            <a:off x="641350" y="2040890"/>
            <a:ext cx="5240655" cy="2162175"/>
          </a:xfrm>
          <a:prstGeom prst="rect">
            <a:avLst/>
          </a:prstGeom>
        </p:spPr>
        <p:txBody>
          <a:bodyPr wrap="square">
            <a:noAutofit/>
          </a:bodyPr>
          <a:p>
            <a:pPr marL="0" indent="406400" algn="just" defTabSz="266700">
              <a:lnSpc>
                <a:spcPts val="2100"/>
              </a:lnSpc>
              <a:spcBef>
                <a:spcPct val="0"/>
              </a:spcBef>
              <a:spcAft>
                <a:spcPct val="0"/>
              </a:spcAft>
            </a:pPr>
            <a:r>
              <a:rPr lang="zh-CN" altLang="en-US" sz="1800" i="0">
                <a:latin typeface="思源宋体 CN Medium" panose="02020500000000000000" charset="-122"/>
                <a:ea typeface="思源宋体 CN Medium" panose="02020500000000000000" charset="-122"/>
                <a:cs typeface="思源宋体 CN Medium" panose="02020500000000000000" charset="-122"/>
              </a:rPr>
              <a:t>一是完善公开平台，提升服务。强化监督保障，安排专人专班，通过定期与不定期巡检抽查，把控全流程，杜绝差错。同时，运用多种手段排查涉隐私信息，对过往、即将发布信息严格审核，确保政务信息规范、及时、科学，让居民快速获取权威信息。二是强化主体责任，严把信息质量。规范处理流程，制定标准化手册。落实“三审制”，由撰写人、科室负责人、分管领导依次审核，保障信息准确、表述严谨、立场客观，审核通过后即时网上公开，让居民及时知晓街道动态与政策。三是畅通公开渠道，丰富便民载体。拓展线上线下路径，线上优化政务网站与公众号信息展示、互动功能；线下在社区服务中心、小区公告栏设公开专区，以通俗形式展示政策法规、办事指南，定期更新、专人答疑，打通服务群众“最后一公里”，让政务公开惠及民众。</a:t>
            </a:r>
            <a:endParaRPr lang="zh-CN" altLang="en-US" sz="1800" i="0">
              <a:latin typeface="思源宋体 CN Medium" panose="02020500000000000000" charset="-122"/>
              <a:ea typeface="思源宋体 CN Medium" panose="02020500000000000000" charset="-122"/>
              <a:cs typeface="思源宋体 CN Medium" panose="02020500000000000000" charset="-122"/>
            </a:endParaRPr>
          </a:p>
        </p:txBody>
      </p:sp>
      <p:grpSp>
        <p:nvGrpSpPr>
          <p:cNvPr id="21" name="组合 20"/>
          <p:cNvGrpSpPr/>
          <p:nvPr/>
        </p:nvGrpSpPr>
        <p:grpSpPr>
          <a:xfrm>
            <a:off x="6470015" y="417830"/>
            <a:ext cx="7002145" cy="914400"/>
            <a:chOff x="811" y="640"/>
            <a:chExt cx="11027" cy="1440"/>
          </a:xfrm>
        </p:grpSpPr>
        <p:sp>
          <p:nvSpPr>
            <p:cNvPr id="22" name="圆角矩形 21"/>
            <p:cNvSpPr/>
            <p:nvPr/>
          </p:nvSpPr>
          <p:spPr>
            <a:xfrm>
              <a:off x="811" y="640"/>
              <a:ext cx="7302" cy="1440"/>
            </a:xfrm>
            <a:prstGeom prst="roundRect">
              <a:avLst>
                <a:gd name="adj" fmla="val 30555"/>
              </a:avLst>
            </a:prstGeom>
            <a:solidFill>
              <a:schemeClr val="bg1"/>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圆角矩形 22"/>
            <p:cNvSpPr/>
            <p:nvPr/>
          </p:nvSpPr>
          <p:spPr>
            <a:xfrm>
              <a:off x="812" y="640"/>
              <a:ext cx="1404" cy="1440"/>
            </a:xfrm>
            <a:prstGeom prst="roundRect">
              <a:avLst>
                <a:gd name="adj" fmla="val 3055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6" name="图片 25" descr="32313538383938393b32313538373837303bb9abcec4b0fc"/>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69" y="1015"/>
              <a:ext cx="690" cy="690"/>
            </a:xfrm>
            <a:prstGeom prst="rect">
              <a:avLst/>
            </a:prstGeom>
          </p:spPr>
        </p:pic>
        <p:sp>
          <p:nvSpPr>
            <p:cNvPr id="27" name="文本框 26"/>
            <p:cNvSpPr txBox="1"/>
            <p:nvPr/>
          </p:nvSpPr>
          <p:spPr>
            <a:xfrm>
              <a:off x="2333" y="839"/>
              <a:ext cx="9505" cy="822"/>
            </a:xfrm>
            <a:prstGeom prst="rect">
              <a:avLst/>
            </a:prstGeom>
            <a:noFill/>
          </p:spPr>
          <p:txBody>
            <a:bodyPr wrap="square" rtlCol="0">
              <a:spAutoFit/>
            </a:bodyPr>
            <a:p>
              <a:pPr algn="l"/>
              <a:r>
                <a:rPr lang="en-US" altLang="zh-CN" sz="2800">
                  <a:solidFill>
                    <a:schemeClr val="tx1">
                      <a:lumMod val="85000"/>
                      <a:lumOff val="15000"/>
                    </a:schemeClr>
                  </a:solidFill>
                  <a:latin typeface="思源宋体 CN Heavy" panose="02020500000000000000" charset="-122"/>
                  <a:ea typeface="思源宋体 CN Heavy" panose="02020500000000000000" charset="-122"/>
                </a:rPr>
                <a:t>监督保障情况</a:t>
              </a:r>
              <a:endParaRPr lang="en-US" altLang="zh-CN" sz="2800">
                <a:solidFill>
                  <a:schemeClr val="tx1">
                    <a:lumMod val="85000"/>
                    <a:lumOff val="15000"/>
                  </a:schemeClr>
                </a:solidFill>
                <a:latin typeface="思源宋体 CN Heavy" panose="02020500000000000000" charset="-122"/>
                <a:ea typeface="思源宋体 CN Heavy" panose="02020500000000000000" charset="-122"/>
              </a:endParaRPr>
            </a:p>
          </p:txBody>
        </p:sp>
      </p:grpSp>
      <p:sp>
        <p:nvSpPr>
          <p:cNvPr id="28" name="文本框 27"/>
          <p:cNvSpPr txBox="1"/>
          <p:nvPr/>
        </p:nvSpPr>
        <p:spPr>
          <a:xfrm>
            <a:off x="6697345" y="2040890"/>
            <a:ext cx="4288790" cy="2784475"/>
          </a:xfrm>
          <a:prstGeom prst="rect">
            <a:avLst/>
          </a:prstGeom>
        </p:spPr>
        <p:txBody>
          <a:bodyPr wrap="square">
            <a:noAutofit/>
          </a:bodyPr>
          <a:p>
            <a:pPr lvl="0" indent="406400" algn="just" defTabSz="266700">
              <a:lnSpc>
                <a:spcPts val="2100"/>
              </a:lnSpc>
              <a:buClrTx/>
              <a:buSzTx/>
              <a:buFontTx/>
            </a:pPr>
            <a:r>
              <a:rPr lang="zh-CN" altLang="en-US">
                <a:latin typeface="思源宋体 CN Medium" panose="02020500000000000000" charset="-122"/>
                <a:ea typeface="思源宋体 CN Medium" panose="02020500000000000000" charset="-122"/>
                <a:cs typeface="思源宋体 CN Medium" panose="02020500000000000000" charset="-122"/>
                <a:sym typeface="+mn-ea"/>
              </a:rPr>
              <a:t>一是强化领导，精细谋划。街道分管领导高度重视政务公开，多次主持专项会议，深入听取阶段汇报，聚焦要点难点精准施策，全面督促政务与村务公开工作，保障扎实落地推进。二是聚焦问题，立改见效。对标反馈问题逐一剖析，较真碰硬立行立改，将问题清单转为成效清单。日常强化信息常态化、规范化发布，以丰富准确信息增强公开实效，提升政务服务水平，保障群众知情权。三是压实责任，强化保障。深度融入绩效考核，健全监督评议长效机制，主动接受考核与社会评议，以外部监督倒逼工作质效提升，确保政务公开行稳致远。</a:t>
            </a:r>
            <a:endParaRPr lang="zh-CN" altLang="en-US">
              <a:latin typeface="思源宋体 CN Medium" panose="02020500000000000000" charset="-122"/>
              <a:ea typeface="思源宋体 CN Medium" panose="02020500000000000000" charset="-122"/>
              <a:cs typeface="思源宋体 CN Medium" panose="02020500000000000000" charset="-122"/>
              <a:sym typeface="+mn-ea"/>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custDataLst>
              <p:tags r:id="rId1"/>
            </p:custDataLst>
          </p:nvPr>
        </p:nvSpPr>
        <p:spPr>
          <a:xfrm rot="16200000">
            <a:off x="-728980" y="1336040"/>
            <a:ext cx="4351020" cy="4351020"/>
          </a:xfrm>
          <a:prstGeom prst="ellipse">
            <a:avLst/>
          </a:prstGeom>
          <a:solidFill>
            <a:schemeClr val="lt1"/>
          </a:solidFill>
          <a:ln>
            <a:noFill/>
          </a:ln>
          <a:effectLst>
            <a:outerShdw blurRad="495300" dist="38100" dir="2700000" algn="tl" rotWithShape="0">
              <a:schemeClr val="lt1">
                <a:lumMod val="50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 name="椭圆 2"/>
          <p:cNvSpPr/>
          <p:nvPr>
            <p:custDataLst>
              <p:tags r:id="rId2"/>
            </p:custDataLst>
          </p:nvPr>
        </p:nvSpPr>
        <p:spPr>
          <a:xfrm rot="16200000">
            <a:off x="121920" y="2186940"/>
            <a:ext cx="2649220" cy="2649220"/>
          </a:xfrm>
          <a:prstGeom prst="ellipse">
            <a:avLst/>
          </a:prstGeom>
          <a:solidFill>
            <a:schemeClr val="lt1"/>
          </a:solidFill>
          <a:ln>
            <a:noFill/>
          </a:ln>
          <a:effectLst>
            <a:outerShdw blurRad="495300" dist="38100" dir="2700000" algn="tl" rotWithShape="0">
              <a:schemeClr val="l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 name="弧形 4"/>
          <p:cNvSpPr/>
          <p:nvPr/>
        </p:nvSpPr>
        <p:spPr>
          <a:xfrm>
            <a:off x="-1405255" y="659765"/>
            <a:ext cx="5703570" cy="5703570"/>
          </a:xfrm>
          <a:prstGeom prst="arc">
            <a:avLst>
              <a:gd name="adj1" fmla="val 16200000"/>
              <a:gd name="adj2" fmla="val 5319923"/>
            </a:avLst>
          </a:prstGeom>
          <a:ln>
            <a:solidFill>
              <a:schemeClr val="bg2">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5" name="文本框 24"/>
          <p:cNvSpPr txBox="1"/>
          <p:nvPr>
            <p:custDataLst>
              <p:tags r:id="rId3"/>
            </p:custDataLst>
          </p:nvPr>
        </p:nvSpPr>
        <p:spPr>
          <a:xfrm>
            <a:off x="814705" y="3193415"/>
            <a:ext cx="1251585" cy="706755"/>
          </a:xfrm>
          <a:prstGeom prst="rect">
            <a:avLst/>
          </a:prstGeom>
          <a:noFill/>
        </p:spPr>
        <p:txBody>
          <a:bodyPr wrap="square" rtlCol="0">
            <a:spAutoFit/>
          </a:bodyPr>
          <a:p>
            <a:pPr algn="l"/>
            <a:r>
              <a:rPr lang="en-US" altLang="zh-CN" sz="4000" spc="200">
                <a:solidFill>
                  <a:schemeClr val="tx1"/>
                </a:solidFill>
                <a:uFillTx/>
                <a:latin typeface="思源宋体 CN Heavy" panose="02020500000000000000" charset="-122"/>
                <a:ea typeface="思源宋体 CN Heavy" panose="02020500000000000000" charset="-122"/>
              </a:rPr>
              <a:t>#02</a:t>
            </a:r>
            <a:endParaRPr lang="en-US" altLang="zh-CN" sz="4000" spc="200">
              <a:solidFill>
                <a:schemeClr val="tx1"/>
              </a:solidFill>
              <a:uFillTx/>
              <a:latin typeface="思源宋体 CN Heavy" panose="02020500000000000000" charset="-122"/>
              <a:ea typeface="思源宋体 CN Heavy" panose="02020500000000000000" charset="-122"/>
            </a:endParaRPr>
          </a:p>
        </p:txBody>
      </p:sp>
      <p:sp>
        <p:nvSpPr>
          <p:cNvPr id="7" name="文本框 6"/>
          <p:cNvSpPr txBox="1"/>
          <p:nvPr>
            <p:custDataLst>
              <p:tags r:id="rId4"/>
            </p:custDataLst>
          </p:nvPr>
        </p:nvSpPr>
        <p:spPr>
          <a:xfrm>
            <a:off x="5502275" y="676275"/>
            <a:ext cx="6689090" cy="829945"/>
          </a:xfrm>
          <a:prstGeom prst="rect">
            <a:avLst/>
          </a:prstGeom>
          <a:noFill/>
        </p:spPr>
        <p:txBody>
          <a:bodyPr wrap="square" rtlCol="0">
            <a:spAutoFit/>
          </a:bodyPr>
          <a:p>
            <a:pPr algn="l"/>
            <a:r>
              <a:rPr lang="zh-CN" altLang="en-US" sz="4800" spc="200">
                <a:solidFill>
                  <a:schemeClr val="tx1"/>
                </a:solidFill>
                <a:uFillTx/>
                <a:latin typeface="思源宋体 CN Heavy" panose="02020500000000000000" charset="-122"/>
                <a:ea typeface="思源宋体 CN Heavy" panose="02020500000000000000" charset="-122"/>
              </a:rPr>
              <a:t>主动公开政府信息情况</a:t>
            </a:r>
            <a:endParaRPr lang="zh-CN" altLang="en-US" sz="4800" spc="200">
              <a:solidFill>
                <a:schemeClr val="tx1"/>
              </a:solidFill>
              <a:uFillTx/>
              <a:latin typeface="思源宋体 CN Heavy" panose="02020500000000000000" charset="-122"/>
              <a:ea typeface="思源宋体 CN Heavy" panose="02020500000000000000" charset="-122"/>
            </a:endParaRPr>
          </a:p>
        </p:txBody>
      </p:sp>
      <p:sp>
        <p:nvSpPr>
          <p:cNvPr id="10" name="圆角矩形 9"/>
          <p:cNvSpPr/>
          <p:nvPr/>
        </p:nvSpPr>
        <p:spPr>
          <a:xfrm rot="10800000">
            <a:off x="7329805" y="1705610"/>
            <a:ext cx="2408555" cy="159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aphicFrame>
        <p:nvGraphicFramePr>
          <p:cNvPr id="4" name="表格 3"/>
          <p:cNvGraphicFramePr/>
          <p:nvPr/>
        </p:nvGraphicFramePr>
        <p:xfrm>
          <a:off x="5881052" y="2682875"/>
          <a:ext cx="5570855" cy="2863850"/>
        </p:xfrm>
        <a:graphic>
          <a:graphicData uri="http://schemas.openxmlformats.org/drawingml/2006/table">
            <a:tbl>
              <a:tblPr/>
              <a:tblGrid>
                <a:gridCol w="1546225"/>
                <a:gridCol w="1354455"/>
                <a:gridCol w="1407160"/>
                <a:gridCol w="1263015"/>
              </a:tblGrid>
              <a:tr h="215900">
                <a:tc gridSpan="4">
                  <a:txBody>
                    <a:bodyPr/>
                    <a:p>
                      <a:pPr marL="0" algn="ctr">
                        <a:lnSpc>
                          <a:spcPts val="1700"/>
                        </a:lnSpc>
                        <a:buClrTx/>
                        <a:buSzTx/>
                        <a:buFontTx/>
                      </a:pPr>
                      <a:r>
                        <a:rPr lang="zh-CN" sz="1200" b="1">
                          <a:latin typeface="国标黑体" panose="02000500000000000000" charset="-122"/>
                          <a:ea typeface="国标黑体" panose="02000500000000000000" charset="-122"/>
                        </a:rPr>
                        <a:t>第二十条第（一）项</a:t>
                      </a:r>
                      <a:endParaRPr lang="zh-CN" sz="1200" b="1">
                        <a:latin typeface="国标黑体" panose="02000500000000000000" charset="-122"/>
                        <a:ea typeface="国标黑体" panose="02000500000000000000"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15900">
                <a:tc>
                  <a:txBody>
                    <a:bodyPr/>
                    <a:p>
                      <a:pPr marL="0" indent="0" algn="ctr">
                        <a:lnSpc>
                          <a:spcPts val="1700"/>
                        </a:lnSpc>
                        <a:spcBef>
                          <a:spcPct val="0"/>
                        </a:spcBef>
                        <a:spcAft>
                          <a:spcPct val="0"/>
                        </a:spcAft>
                      </a:pPr>
                      <a:r>
                        <a:rPr lang="zh-CN" sz="1200" b="1">
                          <a:latin typeface="Times New Roman" panose="02020603050405020304"/>
                          <a:ea typeface="仿宋_GB2312" panose="02010609030101010101" charset="-122"/>
                        </a:rPr>
                        <a:t>信息内容</a:t>
                      </a:r>
                      <a:endParaRPr lang="zh-CN" sz="12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zh-CN" sz="1200" b="1">
                          <a:latin typeface="Times New Roman" panose="02020603050405020304"/>
                          <a:ea typeface="仿宋_GB2312" panose="02010609030101010101" charset="-122"/>
                        </a:rPr>
                        <a:t>本年制发件数</a:t>
                      </a:r>
                      <a:endParaRPr lang="zh-CN" sz="12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zh-CN" sz="1200" b="1">
                          <a:latin typeface="Times New Roman" panose="02020603050405020304"/>
                          <a:ea typeface="仿宋_GB2312" panose="02010609030101010101" charset="-122"/>
                        </a:rPr>
                        <a:t>本年废止件数</a:t>
                      </a:r>
                      <a:endParaRPr lang="zh-CN" sz="12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zh-CN" sz="1200" b="1">
                          <a:latin typeface="Times New Roman" panose="02020603050405020304"/>
                          <a:ea typeface="仿宋_GB2312" panose="02010609030101010101" charset="-122"/>
                        </a:rPr>
                        <a:t>现行有效件数</a:t>
                      </a:r>
                      <a:endParaRPr lang="zh-CN" sz="12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15900">
                <a:tc>
                  <a:txBody>
                    <a:bodyPr/>
                    <a:p>
                      <a:pPr marL="0" indent="0" algn="l">
                        <a:lnSpc>
                          <a:spcPts val="1700"/>
                        </a:lnSpc>
                        <a:spcBef>
                          <a:spcPct val="0"/>
                        </a:spcBef>
                        <a:spcAft>
                          <a:spcPct val="0"/>
                        </a:spcAft>
                      </a:pPr>
                      <a:r>
                        <a:rPr lang="zh-CN" sz="1200" b="1">
                          <a:latin typeface="Times New Roman" panose="02020603050405020304"/>
                          <a:ea typeface="仿宋_GB2312" panose="02010609030101010101" charset="-122"/>
                        </a:rPr>
                        <a:t>规章</a:t>
                      </a:r>
                      <a:endParaRPr lang="zh-CN" sz="12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200" b="1">
                          <a:latin typeface="Times New Roman" panose="02020603050405020304"/>
                          <a:ea typeface="Times New Roman" panose="02020603050405020304"/>
                        </a:rPr>
                        <a:t>0</a:t>
                      </a:r>
                      <a:endParaRPr lang="en-US" altLang="zh-CN" sz="12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200" b="1">
                          <a:latin typeface="Times New Roman" panose="02020603050405020304"/>
                          <a:ea typeface="Times New Roman" panose="02020603050405020304"/>
                        </a:rPr>
                        <a:t>0</a:t>
                      </a:r>
                      <a:endParaRPr lang="en-US" altLang="zh-CN" sz="12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200" b="1">
                          <a:latin typeface="Times New Roman" panose="02020603050405020304"/>
                          <a:ea typeface="Times New Roman" panose="02020603050405020304"/>
                        </a:rPr>
                        <a:t>0</a:t>
                      </a:r>
                      <a:endParaRPr lang="en-US" altLang="zh-CN" sz="12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9540">
                <a:tc>
                  <a:txBody>
                    <a:bodyPr/>
                    <a:p>
                      <a:pPr marL="0" indent="0" algn="l">
                        <a:lnSpc>
                          <a:spcPts val="1700"/>
                        </a:lnSpc>
                        <a:spcBef>
                          <a:spcPct val="0"/>
                        </a:spcBef>
                        <a:spcAft>
                          <a:spcPct val="0"/>
                        </a:spcAft>
                      </a:pPr>
                      <a:r>
                        <a:rPr lang="zh-CN" sz="1200" b="1">
                          <a:latin typeface="Times New Roman" panose="02020603050405020304"/>
                          <a:ea typeface="仿宋_GB2312" panose="02010609030101010101" charset="-122"/>
                        </a:rPr>
                        <a:t>行政规范性文件</a:t>
                      </a:r>
                      <a:endParaRPr lang="zh-CN" sz="12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200" b="1">
                          <a:latin typeface="Times New Roman" panose="02020603050405020304"/>
                          <a:ea typeface="Times New Roman" panose="02020603050405020304"/>
                        </a:rPr>
                        <a:t>0</a:t>
                      </a:r>
                      <a:endParaRPr lang="en-US" altLang="zh-CN" sz="12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200" b="1">
                          <a:latin typeface="Times New Roman" panose="02020603050405020304"/>
                          <a:ea typeface="Times New Roman" panose="02020603050405020304"/>
                        </a:rPr>
                        <a:t>0</a:t>
                      </a:r>
                      <a:endParaRPr lang="en-US" altLang="zh-CN" sz="12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700"/>
                        </a:lnSpc>
                        <a:spcBef>
                          <a:spcPct val="0"/>
                        </a:spcBef>
                        <a:spcAft>
                          <a:spcPct val="0"/>
                        </a:spcAft>
                      </a:pPr>
                      <a:r>
                        <a:rPr lang="en-US" altLang="zh-CN" sz="1200" b="1">
                          <a:latin typeface="Times New Roman" panose="02020603050405020304"/>
                          <a:ea typeface="Times New Roman" panose="02020603050405020304"/>
                        </a:rPr>
                        <a:t>0</a:t>
                      </a:r>
                      <a:endParaRPr lang="en-US" altLang="zh-CN" sz="12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15900">
                <a:tc gridSpan="4">
                  <a:txBody>
                    <a:bodyPr/>
                    <a:p>
                      <a:pPr marL="0" indent="0" algn="ctr">
                        <a:lnSpc>
                          <a:spcPts val="1700"/>
                        </a:lnSpc>
                        <a:spcBef>
                          <a:spcPct val="0"/>
                        </a:spcBef>
                        <a:spcAft>
                          <a:spcPct val="0"/>
                        </a:spcAft>
                      </a:pPr>
                      <a:r>
                        <a:rPr lang="zh-CN" sz="1200" b="1">
                          <a:latin typeface="国标黑体" panose="02000500000000000000" charset="-122"/>
                          <a:ea typeface="国标黑体" panose="02000500000000000000" charset="-122"/>
                        </a:rPr>
                        <a:t>第二十条第（五）项</a:t>
                      </a:r>
                      <a:endParaRPr lang="zh-CN" sz="1200" b="1">
                        <a:latin typeface="国标黑体" panose="02000500000000000000" charset="-122"/>
                        <a:ea typeface="国标黑体" panose="02000500000000000000"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15900">
                <a:tc>
                  <a:txBody>
                    <a:bodyPr/>
                    <a:p>
                      <a:pPr marL="0" indent="0" algn="ctr">
                        <a:lnSpc>
                          <a:spcPts val="1700"/>
                        </a:lnSpc>
                        <a:spcBef>
                          <a:spcPct val="0"/>
                        </a:spcBef>
                        <a:spcAft>
                          <a:spcPct val="0"/>
                        </a:spcAft>
                      </a:pPr>
                      <a:r>
                        <a:rPr lang="zh-CN" sz="1200" b="1">
                          <a:latin typeface="Times New Roman" panose="02020603050405020304"/>
                          <a:ea typeface="仿宋_GB2312" panose="02010609030101010101" charset="-122"/>
                        </a:rPr>
                        <a:t>信息内容</a:t>
                      </a:r>
                      <a:endParaRPr lang="zh-CN" sz="12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3">
                  <a:txBody>
                    <a:bodyPr/>
                    <a:p>
                      <a:pPr marL="0" indent="0" algn="ctr">
                        <a:lnSpc>
                          <a:spcPts val="1700"/>
                        </a:lnSpc>
                        <a:spcBef>
                          <a:spcPct val="0"/>
                        </a:spcBef>
                        <a:spcAft>
                          <a:spcPct val="0"/>
                        </a:spcAft>
                      </a:pPr>
                      <a:r>
                        <a:rPr lang="zh-CN" sz="1200" b="1">
                          <a:latin typeface="Times New Roman" panose="02020603050405020304"/>
                          <a:ea typeface="仿宋_GB2312" panose="02010609030101010101" charset="-122"/>
                        </a:rPr>
                        <a:t>本年处理决定数量</a:t>
                      </a:r>
                      <a:endParaRPr lang="zh-CN" sz="12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15900">
                <a:tc>
                  <a:txBody>
                    <a:bodyPr/>
                    <a:p>
                      <a:pPr marL="0" indent="0" algn="l">
                        <a:lnSpc>
                          <a:spcPts val="1700"/>
                        </a:lnSpc>
                        <a:spcBef>
                          <a:spcPct val="0"/>
                        </a:spcBef>
                        <a:spcAft>
                          <a:spcPct val="0"/>
                        </a:spcAft>
                      </a:pPr>
                      <a:r>
                        <a:rPr lang="zh-CN" sz="1200" b="1">
                          <a:latin typeface="Times New Roman" panose="02020603050405020304"/>
                          <a:ea typeface="仿宋_GB2312" panose="02010609030101010101" charset="-122"/>
                        </a:rPr>
                        <a:t>行政许可</a:t>
                      </a:r>
                      <a:endParaRPr lang="zh-CN" sz="12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3">
                  <a:txBody>
                    <a:bodyPr/>
                    <a:p>
                      <a:pPr marL="0" indent="0" algn="ctr">
                        <a:lnSpc>
                          <a:spcPts val="1700"/>
                        </a:lnSpc>
                        <a:spcBef>
                          <a:spcPct val="0"/>
                        </a:spcBef>
                        <a:spcAft>
                          <a:spcPct val="0"/>
                        </a:spcAft>
                      </a:pPr>
                      <a:r>
                        <a:rPr lang="en-US" altLang="zh-CN" sz="1200" b="1">
                          <a:latin typeface="Times New Roman" panose="02020603050405020304"/>
                          <a:ea typeface="Times New Roman" panose="02020603050405020304"/>
                        </a:rPr>
                        <a:t>266</a:t>
                      </a:r>
                      <a:endParaRPr lang="en-US" altLang="zh-CN" sz="12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15900">
                <a:tc gridSpan="4">
                  <a:txBody>
                    <a:bodyPr/>
                    <a:p>
                      <a:pPr marL="0" algn="ctr">
                        <a:lnSpc>
                          <a:spcPts val="1700"/>
                        </a:lnSpc>
                        <a:buClrTx/>
                        <a:buSzTx/>
                        <a:buFontTx/>
                      </a:pPr>
                      <a:r>
                        <a:rPr lang="zh-CN" sz="1200" b="1">
                          <a:latin typeface="国标黑体" panose="02000500000000000000" charset="-122"/>
                          <a:ea typeface="国标黑体" panose="02000500000000000000" charset="-122"/>
                        </a:rPr>
                        <a:t>第二十条第（六）项</a:t>
                      </a:r>
                      <a:endParaRPr lang="zh-CN" sz="1200" b="1">
                        <a:latin typeface="国标黑体" panose="02000500000000000000" charset="-122"/>
                        <a:ea typeface="国标黑体" panose="02000500000000000000"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15900">
                <a:tc>
                  <a:txBody>
                    <a:bodyPr/>
                    <a:p>
                      <a:pPr marL="0" indent="0" algn="ctr">
                        <a:lnSpc>
                          <a:spcPts val="1700"/>
                        </a:lnSpc>
                        <a:spcBef>
                          <a:spcPct val="0"/>
                        </a:spcBef>
                        <a:spcAft>
                          <a:spcPct val="0"/>
                        </a:spcAft>
                      </a:pPr>
                      <a:r>
                        <a:rPr lang="zh-CN" sz="1200" b="1">
                          <a:latin typeface="Times New Roman" panose="02020603050405020304"/>
                          <a:ea typeface="仿宋_GB2312" panose="02010609030101010101" charset="-122"/>
                        </a:rPr>
                        <a:t>信息内容</a:t>
                      </a:r>
                      <a:endParaRPr lang="zh-CN" sz="12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3">
                  <a:txBody>
                    <a:bodyPr/>
                    <a:p>
                      <a:pPr marL="0" indent="0" algn="ctr">
                        <a:lnSpc>
                          <a:spcPts val="1700"/>
                        </a:lnSpc>
                        <a:spcBef>
                          <a:spcPct val="0"/>
                        </a:spcBef>
                        <a:spcAft>
                          <a:spcPct val="0"/>
                        </a:spcAft>
                      </a:pPr>
                      <a:r>
                        <a:rPr lang="zh-CN" sz="1200" b="1">
                          <a:latin typeface="Times New Roman" panose="02020603050405020304"/>
                          <a:ea typeface="仿宋_GB2312" panose="02010609030101010101" charset="-122"/>
                        </a:rPr>
                        <a:t>本年处理决定数量</a:t>
                      </a:r>
                      <a:endParaRPr lang="zh-CN" sz="12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15900">
                <a:tc>
                  <a:txBody>
                    <a:bodyPr/>
                    <a:p>
                      <a:pPr marL="0" indent="0" algn="l">
                        <a:lnSpc>
                          <a:spcPts val="1700"/>
                        </a:lnSpc>
                        <a:spcBef>
                          <a:spcPct val="0"/>
                        </a:spcBef>
                        <a:spcAft>
                          <a:spcPct val="0"/>
                        </a:spcAft>
                      </a:pPr>
                      <a:r>
                        <a:rPr lang="zh-CN" sz="1200" b="1">
                          <a:latin typeface="Times New Roman" panose="02020603050405020304"/>
                          <a:ea typeface="仿宋_GB2312" panose="02010609030101010101" charset="-122"/>
                        </a:rPr>
                        <a:t>行政处罚</a:t>
                      </a:r>
                      <a:endParaRPr lang="zh-CN" sz="12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3">
                  <a:txBody>
                    <a:bodyPr/>
                    <a:p>
                      <a:pPr marL="0" indent="0" algn="ctr">
                        <a:lnSpc>
                          <a:spcPts val="1700"/>
                        </a:lnSpc>
                        <a:spcBef>
                          <a:spcPct val="0"/>
                        </a:spcBef>
                        <a:spcAft>
                          <a:spcPct val="0"/>
                        </a:spcAft>
                      </a:pPr>
                      <a:r>
                        <a:rPr lang="en-US" altLang="zh-CN" sz="1200" b="1">
                          <a:latin typeface="Times New Roman" panose="02020603050405020304"/>
                          <a:ea typeface="Times New Roman" panose="02020603050405020304"/>
                        </a:rPr>
                        <a:t>0</a:t>
                      </a:r>
                      <a:endParaRPr lang="en-US" altLang="zh-CN" sz="12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15900">
                <a:tc>
                  <a:txBody>
                    <a:bodyPr/>
                    <a:p>
                      <a:pPr marL="0" indent="0" algn="l">
                        <a:lnSpc>
                          <a:spcPts val="1700"/>
                        </a:lnSpc>
                        <a:spcBef>
                          <a:spcPct val="0"/>
                        </a:spcBef>
                        <a:spcAft>
                          <a:spcPct val="0"/>
                        </a:spcAft>
                      </a:pPr>
                      <a:r>
                        <a:rPr lang="zh-CN" sz="1200" b="1">
                          <a:latin typeface="Times New Roman" panose="02020603050405020304"/>
                          <a:ea typeface="仿宋_GB2312" panose="02010609030101010101" charset="-122"/>
                        </a:rPr>
                        <a:t>行政强制</a:t>
                      </a:r>
                      <a:endParaRPr lang="zh-CN" sz="12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3">
                  <a:txBody>
                    <a:bodyPr/>
                    <a:p>
                      <a:pPr marL="0" indent="0" algn="ctr">
                        <a:lnSpc>
                          <a:spcPts val="1700"/>
                        </a:lnSpc>
                        <a:spcBef>
                          <a:spcPct val="0"/>
                        </a:spcBef>
                        <a:spcAft>
                          <a:spcPct val="0"/>
                        </a:spcAft>
                      </a:pPr>
                      <a:r>
                        <a:rPr lang="en-US" altLang="zh-CN" sz="1200" b="1">
                          <a:latin typeface="Times New Roman" panose="02020603050405020304"/>
                          <a:ea typeface="Times New Roman" panose="02020603050405020304"/>
                        </a:rPr>
                        <a:t>0</a:t>
                      </a:r>
                      <a:endParaRPr lang="en-US" altLang="zh-CN" sz="12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15900">
                <a:tc gridSpan="4">
                  <a:txBody>
                    <a:bodyPr/>
                    <a:p>
                      <a:pPr marL="0" indent="0" algn="ctr">
                        <a:lnSpc>
                          <a:spcPts val="1700"/>
                        </a:lnSpc>
                        <a:spcBef>
                          <a:spcPct val="0"/>
                        </a:spcBef>
                        <a:spcAft>
                          <a:spcPct val="0"/>
                        </a:spcAft>
                      </a:pPr>
                      <a:r>
                        <a:rPr lang="zh-CN" sz="1200" b="1">
                          <a:latin typeface="国标黑体" panose="02000500000000000000" charset="-122"/>
                          <a:ea typeface="国标黑体" panose="02000500000000000000" charset="-122"/>
                        </a:rPr>
                        <a:t>第二十条第（八）项</a:t>
                      </a:r>
                      <a:endParaRPr lang="zh-CN" sz="1200" b="1">
                        <a:latin typeface="国标黑体" panose="02000500000000000000" charset="-122"/>
                        <a:ea typeface="国标黑体" panose="02000500000000000000"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15900">
                <a:tc>
                  <a:txBody>
                    <a:bodyPr/>
                    <a:p>
                      <a:pPr marL="0" indent="0" algn="ctr">
                        <a:lnSpc>
                          <a:spcPts val="1700"/>
                        </a:lnSpc>
                        <a:spcBef>
                          <a:spcPct val="0"/>
                        </a:spcBef>
                        <a:spcAft>
                          <a:spcPct val="0"/>
                        </a:spcAft>
                      </a:pPr>
                      <a:r>
                        <a:rPr lang="zh-CN" sz="1200" b="1">
                          <a:latin typeface="Times New Roman" panose="02020603050405020304"/>
                          <a:ea typeface="仿宋_GB2312" panose="02010609030101010101" charset="-122"/>
                        </a:rPr>
                        <a:t>信息内容</a:t>
                      </a:r>
                      <a:endParaRPr lang="zh-CN" sz="12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3">
                  <a:txBody>
                    <a:bodyPr/>
                    <a:p>
                      <a:pPr marL="0" indent="0" algn="ctr">
                        <a:lnSpc>
                          <a:spcPts val="1700"/>
                        </a:lnSpc>
                        <a:spcBef>
                          <a:spcPct val="0"/>
                        </a:spcBef>
                        <a:spcAft>
                          <a:spcPct val="0"/>
                        </a:spcAft>
                      </a:pPr>
                      <a:r>
                        <a:rPr lang="zh-CN" sz="1200" b="1">
                          <a:latin typeface="Times New Roman" panose="02020603050405020304"/>
                          <a:ea typeface="仿宋_GB2312" panose="02010609030101010101" charset="-122"/>
                        </a:rPr>
                        <a:t>本年收费金额（单位：万元）</a:t>
                      </a:r>
                      <a:endParaRPr lang="zh-CN" sz="12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15900">
                <a:tc>
                  <a:txBody>
                    <a:bodyPr/>
                    <a:p>
                      <a:pPr marL="0" indent="0" algn="l">
                        <a:lnSpc>
                          <a:spcPts val="1700"/>
                        </a:lnSpc>
                        <a:spcBef>
                          <a:spcPct val="0"/>
                        </a:spcBef>
                        <a:spcAft>
                          <a:spcPct val="0"/>
                        </a:spcAft>
                      </a:pPr>
                      <a:r>
                        <a:rPr lang="zh-CN" sz="1200" b="1">
                          <a:latin typeface="Times New Roman" panose="02020603050405020304"/>
                          <a:ea typeface="仿宋_GB2312" panose="02010609030101010101" charset="-122"/>
                        </a:rPr>
                        <a:t>行政事业性收费</a:t>
                      </a:r>
                      <a:endParaRPr lang="zh-CN" sz="12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3">
                  <a:txBody>
                    <a:bodyPr/>
                    <a:p>
                      <a:pPr marL="0" indent="0" algn="ctr">
                        <a:lnSpc>
                          <a:spcPts val="1700"/>
                        </a:lnSpc>
                        <a:spcBef>
                          <a:spcPct val="0"/>
                        </a:spcBef>
                        <a:spcAft>
                          <a:spcPct val="0"/>
                        </a:spcAft>
                      </a:pPr>
                      <a:r>
                        <a:rPr lang="en-US" altLang="zh-CN" sz="1200" b="1">
                          <a:latin typeface="Times New Roman" panose="02020603050405020304"/>
                          <a:ea typeface="Times New Roman" panose="02020603050405020304"/>
                        </a:rPr>
                        <a:t>0</a:t>
                      </a:r>
                      <a:endParaRPr lang="en-US" altLang="zh-CN" sz="12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bl>
          </a:graphicData>
        </a:graphic>
      </p:graphicFrame>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custDataLst>
              <p:tags r:id="rId1"/>
            </p:custDataLst>
          </p:nvPr>
        </p:nvSpPr>
        <p:spPr>
          <a:xfrm rot="16200000">
            <a:off x="-690880" y="1336040"/>
            <a:ext cx="4351020" cy="4351020"/>
          </a:xfrm>
          <a:prstGeom prst="ellipse">
            <a:avLst/>
          </a:prstGeom>
          <a:solidFill>
            <a:schemeClr val="lt1"/>
          </a:solidFill>
          <a:ln>
            <a:noFill/>
          </a:ln>
          <a:effectLst>
            <a:outerShdw blurRad="495300" dist="38100" dir="2700000" algn="tl" rotWithShape="0">
              <a:schemeClr val="lt1">
                <a:lumMod val="50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 name="椭圆 2"/>
          <p:cNvSpPr/>
          <p:nvPr>
            <p:custDataLst>
              <p:tags r:id="rId2"/>
            </p:custDataLst>
          </p:nvPr>
        </p:nvSpPr>
        <p:spPr>
          <a:xfrm rot="16200000">
            <a:off x="160020" y="2186940"/>
            <a:ext cx="2649220" cy="2649220"/>
          </a:xfrm>
          <a:prstGeom prst="ellipse">
            <a:avLst/>
          </a:prstGeom>
          <a:solidFill>
            <a:schemeClr val="lt1"/>
          </a:solidFill>
          <a:ln>
            <a:noFill/>
          </a:ln>
          <a:effectLst>
            <a:outerShdw blurRad="495300" dist="38100" dir="2700000" algn="tl" rotWithShape="0">
              <a:schemeClr val="l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 name="弧形 4"/>
          <p:cNvSpPr/>
          <p:nvPr/>
        </p:nvSpPr>
        <p:spPr>
          <a:xfrm>
            <a:off x="-1367155" y="659765"/>
            <a:ext cx="5703570" cy="5703570"/>
          </a:xfrm>
          <a:prstGeom prst="arc">
            <a:avLst>
              <a:gd name="adj1" fmla="val 16200000"/>
              <a:gd name="adj2" fmla="val 5319923"/>
            </a:avLst>
          </a:prstGeom>
          <a:ln>
            <a:solidFill>
              <a:schemeClr val="bg2">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5" name="文本框 24"/>
          <p:cNvSpPr txBox="1"/>
          <p:nvPr>
            <p:custDataLst>
              <p:tags r:id="rId3"/>
            </p:custDataLst>
          </p:nvPr>
        </p:nvSpPr>
        <p:spPr>
          <a:xfrm>
            <a:off x="852805" y="3193415"/>
            <a:ext cx="1251585" cy="706755"/>
          </a:xfrm>
          <a:prstGeom prst="rect">
            <a:avLst/>
          </a:prstGeom>
          <a:noFill/>
        </p:spPr>
        <p:txBody>
          <a:bodyPr wrap="square" rtlCol="0">
            <a:spAutoFit/>
          </a:bodyPr>
          <a:p>
            <a:pPr algn="l"/>
            <a:r>
              <a:rPr lang="en-US" altLang="zh-CN" sz="4000" spc="200">
                <a:solidFill>
                  <a:schemeClr val="tx1"/>
                </a:solidFill>
                <a:uFillTx/>
                <a:latin typeface="思源宋体 CN Heavy" panose="02020500000000000000" charset="-122"/>
                <a:ea typeface="思源宋体 CN Heavy" panose="02020500000000000000" charset="-122"/>
              </a:rPr>
              <a:t>#03</a:t>
            </a:r>
            <a:endParaRPr lang="en-US" altLang="zh-CN" sz="4000" spc="200">
              <a:solidFill>
                <a:schemeClr val="tx1"/>
              </a:solidFill>
              <a:uFillTx/>
              <a:latin typeface="思源宋体 CN Heavy" panose="02020500000000000000" charset="-122"/>
              <a:ea typeface="思源宋体 CN Heavy" panose="02020500000000000000" charset="-122"/>
            </a:endParaRPr>
          </a:p>
        </p:txBody>
      </p:sp>
      <p:sp>
        <p:nvSpPr>
          <p:cNvPr id="7" name="文本框 6"/>
          <p:cNvSpPr txBox="1"/>
          <p:nvPr>
            <p:custDataLst>
              <p:tags r:id="rId4"/>
            </p:custDataLst>
          </p:nvPr>
        </p:nvSpPr>
        <p:spPr>
          <a:xfrm>
            <a:off x="5100320" y="494030"/>
            <a:ext cx="6689090" cy="1198880"/>
          </a:xfrm>
          <a:prstGeom prst="rect">
            <a:avLst/>
          </a:prstGeom>
          <a:noFill/>
        </p:spPr>
        <p:txBody>
          <a:bodyPr wrap="square" rtlCol="0">
            <a:spAutoFit/>
          </a:bodyPr>
          <a:p>
            <a:pPr algn="l"/>
            <a:r>
              <a:rPr lang="zh-CN" altLang="en-US" sz="3600" spc="200">
                <a:solidFill>
                  <a:schemeClr val="tx1"/>
                </a:solidFill>
                <a:uFillTx/>
                <a:latin typeface="思源宋体 CN Heavy" panose="02020500000000000000" charset="-122"/>
                <a:ea typeface="思源宋体 CN Heavy" panose="02020500000000000000" charset="-122"/>
              </a:rPr>
              <a:t>收到和处理政府信息公开</a:t>
            </a:r>
            <a:endParaRPr lang="zh-CN" altLang="en-US" sz="3600" spc="200">
              <a:solidFill>
                <a:schemeClr val="tx1"/>
              </a:solidFill>
              <a:uFillTx/>
              <a:latin typeface="思源宋体 CN Heavy" panose="02020500000000000000" charset="-122"/>
              <a:ea typeface="思源宋体 CN Heavy" panose="02020500000000000000" charset="-122"/>
            </a:endParaRPr>
          </a:p>
          <a:p>
            <a:pPr algn="ctr"/>
            <a:r>
              <a:rPr lang="zh-CN" altLang="en-US" sz="3600" spc="200">
                <a:solidFill>
                  <a:schemeClr val="tx1"/>
                </a:solidFill>
                <a:uFillTx/>
                <a:latin typeface="思源宋体 CN Heavy" panose="02020500000000000000" charset="-122"/>
                <a:ea typeface="思源宋体 CN Heavy" panose="02020500000000000000" charset="-122"/>
              </a:rPr>
              <a:t>申请情况</a:t>
            </a:r>
            <a:endParaRPr lang="zh-CN" altLang="en-US" sz="3600" spc="200">
              <a:solidFill>
                <a:schemeClr val="tx1"/>
              </a:solidFill>
              <a:uFillTx/>
              <a:latin typeface="思源宋体 CN Heavy" panose="02020500000000000000" charset="-122"/>
              <a:ea typeface="思源宋体 CN Heavy" panose="02020500000000000000" charset="-122"/>
            </a:endParaRPr>
          </a:p>
        </p:txBody>
      </p:sp>
      <p:sp>
        <p:nvSpPr>
          <p:cNvPr id="10" name="圆角矩形 9"/>
          <p:cNvSpPr/>
          <p:nvPr/>
        </p:nvSpPr>
        <p:spPr>
          <a:xfrm rot="10800000">
            <a:off x="7329805" y="1705610"/>
            <a:ext cx="2408555" cy="159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aphicFrame>
        <p:nvGraphicFramePr>
          <p:cNvPr id="8" name="表格 7"/>
          <p:cNvGraphicFramePr/>
          <p:nvPr/>
        </p:nvGraphicFramePr>
        <p:xfrm>
          <a:off x="4570730" y="2080260"/>
          <a:ext cx="3206115" cy="5143500"/>
        </p:xfrm>
        <a:graphic>
          <a:graphicData uri="http://schemas.openxmlformats.org/drawingml/2006/table">
            <a:tbl>
              <a:tblPr/>
              <a:tblGrid>
                <a:gridCol w="277495"/>
                <a:gridCol w="340360"/>
                <a:gridCol w="1040130"/>
                <a:gridCol w="285750"/>
                <a:gridCol w="216535"/>
                <a:gridCol w="212725"/>
                <a:gridCol w="213995"/>
                <a:gridCol w="202565"/>
                <a:gridCol w="208280"/>
                <a:gridCol w="208280"/>
              </a:tblGrid>
              <a:tr h="190500">
                <a:tc rowSpan="3" gridSpan="3">
                  <a:txBody>
                    <a:bodyPr/>
                    <a:p>
                      <a:pPr marL="0" indent="0" algn="ctr">
                        <a:lnSpc>
                          <a:spcPts val="1500"/>
                        </a:lnSpc>
                        <a:spcBef>
                          <a:spcPct val="0"/>
                        </a:spcBef>
                        <a:spcAft>
                          <a:spcPct val="0"/>
                        </a:spcAft>
                      </a:pPr>
                      <a:r>
                        <a:rPr lang="zh-CN" sz="600" b="1">
                          <a:latin typeface="国标黑体" panose="02000500000000000000" charset="-122"/>
                          <a:ea typeface="国标黑体" panose="02000500000000000000" charset="-122"/>
                        </a:rPr>
                        <a:t>（本列数据的勾稽关系为：第一项加第二项之和，等于第三项加第四项之和）</a:t>
                      </a:r>
                      <a:endParaRPr lang="zh-CN" sz="600" b="1">
                        <a:latin typeface="国标黑体" panose="02000500000000000000" charset="-122"/>
                        <a:ea typeface="国标黑体" panose="02000500000000000000"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hMerge="1">
                  <a:tcPr>
                    <a:lnT w="6350" cap="flat" cmpd="sng">
                      <a:solidFill>
                        <a:srgbClr val="000008"/>
                      </a:solidFill>
                      <a:prstDash val="solid"/>
                      <a:headEnd type="none" w="med" len="med"/>
                      <a:tailEnd type="none" w="med" len="med"/>
                    </a:lnT>
                  </a:tcPr>
                </a:tc>
                <a:tc rowSpan="3"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tcPr>
                </a:tc>
                <a:tc gridSpan="7">
                  <a:txBody>
                    <a:bodyPr/>
                    <a:p>
                      <a:pPr marL="0" indent="0" algn="ctr">
                        <a:lnSpc>
                          <a:spcPts val="1500"/>
                        </a:lnSpc>
                        <a:spcBef>
                          <a:spcPct val="0"/>
                        </a:spcBef>
                        <a:spcAft>
                          <a:spcPct val="0"/>
                        </a:spcAft>
                      </a:pPr>
                      <a:r>
                        <a:rPr lang="zh-CN" sz="600" b="1">
                          <a:latin typeface="国标黑体" panose="02000500000000000000" charset="-122"/>
                          <a:ea typeface="国标黑体" panose="02000500000000000000" charset="-122"/>
                        </a:rPr>
                        <a:t>申请人情况</a:t>
                      </a:r>
                      <a:endParaRPr lang="zh-CN" sz="600" b="1">
                        <a:latin typeface="国标黑体" panose="02000500000000000000" charset="-122"/>
                        <a:ea typeface="国标黑体" panose="02000500000000000000"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190500">
                <a:tc vMerge="1" gridSpan="3">
                  <a:tcPr>
                    <a:lnL w="6350" cap="flat" cmpd="sng">
                      <a:solidFill>
                        <a:srgbClr val="000008"/>
                      </a:solidFill>
                      <a:prstDash val="solid"/>
                      <a:headEnd type="none" w="med" len="med"/>
                      <a:tailEnd type="none" w="med" len="med"/>
                    </a:lnL>
                  </a:tcPr>
                </a:tc>
                <a:tc vMerge="1" hMerge="1">
                  <a:tcPr/>
                </a:tc>
                <a:tc vMerge="1" hMerge="1">
                  <a:tcPr>
                    <a:lnR w="6350" cap="flat" cmpd="sng">
                      <a:solidFill>
                        <a:srgbClr val="000008"/>
                      </a:solidFill>
                      <a:prstDash val="solid"/>
                      <a:headEnd type="none" w="med" len="med"/>
                      <a:tailEnd type="none" w="med" len="med"/>
                    </a:lnR>
                  </a:tcPr>
                </a:tc>
                <a:tc rowSpan="2">
                  <a:txBody>
                    <a:bodyPr/>
                    <a:p>
                      <a:pPr marL="0" indent="0" algn="ctr">
                        <a:lnSpc>
                          <a:spcPts val="1500"/>
                        </a:lnSpc>
                        <a:spcBef>
                          <a:spcPct val="0"/>
                        </a:spcBef>
                        <a:spcAft>
                          <a:spcPct val="0"/>
                        </a:spcAft>
                      </a:pPr>
                      <a:r>
                        <a:rPr lang="zh-CN" sz="600" b="1">
                          <a:latin typeface="国标黑体" panose="02000500000000000000" charset="-122"/>
                          <a:ea typeface="国标黑体" panose="02000500000000000000" charset="-122"/>
                        </a:rPr>
                        <a:t>自然人</a:t>
                      </a:r>
                      <a:endParaRPr lang="zh-CN" sz="600" b="1">
                        <a:latin typeface="国标黑体" panose="02000500000000000000" charset="-122"/>
                        <a:ea typeface="国标黑体" panose="02000500000000000000"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5">
                  <a:txBody>
                    <a:bodyPr/>
                    <a:p>
                      <a:pPr marL="0" indent="0" algn="ctr">
                        <a:lnSpc>
                          <a:spcPts val="1500"/>
                        </a:lnSpc>
                        <a:spcBef>
                          <a:spcPct val="0"/>
                        </a:spcBef>
                        <a:spcAft>
                          <a:spcPct val="0"/>
                        </a:spcAft>
                      </a:pPr>
                      <a:r>
                        <a:rPr lang="zh-CN" sz="600" b="1">
                          <a:latin typeface="国标黑体" panose="02000500000000000000" charset="-122"/>
                          <a:ea typeface="国标黑体" panose="02000500000000000000" charset="-122"/>
                        </a:rPr>
                        <a:t>法人或其他组织</a:t>
                      </a:r>
                      <a:endParaRPr lang="zh-CN" sz="600" b="1">
                        <a:latin typeface="国标黑体" panose="02000500000000000000" charset="-122"/>
                        <a:ea typeface="国标黑体" panose="02000500000000000000"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rowSpan="2">
                  <a:txBody>
                    <a:bodyPr/>
                    <a:p>
                      <a:pPr marL="0" indent="0" algn="ctr">
                        <a:lnSpc>
                          <a:spcPts val="1500"/>
                        </a:lnSpc>
                        <a:spcBef>
                          <a:spcPct val="0"/>
                        </a:spcBef>
                        <a:spcAft>
                          <a:spcPct val="0"/>
                        </a:spcAft>
                      </a:pPr>
                      <a:r>
                        <a:rPr lang="zh-CN" sz="600" b="1">
                          <a:latin typeface="国标黑体" panose="02000500000000000000" charset="-122"/>
                          <a:ea typeface="国标黑体" panose="02000500000000000000" charset="-122"/>
                        </a:rPr>
                        <a:t>总计</a:t>
                      </a:r>
                      <a:endParaRPr lang="zh-CN" sz="600" b="1">
                        <a:latin typeface="国标黑体" panose="02000500000000000000" charset="-122"/>
                        <a:ea typeface="国标黑体" panose="02000500000000000000"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143000">
                <a:tc vMerge="1" gridSpan="3">
                  <a:tcPr>
                    <a:lnL w="6350" cap="flat" cmpd="sng">
                      <a:solidFill>
                        <a:srgbClr val="000008"/>
                      </a:solidFill>
                      <a:prstDash val="solid"/>
                      <a:headEnd type="none" w="med" len="med"/>
                      <a:tailEnd type="none" w="med" len="med"/>
                    </a:lnL>
                    <a:lnB w="6350" cap="flat" cmpd="sng">
                      <a:solidFill>
                        <a:srgbClr val="000008"/>
                      </a:solidFill>
                      <a:prstDash val="solid"/>
                      <a:headEnd type="none" w="med" len="med"/>
                      <a:tailEnd type="none" w="med" len="med"/>
                    </a:lnB>
                  </a:tcPr>
                </a:tc>
                <a:tc vMerge="1" hMerge="1">
                  <a:tcPr>
                    <a:lnB w="6350" cap="flat" cmpd="sng">
                      <a:solidFill>
                        <a:srgbClr val="000008"/>
                      </a:solidFill>
                      <a:prstDash val="solid"/>
                      <a:headEnd type="none" w="med" len="med"/>
                      <a:tailEnd type="none" w="med" len="med"/>
                    </a:lnB>
                  </a:tcPr>
                </a:tc>
                <a:tc vMerge="1" hMerge="1">
                  <a:tcPr>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0" indent="0" algn="ctr">
                        <a:lnSpc>
                          <a:spcPts val="1500"/>
                        </a:lnSpc>
                        <a:spcBef>
                          <a:spcPct val="0"/>
                        </a:spcBef>
                        <a:spcAft>
                          <a:spcPct val="0"/>
                        </a:spcAft>
                      </a:pPr>
                      <a:r>
                        <a:rPr lang="zh-CN" sz="600" b="1">
                          <a:latin typeface="国标黑体" panose="02000500000000000000" charset="-122"/>
                          <a:ea typeface="国标黑体" panose="02000500000000000000" charset="-122"/>
                        </a:rPr>
                        <a:t>商业</a:t>
                      </a:r>
                      <a:endParaRPr lang="zh-CN" sz="600" b="1">
                        <a:latin typeface="国标黑体" panose="02000500000000000000" charset="-122"/>
                        <a:ea typeface="国标黑体" panose="02000500000000000000" charset="-122"/>
                      </a:endParaRPr>
                    </a:p>
                    <a:p>
                      <a:pPr marL="0" indent="0" algn="ctr">
                        <a:lnSpc>
                          <a:spcPts val="1500"/>
                        </a:lnSpc>
                        <a:spcBef>
                          <a:spcPct val="0"/>
                        </a:spcBef>
                        <a:spcAft>
                          <a:spcPct val="0"/>
                        </a:spcAft>
                      </a:pPr>
                      <a:r>
                        <a:rPr lang="zh-CN" sz="600" b="1">
                          <a:latin typeface="国标黑体" panose="02000500000000000000" charset="-122"/>
                          <a:ea typeface="国标黑体" panose="02000500000000000000" charset="-122"/>
                        </a:rPr>
                        <a:t>企业</a:t>
                      </a:r>
                      <a:endParaRPr lang="zh-CN" sz="600" b="1">
                        <a:latin typeface="国标黑体" panose="02000500000000000000" charset="-122"/>
                        <a:ea typeface="国标黑体" panose="02000500000000000000"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zh-CN" sz="600" b="1">
                          <a:latin typeface="国标黑体" panose="02000500000000000000" charset="-122"/>
                          <a:ea typeface="国标黑体" panose="02000500000000000000" charset="-122"/>
                        </a:rPr>
                        <a:t>科研</a:t>
                      </a:r>
                      <a:endParaRPr lang="zh-CN" sz="600" b="1">
                        <a:latin typeface="国标黑体" panose="02000500000000000000" charset="-122"/>
                        <a:ea typeface="国标黑体" panose="02000500000000000000" charset="-122"/>
                      </a:endParaRPr>
                    </a:p>
                    <a:p>
                      <a:pPr marL="0" indent="0" algn="ctr">
                        <a:lnSpc>
                          <a:spcPts val="1500"/>
                        </a:lnSpc>
                        <a:spcBef>
                          <a:spcPct val="0"/>
                        </a:spcBef>
                        <a:spcAft>
                          <a:spcPct val="0"/>
                        </a:spcAft>
                      </a:pPr>
                      <a:r>
                        <a:rPr lang="zh-CN" sz="600" b="1">
                          <a:latin typeface="国标黑体" panose="02000500000000000000" charset="-122"/>
                          <a:ea typeface="国标黑体" panose="02000500000000000000" charset="-122"/>
                        </a:rPr>
                        <a:t>机构</a:t>
                      </a:r>
                      <a:endParaRPr lang="zh-CN" sz="600" b="1">
                        <a:latin typeface="国标黑体" panose="02000500000000000000" charset="-122"/>
                        <a:ea typeface="国标黑体" panose="02000500000000000000"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zh-CN" sz="600" b="1">
                          <a:latin typeface="国标黑体" panose="02000500000000000000" charset="-122"/>
                          <a:ea typeface="国标黑体" panose="02000500000000000000" charset="-122"/>
                        </a:rPr>
                        <a:t>社会公益组织</a:t>
                      </a:r>
                      <a:endParaRPr lang="zh-CN" sz="600" b="1">
                        <a:latin typeface="国标黑体" panose="02000500000000000000" charset="-122"/>
                        <a:ea typeface="国标黑体" panose="02000500000000000000"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zh-CN" sz="600" b="1">
                          <a:latin typeface="国标黑体" panose="02000500000000000000" charset="-122"/>
                          <a:ea typeface="国标黑体" panose="02000500000000000000" charset="-122"/>
                        </a:rPr>
                        <a:t>法律服务机构</a:t>
                      </a:r>
                      <a:endParaRPr lang="zh-CN" sz="600" b="1">
                        <a:latin typeface="国标黑体" panose="02000500000000000000" charset="-122"/>
                        <a:ea typeface="国标黑体" panose="02000500000000000000"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zh-CN" sz="600" b="1">
                          <a:latin typeface="国标黑体" panose="02000500000000000000" charset="-122"/>
                          <a:ea typeface="国标黑体" panose="02000500000000000000" charset="-122"/>
                        </a:rPr>
                        <a:t>其他</a:t>
                      </a:r>
                      <a:endParaRPr lang="zh-CN" sz="600" b="1">
                        <a:latin typeface="国标黑体" panose="02000500000000000000" charset="-122"/>
                        <a:ea typeface="国标黑体" panose="02000500000000000000"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r h="190500">
                <a:tc gridSpan="3">
                  <a:txBody>
                    <a:bodyPr/>
                    <a:p>
                      <a:pPr marL="0" indent="0" algn="l">
                        <a:lnSpc>
                          <a:spcPts val="1500"/>
                        </a:lnSpc>
                        <a:spcBef>
                          <a:spcPct val="0"/>
                        </a:spcBef>
                        <a:spcAft>
                          <a:spcPct val="0"/>
                        </a:spcAft>
                      </a:pPr>
                      <a:r>
                        <a:rPr lang="zh-CN" sz="600" b="1">
                          <a:latin typeface="Times New Roman" panose="02020603050405020304"/>
                          <a:ea typeface="仿宋_GB2312" panose="02010609030101010101" charset="-122"/>
                        </a:rPr>
                        <a:t>一、本年新收政府信息公开申请数量</a:t>
                      </a:r>
                      <a:endParaRPr lang="zh-CN" sz="6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3</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3</a:t>
                      </a:r>
                      <a:endParaRPr lang="en-US" altLang="zh-CN" sz="600" b="1">
                        <a:latin typeface="Times New Roman" panose="02020603050405020304"/>
                        <a:ea typeface="Times New Roman" panose="02020603050405020304"/>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gridSpan="3">
                  <a:txBody>
                    <a:bodyPr/>
                    <a:p>
                      <a:pPr marL="0" indent="0" algn="l">
                        <a:lnSpc>
                          <a:spcPts val="1500"/>
                        </a:lnSpc>
                        <a:spcBef>
                          <a:spcPct val="0"/>
                        </a:spcBef>
                        <a:spcAft>
                          <a:spcPct val="0"/>
                        </a:spcAft>
                      </a:pPr>
                      <a:r>
                        <a:rPr lang="zh-CN" sz="600" b="1">
                          <a:latin typeface="Times New Roman" panose="02020603050405020304"/>
                          <a:ea typeface="仿宋_GB2312" panose="02010609030101010101" charset="-122"/>
                        </a:rPr>
                        <a:t>二、上年结转政府信息公开申请数量</a:t>
                      </a:r>
                      <a:endParaRPr lang="zh-CN" sz="6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rowSpan="10">
                  <a:txBody>
                    <a:bodyPr/>
                    <a:p>
                      <a:pPr marL="0" indent="0" algn="l">
                        <a:lnSpc>
                          <a:spcPts val="1500"/>
                        </a:lnSpc>
                        <a:spcBef>
                          <a:spcPct val="0"/>
                        </a:spcBef>
                        <a:spcAft>
                          <a:spcPct val="0"/>
                        </a:spcAft>
                      </a:pPr>
                      <a:r>
                        <a:rPr lang="zh-CN" sz="600" b="1">
                          <a:latin typeface="Times New Roman" panose="02020603050405020304"/>
                          <a:ea typeface="仿宋_GB2312" panose="02010609030101010101" charset="-122"/>
                        </a:rPr>
                        <a:t>三、本年度办理结果</a:t>
                      </a:r>
                      <a:endParaRPr lang="zh-CN" sz="6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l">
                        <a:lnSpc>
                          <a:spcPts val="1500"/>
                        </a:lnSpc>
                        <a:spcBef>
                          <a:spcPct val="0"/>
                        </a:spcBef>
                        <a:spcAft>
                          <a:spcPct val="0"/>
                        </a:spcAft>
                      </a:pPr>
                      <a:r>
                        <a:rPr lang="zh-CN" sz="600" b="1">
                          <a:latin typeface="Times New Roman" panose="02020603050405020304"/>
                          <a:ea typeface="仿宋_GB2312" panose="02010609030101010101" charset="-122"/>
                        </a:rPr>
                        <a:t>（一）予以公开</a:t>
                      </a:r>
                      <a:endParaRPr lang="zh-CN" sz="6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810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gridSpan="2">
                  <a:txBody>
                    <a:bodyPr/>
                    <a:p>
                      <a:pPr marL="0" indent="0" algn="l">
                        <a:lnSpc>
                          <a:spcPts val="1500"/>
                        </a:lnSpc>
                        <a:spcBef>
                          <a:spcPct val="0"/>
                        </a:spcBef>
                        <a:spcAft>
                          <a:spcPct val="0"/>
                        </a:spcAft>
                      </a:pPr>
                      <a:r>
                        <a:rPr lang="zh-CN" sz="600" b="1">
                          <a:latin typeface="Times New Roman" panose="02020603050405020304"/>
                          <a:ea typeface="仿宋_GB2312" panose="02010609030101010101" charset="-122"/>
                        </a:rPr>
                        <a:t>（二）部分公开（区分处理的，只计这一情形，不计其他情形）</a:t>
                      </a:r>
                      <a:endParaRPr lang="zh-CN" sz="6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rowSpan="8">
                  <a:txBody>
                    <a:bodyPr/>
                    <a:p>
                      <a:pPr marL="0" indent="0" algn="l">
                        <a:lnSpc>
                          <a:spcPts val="1500"/>
                        </a:lnSpc>
                        <a:spcBef>
                          <a:spcPct val="0"/>
                        </a:spcBef>
                        <a:spcAft>
                          <a:spcPct val="0"/>
                        </a:spcAft>
                      </a:pPr>
                      <a:r>
                        <a:rPr lang="zh-CN" sz="600" b="1">
                          <a:latin typeface="Times New Roman" panose="02020603050405020304"/>
                          <a:ea typeface="仿宋_GB2312" panose="02010609030101010101" charset="-122"/>
                        </a:rPr>
                        <a:t>（三）不予公开</a:t>
                      </a:r>
                      <a:endParaRPr lang="zh-CN" sz="6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ts val="1500"/>
                        </a:lnSpc>
                        <a:spcBef>
                          <a:spcPct val="0"/>
                        </a:spcBef>
                        <a:spcAft>
                          <a:spcPct val="0"/>
                        </a:spcAft>
                      </a:pPr>
                      <a:r>
                        <a:rPr lang="en-US" altLang="zh-CN" sz="600" b="1">
                          <a:latin typeface="Times New Roman" panose="02020603050405020304"/>
                          <a:ea typeface="Times New Roman" panose="02020603050405020304"/>
                        </a:rPr>
                        <a:t>1.</a:t>
                      </a:r>
                      <a:r>
                        <a:rPr lang="zh-CN" sz="600" b="1">
                          <a:latin typeface="Times New Roman" panose="02020603050405020304"/>
                          <a:ea typeface="仿宋_GB2312" panose="02010609030101010101" charset="-122"/>
                        </a:rPr>
                        <a:t>属于国家秘密</a:t>
                      </a:r>
                      <a:endParaRPr lang="zh-CN" sz="600" b="1">
                        <a:latin typeface="Times New Roman" panose="02020603050405020304"/>
                        <a:ea typeface="仿宋_GB2312" panose="02010609030101010101" charset="-122"/>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810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0" indent="0" algn="l">
                        <a:lnSpc>
                          <a:spcPts val="1500"/>
                        </a:lnSpc>
                        <a:spcBef>
                          <a:spcPct val="0"/>
                        </a:spcBef>
                        <a:spcAft>
                          <a:spcPct val="0"/>
                        </a:spcAft>
                      </a:pPr>
                      <a:r>
                        <a:rPr lang="en-US" altLang="zh-CN" sz="600" b="1">
                          <a:latin typeface="Times New Roman" panose="02020603050405020304"/>
                          <a:ea typeface="Times New Roman" panose="02020603050405020304"/>
                        </a:rPr>
                        <a:t>2.</a:t>
                      </a:r>
                      <a:r>
                        <a:rPr lang="zh-CN" sz="600" b="1">
                          <a:latin typeface="Times New Roman" panose="02020603050405020304"/>
                          <a:ea typeface="仿宋_GB2312" panose="02010609030101010101" charset="-122"/>
                        </a:rPr>
                        <a:t>其他法律行政法规禁止公开</a:t>
                      </a:r>
                      <a:endParaRPr lang="zh-CN" sz="600" b="1">
                        <a:latin typeface="Times New Roman" panose="02020603050405020304"/>
                        <a:ea typeface="仿宋_GB2312" panose="02010609030101010101" charset="-122"/>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0" indent="0" algn="l">
                        <a:lnSpc>
                          <a:spcPts val="1500"/>
                        </a:lnSpc>
                        <a:spcBef>
                          <a:spcPct val="0"/>
                        </a:spcBef>
                        <a:spcAft>
                          <a:spcPct val="0"/>
                        </a:spcAft>
                      </a:pPr>
                      <a:r>
                        <a:rPr lang="en-US" altLang="zh-CN" sz="600" b="1">
                          <a:latin typeface="Times New Roman" panose="02020603050405020304"/>
                          <a:ea typeface="Times New Roman" panose="02020603050405020304"/>
                        </a:rPr>
                        <a:t>3.</a:t>
                      </a:r>
                      <a:r>
                        <a:rPr lang="zh-CN" sz="600" b="1">
                          <a:latin typeface="Times New Roman" panose="02020603050405020304"/>
                          <a:ea typeface="仿宋_GB2312" panose="02010609030101010101" charset="-122"/>
                        </a:rPr>
                        <a:t>危及“三安全一稳定”</a:t>
                      </a:r>
                      <a:endParaRPr lang="zh-CN" sz="600" b="1">
                        <a:latin typeface="Times New Roman" panose="02020603050405020304"/>
                        <a:ea typeface="仿宋_GB2312" panose="02010609030101010101" charset="-122"/>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0" indent="0" algn="l">
                        <a:lnSpc>
                          <a:spcPts val="1500"/>
                        </a:lnSpc>
                        <a:spcBef>
                          <a:spcPct val="0"/>
                        </a:spcBef>
                        <a:spcAft>
                          <a:spcPct val="0"/>
                        </a:spcAft>
                      </a:pPr>
                      <a:r>
                        <a:rPr lang="en-US" altLang="zh-CN" sz="600" b="1">
                          <a:latin typeface="Times New Roman" panose="02020603050405020304"/>
                          <a:ea typeface="Times New Roman" panose="02020603050405020304"/>
                        </a:rPr>
                        <a:t>4.</a:t>
                      </a:r>
                      <a:r>
                        <a:rPr lang="zh-CN" sz="600" b="1">
                          <a:latin typeface="Times New Roman" panose="02020603050405020304"/>
                          <a:ea typeface="仿宋_GB2312" panose="02010609030101010101" charset="-122"/>
                        </a:rPr>
                        <a:t>保护第三方合法权益</a:t>
                      </a:r>
                      <a:endParaRPr lang="zh-CN" sz="600" b="1">
                        <a:latin typeface="Times New Roman" panose="02020603050405020304"/>
                        <a:ea typeface="仿宋_GB2312" panose="02010609030101010101" charset="-122"/>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0" indent="0" algn="l">
                        <a:lnSpc>
                          <a:spcPts val="1500"/>
                        </a:lnSpc>
                        <a:spcBef>
                          <a:spcPct val="0"/>
                        </a:spcBef>
                        <a:spcAft>
                          <a:spcPct val="0"/>
                        </a:spcAft>
                      </a:pPr>
                      <a:r>
                        <a:rPr lang="en-US" altLang="zh-CN" sz="600" b="1">
                          <a:latin typeface="Times New Roman" panose="02020603050405020304"/>
                          <a:ea typeface="Times New Roman" panose="02020603050405020304"/>
                        </a:rPr>
                        <a:t>5.</a:t>
                      </a:r>
                      <a:r>
                        <a:rPr lang="zh-CN" sz="600" b="1">
                          <a:latin typeface="Times New Roman" panose="02020603050405020304"/>
                          <a:ea typeface="仿宋_GB2312" panose="02010609030101010101" charset="-122"/>
                        </a:rPr>
                        <a:t>属于三类内部事务信息</a:t>
                      </a:r>
                      <a:endParaRPr lang="zh-CN" sz="600" b="1">
                        <a:latin typeface="Times New Roman" panose="02020603050405020304"/>
                        <a:ea typeface="仿宋_GB2312" panose="02010609030101010101" charset="-122"/>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0" indent="0" algn="l">
                        <a:lnSpc>
                          <a:spcPts val="1500"/>
                        </a:lnSpc>
                        <a:spcBef>
                          <a:spcPct val="0"/>
                        </a:spcBef>
                        <a:spcAft>
                          <a:spcPct val="0"/>
                        </a:spcAft>
                      </a:pPr>
                      <a:r>
                        <a:rPr lang="en-US" altLang="zh-CN" sz="600" b="1">
                          <a:latin typeface="Times New Roman" panose="02020603050405020304"/>
                          <a:ea typeface="Times New Roman" panose="02020603050405020304"/>
                        </a:rPr>
                        <a:t>6.</a:t>
                      </a:r>
                      <a:r>
                        <a:rPr lang="zh-CN" sz="600" b="1">
                          <a:latin typeface="Times New Roman" panose="02020603050405020304"/>
                          <a:ea typeface="仿宋_GB2312" panose="02010609030101010101" charset="-122"/>
                        </a:rPr>
                        <a:t>属于四类过程性信息</a:t>
                      </a:r>
                      <a:endParaRPr lang="zh-CN" sz="600" b="1">
                        <a:latin typeface="Times New Roman" panose="02020603050405020304"/>
                        <a:ea typeface="仿宋_GB2312" panose="02010609030101010101" charset="-122"/>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0" indent="0" algn="l">
                        <a:lnSpc>
                          <a:spcPts val="1500"/>
                        </a:lnSpc>
                        <a:spcBef>
                          <a:spcPct val="0"/>
                        </a:spcBef>
                        <a:spcAft>
                          <a:spcPct val="0"/>
                        </a:spcAft>
                      </a:pPr>
                      <a:r>
                        <a:rPr lang="en-US" altLang="zh-CN" sz="600" b="1">
                          <a:latin typeface="Times New Roman" panose="02020603050405020304"/>
                          <a:ea typeface="Times New Roman" panose="02020603050405020304"/>
                        </a:rPr>
                        <a:t>7.</a:t>
                      </a:r>
                      <a:r>
                        <a:rPr lang="zh-CN" sz="600" b="1">
                          <a:latin typeface="Times New Roman" panose="02020603050405020304"/>
                          <a:ea typeface="仿宋_GB2312" panose="02010609030101010101" charset="-122"/>
                        </a:rPr>
                        <a:t>属于行政执法案卷</a:t>
                      </a:r>
                      <a:endParaRPr lang="zh-CN" sz="600" b="1">
                        <a:latin typeface="Times New Roman" panose="02020603050405020304"/>
                        <a:ea typeface="仿宋_GB2312" panose="02010609030101010101" charset="-122"/>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0" indent="0" algn="l">
                        <a:lnSpc>
                          <a:spcPts val="1500"/>
                        </a:lnSpc>
                        <a:spcBef>
                          <a:spcPct val="0"/>
                        </a:spcBef>
                        <a:spcAft>
                          <a:spcPct val="0"/>
                        </a:spcAft>
                      </a:pPr>
                      <a:r>
                        <a:rPr lang="en-US" altLang="zh-CN" sz="600" b="1">
                          <a:latin typeface="Times New Roman" panose="02020603050405020304"/>
                          <a:ea typeface="Times New Roman" panose="02020603050405020304"/>
                        </a:rPr>
                        <a:t>8.</a:t>
                      </a:r>
                      <a:r>
                        <a:rPr lang="zh-CN" sz="600" b="1">
                          <a:latin typeface="Times New Roman" panose="02020603050405020304"/>
                          <a:ea typeface="仿宋_GB2312" panose="02010609030101010101" charset="-122"/>
                        </a:rPr>
                        <a:t>属于行政查询事项</a:t>
                      </a:r>
                      <a:endParaRPr lang="zh-CN" sz="600" b="1">
                        <a:latin typeface="Times New Roman" panose="02020603050405020304"/>
                        <a:ea typeface="仿宋_GB2312" panose="02010609030101010101" charset="-122"/>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graphicFrame>
        <p:nvGraphicFramePr>
          <p:cNvPr id="11" name="表格 10"/>
          <p:cNvGraphicFramePr/>
          <p:nvPr/>
        </p:nvGraphicFramePr>
        <p:xfrm>
          <a:off x="8169910" y="2461260"/>
          <a:ext cx="3185795" cy="3429000"/>
        </p:xfrm>
        <a:graphic>
          <a:graphicData uri="http://schemas.openxmlformats.org/drawingml/2006/table">
            <a:tbl>
              <a:tblPr/>
              <a:tblGrid>
                <a:gridCol w="277495"/>
                <a:gridCol w="340360"/>
                <a:gridCol w="1040130"/>
                <a:gridCol w="285750"/>
                <a:gridCol w="216535"/>
                <a:gridCol w="212725"/>
                <a:gridCol w="216535"/>
                <a:gridCol w="205740"/>
                <a:gridCol w="202565"/>
                <a:gridCol w="187960"/>
              </a:tblGrid>
              <a:tr h="190500">
                <a:tc rowSpan="12">
                  <a:txBody>
                    <a:bodyPr/>
                    <a:p>
                      <a:pPr marL="0" indent="0" algn="just">
                        <a:lnSpc>
                          <a:spcPts val="1500"/>
                        </a:lnSpc>
                        <a:spcBef>
                          <a:spcPct val="0"/>
                        </a:spcBef>
                        <a:spcAft>
                          <a:spcPct val="0"/>
                        </a:spcAft>
                        <a:buNone/>
                      </a:pPr>
                      <a:r>
                        <a:rPr lang="en-US" altLang="zh-CN" sz="600" b="1">
                          <a:latin typeface="Times New Roman" panose="02020603050405020304"/>
                          <a:ea typeface="仿宋_GB2312" panose="02010609030101010101" charset="-122"/>
                        </a:rPr>
                        <a:t> </a:t>
                      </a:r>
                      <a:r>
                        <a:rPr lang="zh-CN" sz="600" b="1">
                          <a:latin typeface="Times New Roman" panose="02020603050405020304"/>
                          <a:ea typeface="仿宋_GB2312" panose="02010609030101010101" charset="-122"/>
                          <a:sym typeface="+mn-ea"/>
                        </a:rPr>
                        <a:t>三、本年度办理结果</a:t>
                      </a:r>
                      <a:endParaRPr lang="zh-CN" sz="600" b="1">
                        <a:latin typeface="Times New Roman" panose="02020603050405020304"/>
                        <a:ea typeface="仿宋_GB2312" panose="02010609030101010101" charset="-122"/>
                      </a:endParaRPr>
                    </a:p>
                    <a:p>
                      <a:pPr marL="0" indent="0" algn="just">
                        <a:lnSpc>
                          <a:spcPts val="1500"/>
                        </a:lnSpc>
                        <a:spcBef>
                          <a:spcPct val="0"/>
                        </a:spcBef>
                        <a:spcAft>
                          <a:spcPct val="0"/>
                        </a:spcAft>
                        <a:buNone/>
                      </a:pPr>
                      <a:endParaRPr lang="en-US" altLang="zh-CN" sz="6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marL="0" indent="0" algn="l">
                        <a:lnSpc>
                          <a:spcPts val="1500"/>
                        </a:lnSpc>
                        <a:spcBef>
                          <a:spcPct val="0"/>
                        </a:spcBef>
                        <a:spcAft>
                          <a:spcPct val="0"/>
                        </a:spcAft>
                      </a:pPr>
                      <a:r>
                        <a:rPr lang="zh-CN" sz="600" b="1">
                          <a:latin typeface="Times New Roman" panose="02020603050405020304"/>
                          <a:ea typeface="仿宋_GB2312" panose="02010609030101010101" charset="-122"/>
                        </a:rPr>
                        <a:t>（四）无法提供</a:t>
                      </a:r>
                      <a:endParaRPr lang="zh-CN" sz="6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ts val="1500"/>
                        </a:lnSpc>
                        <a:spcBef>
                          <a:spcPct val="0"/>
                        </a:spcBef>
                        <a:spcAft>
                          <a:spcPct val="0"/>
                        </a:spcAft>
                      </a:pPr>
                      <a:r>
                        <a:rPr lang="en-US" altLang="zh-CN" sz="600" b="1">
                          <a:latin typeface="Times New Roman" panose="02020603050405020304"/>
                          <a:ea typeface="Times New Roman" panose="02020603050405020304"/>
                        </a:rPr>
                        <a:t>1.</a:t>
                      </a:r>
                      <a:r>
                        <a:rPr lang="zh-CN" sz="600" b="1">
                          <a:latin typeface="Times New Roman" panose="02020603050405020304"/>
                          <a:ea typeface="仿宋_GB2312" panose="02010609030101010101" charset="-122"/>
                        </a:rPr>
                        <a:t>本机关不掌握相关政府信息</a:t>
                      </a:r>
                      <a:endParaRPr lang="zh-CN" sz="600" b="1">
                        <a:latin typeface="Times New Roman" panose="02020603050405020304"/>
                        <a:ea typeface="仿宋_GB2312" panose="02010609030101010101" charset="-122"/>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3</a:t>
                      </a:r>
                      <a:endParaRPr lang="en-US" altLang="zh-CN" sz="600" b="1">
                        <a:latin typeface="Times New Roman" panose="02020603050405020304"/>
                        <a:ea typeface="Times New Roman" panose="02020603050405020304"/>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3</a:t>
                      </a:r>
                      <a:endParaRPr lang="en-US" altLang="zh-CN" sz="600" b="1">
                        <a:latin typeface="Times New Roman" panose="02020603050405020304"/>
                        <a:ea typeface="Times New Roman" panose="02020603050405020304"/>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vMerge="1">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ts val="1500"/>
                        </a:lnSpc>
                        <a:spcBef>
                          <a:spcPct val="0"/>
                        </a:spcBef>
                        <a:spcAft>
                          <a:spcPct val="0"/>
                        </a:spcAft>
                      </a:pPr>
                      <a:r>
                        <a:rPr lang="en-US" altLang="zh-CN" sz="600" b="1">
                          <a:latin typeface="Times New Roman" panose="02020603050405020304"/>
                          <a:ea typeface="Times New Roman" panose="02020603050405020304"/>
                        </a:rPr>
                        <a:t>2.</a:t>
                      </a:r>
                      <a:r>
                        <a:rPr lang="zh-CN" sz="600" b="1">
                          <a:latin typeface="Times New Roman" panose="02020603050405020304"/>
                          <a:ea typeface="仿宋_GB2312" panose="02010609030101010101" charset="-122"/>
                        </a:rPr>
                        <a:t>没有现成信息需要另行制作</a:t>
                      </a:r>
                      <a:endParaRPr lang="zh-CN" sz="600" b="1">
                        <a:latin typeface="Times New Roman" panose="02020603050405020304"/>
                        <a:ea typeface="仿宋_GB2312" panose="02010609030101010101" charset="-122"/>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vMerge="1">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ts val="1500"/>
                        </a:lnSpc>
                        <a:spcBef>
                          <a:spcPct val="0"/>
                        </a:spcBef>
                        <a:spcAft>
                          <a:spcPct val="0"/>
                        </a:spcAft>
                      </a:pPr>
                      <a:r>
                        <a:rPr lang="en-US" altLang="zh-CN" sz="600" b="1">
                          <a:latin typeface="Times New Roman" panose="02020603050405020304"/>
                          <a:ea typeface="Times New Roman" panose="02020603050405020304"/>
                        </a:rPr>
                        <a:t>3.</a:t>
                      </a:r>
                      <a:r>
                        <a:rPr lang="zh-CN" sz="600" b="1">
                          <a:latin typeface="Times New Roman" panose="02020603050405020304"/>
                          <a:ea typeface="仿宋_GB2312" panose="02010609030101010101" charset="-122"/>
                        </a:rPr>
                        <a:t>补正后申请内容仍不明确</a:t>
                      </a:r>
                      <a:endParaRPr lang="zh-CN" sz="600" b="1">
                        <a:latin typeface="Times New Roman" panose="02020603050405020304"/>
                        <a:ea typeface="仿宋_GB2312" panose="02010609030101010101" charset="-122"/>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vMerge="1">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5">
                  <a:txBody>
                    <a:bodyPr/>
                    <a:p>
                      <a:pPr marL="0" indent="0" algn="l">
                        <a:lnSpc>
                          <a:spcPts val="1500"/>
                        </a:lnSpc>
                        <a:spcBef>
                          <a:spcPct val="0"/>
                        </a:spcBef>
                        <a:spcAft>
                          <a:spcPct val="0"/>
                        </a:spcAft>
                      </a:pPr>
                      <a:r>
                        <a:rPr lang="zh-CN" sz="600" b="1">
                          <a:latin typeface="Times New Roman" panose="02020603050405020304"/>
                          <a:ea typeface="仿宋_GB2312" panose="02010609030101010101" charset="-122"/>
                        </a:rPr>
                        <a:t>（五）不予处理</a:t>
                      </a:r>
                      <a:endParaRPr lang="zh-CN" sz="6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ts val="1500"/>
                        </a:lnSpc>
                        <a:spcBef>
                          <a:spcPct val="0"/>
                        </a:spcBef>
                        <a:spcAft>
                          <a:spcPct val="0"/>
                        </a:spcAft>
                      </a:pPr>
                      <a:r>
                        <a:rPr lang="en-US" altLang="zh-CN" sz="600" b="1">
                          <a:latin typeface="Times New Roman" panose="02020603050405020304"/>
                          <a:ea typeface="Times New Roman" panose="02020603050405020304"/>
                        </a:rPr>
                        <a:t>1.</a:t>
                      </a:r>
                      <a:r>
                        <a:rPr lang="zh-CN" sz="600" b="1">
                          <a:latin typeface="Times New Roman" panose="02020603050405020304"/>
                          <a:ea typeface="仿宋_GB2312" panose="02010609030101010101" charset="-122"/>
                        </a:rPr>
                        <a:t>信访举报投诉类申请</a:t>
                      </a:r>
                      <a:endParaRPr lang="zh-CN" sz="600" b="1">
                        <a:latin typeface="Times New Roman" panose="02020603050405020304"/>
                        <a:ea typeface="仿宋_GB2312" panose="02010609030101010101" charset="-122"/>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0" indent="0" algn="l">
                        <a:lnSpc>
                          <a:spcPts val="1500"/>
                        </a:lnSpc>
                        <a:spcBef>
                          <a:spcPct val="0"/>
                        </a:spcBef>
                        <a:spcAft>
                          <a:spcPct val="0"/>
                        </a:spcAft>
                      </a:pPr>
                      <a:r>
                        <a:rPr lang="en-US" altLang="zh-CN" sz="600" b="1">
                          <a:latin typeface="Times New Roman" panose="02020603050405020304"/>
                          <a:ea typeface="Times New Roman" panose="02020603050405020304"/>
                        </a:rPr>
                        <a:t>2.</a:t>
                      </a:r>
                      <a:r>
                        <a:rPr lang="zh-CN" sz="600" b="1">
                          <a:latin typeface="Times New Roman" panose="02020603050405020304"/>
                          <a:ea typeface="仿宋_GB2312" panose="02010609030101010101" charset="-122"/>
                        </a:rPr>
                        <a:t>重复申请</a:t>
                      </a:r>
                      <a:endParaRPr lang="zh-CN" sz="600" b="1">
                        <a:latin typeface="Times New Roman" panose="02020603050405020304"/>
                        <a:ea typeface="仿宋_GB2312" panose="02010609030101010101" charset="-122"/>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0" indent="0" algn="l">
                        <a:lnSpc>
                          <a:spcPts val="1500"/>
                        </a:lnSpc>
                        <a:spcBef>
                          <a:spcPct val="0"/>
                        </a:spcBef>
                        <a:spcAft>
                          <a:spcPct val="0"/>
                        </a:spcAft>
                      </a:pPr>
                      <a:r>
                        <a:rPr lang="en-US" altLang="zh-CN" sz="600" b="1">
                          <a:latin typeface="Times New Roman" panose="02020603050405020304"/>
                          <a:ea typeface="Times New Roman" panose="02020603050405020304"/>
                        </a:rPr>
                        <a:t>3.</a:t>
                      </a:r>
                      <a:r>
                        <a:rPr lang="zh-CN" sz="600" b="1">
                          <a:latin typeface="Times New Roman" panose="02020603050405020304"/>
                          <a:ea typeface="仿宋_GB2312" panose="02010609030101010101" charset="-122"/>
                        </a:rPr>
                        <a:t>要求提供公开出版物</a:t>
                      </a:r>
                      <a:endParaRPr lang="zh-CN" sz="600" b="1">
                        <a:latin typeface="Times New Roman" panose="02020603050405020304"/>
                        <a:ea typeface="仿宋_GB2312" panose="02010609030101010101" charset="-122"/>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0" indent="0" algn="l">
                        <a:lnSpc>
                          <a:spcPts val="1500"/>
                        </a:lnSpc>
                        <a:spcBef>
                          <a:spcPct val="0"/>
                        </a:spcBef>
                        <a:spcAft>
                          <a:spcPct val="0"/>
                        </a:spcAft>
                      </a:pPr>
                      <a:r>
                        <a:rPr lang="en-US" altLang="zh-CN" sz="600" b="1">
                          <a:latin typeface="Times New Roman" panose="02020603050405020304"/>
                          <a:ea typeface="Times New Roman" panose="02020603050405020304"/>
                        </a:rPr>
                        <a:t>4.</a:t>
                      </a:r>
                      <a:r>
                        <a:rPr lang="zh-CN" sz="600" b="1">
                          <a:latin typeface="Times New Roman" panose="02020603050405020304"/>
                          <a:ea typeface="仿宋_GB2312" panose="02010609030101010101" charset="-122"/>
                        </a:rPr>
                        <a:t>无正当理由大量反复申请</a:t>
                      </a:r>
                      <a:endParaRPr lang="zh-CN" sz="600" b="1">
                        <a:latin typeface="Times New Roman" panose="02020603050405020304"/>
                        <a:ea typeface="仿宋_GB2312" panose="02010609030101010101" charset="-122"/>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810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0" indent="0" algn="just">
                        <a:lnSpc>
                          <a:spcPts val="1500"/>
                        </a:lnSpc>
                        <a:spcBef>
                          <a:spcPct val="0"/>
                        </a:spcBef>
                        <a:spcAft>
                          <a:spcPct val="0"/>
                        </a:spcAft>
                      </a:pPr>
                      <a:r>
                        <a:rPr lang="en-US" altLang="zh-CN" sz="600" b="1">
                          <a:latin typeface="Times New Roman" panose="02020603050405020304"/>
                          <a:ea typeface="Times New Roman" panose="02020603050405020304"/>
                        </a:rPr>
                        <a:t>5.</a:t>
                      </a:r>
                      <a:r>
                        <a:rPr lang="zh-CN" sz="600" b="1">
                          <a:latin typeface="Times New Roman" panose="02020603050405020304"/>
                          <a:ea typeface="仿宋_GB2312" panose="02010609030101010101" charset="-122"/>
                        </a:rPr>
                        <a:t>要求行政机关确认或重新出具已获取信息</a:t>
                      </a:r>
                      <a:endParaRPr lang="zh-CN" sz="6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715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rowSpan="3">
                  <a:txBody>
                    <a:bodyPr/>
                    <a:p>
                      <a:pPr marL="0" indent="0" algn="l">
                        <a:lnSpc>
                          <a:spcPts val="1500"/>
                        </a:lnSpc>
                        <a:spcBef>
                          <a:spcPct val="0"/>
                        </a:spcBef>
                        <a:spcAft>
                          <a:spcPct val="0"/>
                        </a:spcAft>
                      </a:pPr>
                      <a:r>
                        <a:rPr lang="zh-CN" sz="600" b="1">
                          <a:latin typeface="Times New Roman" panose="02020603050405020304"/>
                          <a:ea typeface="仿宋_GB2312" panose="02010609030101010101" charset="-122"/>
                        </a:rPr>
                        <a:t>（六）其他处理</a:t>
                      </a:r>
                      <a:endParaRPr lang="zh-CN" sz="6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lnSpc>
                          <a:spcPts val="1500"/>
                        </a:lnSpc>
                        <a:spcBef>
                          <a:spcPct val="0"/>
                        </a:spcBef>
                        <a:spcAft>
                          <a:spcPct val="0"/>
                        </a:spcAft>
                      </a:pPr>
                      <a:r>
                        <a:rPr lang="en-US" altLang="zh-CN" sz="600" b="1">
                          <a:latin typeface="Times New Roman" panose="02020603050405020304"/>
                          <a:ea typeface="Times New Roman" panose="02020603050405020304"/>
                        </a:rPr>
                        <a:t>1.</a:t>
                      </a:r>
                      <a:r>
                        <a:rPr lang="zh-CN" sz="600" b="1">
                          <a:latin typeface="Times New Roman" panose="02020603050405020304"/>
                          <a:ea typeface="仿宋_GB2312" panose="02010609030101010101" charset="-122"/>
                        </a:rPr>
                        <a:t>申请人无正当理由逾期不补正、行政机关不再处理其政府信息公开申请</a:t>
                      </a:r>
                      <a:endParaRPr lang="zh-CN" sz="6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715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a:txBody>
                    <a:bodyPr/>
                    <a:p>
                      <a:pPr marL="0" indent="0" algn="just">
                        <a:lnSpc>
                          <a:spcPts val="1500"/>
                        </a:lnSpc>
                        <a:spcBef>
                          <a:spcPct val="0"/>
                        </a:spcBef>
                        <a:spcAft>
                          <a:spcPct val="0"/>
                        </a:spcAft>
                      </a:pPr>
                      <a:r>
                        <a:rPr lang="en-US" altLang="zh-CN" sz="600" b="1">
                          <a:latin typeface="Times New Roman" panose="02020603050405020304"/>
                          <a:ea typeface="Times New Roman" panose="02020603050405020304"/>
                        </a:rPr>
                        <a:t>2.</a:t>
                      </a:r>
                      <a:r>
                        <a:rPr lang="zh-CN" sz="600" b="1">
                          <a:latin typeface="Times New Roman" panose="02020603050405020304"/>
                          <a:ea typeface="仿宋_GB2312" panose="02010609030101010101" charset="-122"/>
                        </a:rPr>
                        <a:t>申请人逾期未按收费通知要求缴纳费用、行政机关不再处理其政府信息公开申请</a:t>
                      </a:r>
                      <a:endParaRPr lang="zh-CN" sz="6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0" indent="0" algn="l">
                        <a:lnSpc>
                          <a:spcPts val="1500"/>
                        </a:lnSpc>
                        <a:spcBef>
                          <a:spcPct val="0"/>
                        </a:spcBef>
                        <a:spcAft>
                          <a:spcPct val="0"/>
                        </a:spcAft>
                      </a:pPr>
                      <a:r>
                        <a:rPr lang="en-US" altLang="zh-CN" sz="600" b="1">
                          <a:latin typeface="Times New Roman" panose="02020603050405020304"/>
                          <a:ea typeface="Times New Roman" panose="02020603050405020304"/>
                        </a:rPr>
                        <a:t>3.</a:t>
                      </a:r>
                      <a:r>
                        <a:rPr lang="zh-CN" sz="600" b="1">
                          <a:latin typeface="Times New Roman" panose="02020603050405020304"/>
                          <a:ea typeface="仿宋_GB2312" panose="02010609030101010101" charset="-122"/>
                        </a:rPr>
                        <a:t>其他</a:t>
                      </a:r>
                      <a:endParaRPr lang="zh-CN" sz="6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gridSpan="2">
                  <a:txBody>
                    <a:bodyPr/>
                    <a:p>
                      <a:pPr marL="0" indent="0" algn="l">
                        <a:lnSpc>
                          <a:spcPts val="1500"/>
                        </a:lnSpc>
                        <a:spcBef>
                          <a:spcPct val="0"/>
                        </a:spcBef>
                        <a:spcAft>
                          <a:spcPct val="0"/>
                        </a:spcAft>
                      </a:pPr>
                      <a:r>
                        <a:rPr lang="zh-CN" sz="600" b="1">
                          <a:latin typeface="Times New Roman" panose="02020603050405020304"/>
                          <a:ea typeface="仿宋_GB2312" panose="02010609030101010101" charset="-122"/>
                        </a:rPr>
                        <a:t>（七）总计</a:t>
                      </a:r>
                      <a:endParaRPr lang="zh-CN" sz="6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3</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3</a:t>
                      </a:r>
                      <a:endParaRPr lang="en-US" altLang="zh-CN" sz="600" b="1">
                        <a:latin typeface="Times New Roman" panose="02020603050405020304"/>
                        <a:ea typeface="Times New Roman" panose="02020603050405020304"/>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0500">
                <a:tc gridSpan="3">
                  <a:txBody>
                    <a:bodyPr/>
                    <a:p>
                      <a:pPr marL="0" indent="0" algn="l">
                        <a:lnSpc>
                          <a:spcPts val="1500"/>
                        </a:lnSpc>
                        <a:spcBef>
                          <a:spcPct val="0"/>
                        </a:spcBef>
                        <a:spcAft>
                          <a:spcPct val="0"/>
                        </a:spcAft>
                      </a:pPr>
                      <a:r>
                        <a:rPr lang="zh-CN" sz="600" b="1">
                          <a:latin typeface="Times New Roman" panose="02020603050405020304"/>
                          <a:ea typeface="仿宋_GB2312" panose="02010609030101010101" charset="-122"/>
                        </a:rPr>
                        <a:t>四、结转下年度继续办理</a:t>
                      </a:r>
                      <a:endParaRPr lang="zh-CN" sz="6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500"/>
                        </a:lnSpc>
                        <a:spcBef>
                          <a:spcPct val="0"/>
                        </a:spcBef>
                        <a:spcAft>
                          <a:spcPct val="0"/>
                        </a:spcAft>
                      </a:pPr>
                      <a:r>
                        <a:rPr lang="en-US" altLang="zh-CN" sz="600" b="1">
                          <a:latin typeface="Times New Roman" panose="02020603050405020304"/>
                          <a:ea typeface="仿宋_GB2312" panose="02010609030101010101" charset="-122"/>
                        </a:rPr>
                        <a:t>0</a:t>
                      </a:r>
                      <a:endParaRPr lang="en-US" altLang="zh-CN" sz="600" b="1">
                        <a:latin typeface="Times New Roman" panose="02020603050405020304"/>
                        <a:ea typeface="仿宋_GB2312" panose="02010609030101010101" charset="-122"/>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Times New Roman" panose="02020603050405020304"/>
                        </a:rPr>
                        <a:t>0</a:t>
                      </a:r>
                      <a:endParaRPr lang="en-US" altLang="zh-CN" sz="600" b="1">
                        <a:latin typeface="Times New Roman" panose="02020603050405020304"/>
                        <a:ea typeface="Times New Roman" panose="02020603050405020304"/>
                      </a:endParaRPr>
                    </a:p>
                  </a:txBody>
                  <a:tcPr marL="36195" marR="36195"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500"/>
                        </a:lnSpc>
                        <a:spcBef>
                          <a:spcPct val="0"/>
                        </a:spcBef>
                        <a:spcAft>
                          <a:spcPct val="0"/>
                        </a:spcAft>
                      </a:pPr>
                      <a:r>
                        <a:rPr lang="en-US" altLang="zh-CN" sz="600" b="1">
                          <a:latin typeface="Times New Roman" panose="02020603050405020304"/>
                          <a:ea typeface="仿宋_GB2312" panose="02010609030101010101" charset="-122"/>
                        </a:rPr>
                        <a:t>0</a:t>
                      </a:r>
                      <a:endParaRPr lang="en-US" altLang="zh-CN" sz="600" b="1">
                        <a:latin typeface="Times New Roman" panose="02020603050405020304"/>
                        <a:ea typeface="仿宋_GB2312" panose="02010609030101010101" charset="-122"/>
                      </a:endParaRPr>
                    </a:p>
                  </a:txBody>
                  <a:tcPr marL="36195" marR="3619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ustDataLst>
      <p:tags r:id="rId5"/>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5.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Lst>
</file>

<file path=ppt/tags/tag126.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Lst>
</file>

<file path=ppt/tags/tag12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28.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12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1.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32.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33.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34.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35.xml><?xml version="1.0" encoding="utf-8"?>
<p:tagLst xmlns:p="http://schemas.openxmlformats.org/presentationml/2006/main">
  <p:tag name="KSO_WM_UNIT_TEXT_FILL_FORE_SCHEMECOLOR_INDEX_BRIGHTNESS" val="-0.15"/>
  <p:tag name="KSO_WM_UNIT_TEXT_FILL_FORE_SCHEMECOLOR_INDEX" val="14"/>
  <p:tag name="KSO_WM_UNIT_TEXT_FILL_TYPE" val="1"/>
</p:tagLst>
</file>

<file path=ppt/tags/tag136.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37.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3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9.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Lst>
</file>

<file path=ppt/tags/tag141.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42.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43.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4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8.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Lst>
</file>

<file path=ppt/tags/tag149.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51.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5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3.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Lst>
</file>

<file path=ppt/tags/tag154.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Lst>
</file>

<file path=ppt/tags/tag155.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56.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5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8.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Lst>
</file>

<file path=ppt/tags/tag159.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61.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6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3.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Lst>
</file>

<file path=ppt/tags/tag164.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Lst>
</file>

<file path=ppt/tags/tag165.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66.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6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8.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Lst>
</file>

<file path=ppt/tags/tag169.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71.xml><?xml version="1.0" encoding="utf-8"?>
<p:tagLst xmlns:p="http://schemas.openxmlformats.org/presentationml/2006/main">
  <p:tag name="KSO_WM_UNIT_TEXT_FILL_FORE_SCHEMECOLOR_INDEX_BRIGHTNESS" val="-0.25"/>
  <p:tag name="KSO_WM_UNIT_TEXT_FILL_FORE_SCHEMECOLOR_INDEX" val="14"/>
  <p:tag name="KSO_WM_UNIT_TEXT_FILL_TYPE" val="1"/>
</p:tagLst>
</file>

<file path=ppt/tags/tag1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3.xml><?xml version="1.0" encoding="utf-8"?>
<p:tagLst xmlns:p="http://schemas.openxmlformats.org/presentationml/2006/main">
  <p:tag name="COMMONDATA" val="eyJoZGlkIjoiNmQ5Mjg5MGIxNTQzOTQwZTczNTU5YWNhOTQ2ZDVhMzgifQ=="/>
  <p:tag name="commondata" val="eyJjb3VudCI6MSwiaGRpZCI6ImNlYzRlMTg4ZjRjMDFjZDgyZTAwNjViM2ViZTFiMzZjIiwidXNlckNvdW50IjoxfQ=="/>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思源宋体 CN Medium"/>
        <a:cs typeface=""/>
      </a:majorFont>
      <a:minorFont>
        <a:latin typeface="Arial"/>
        <a:ea typeface="思源宋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0F1423"/>
      </a:dk2>
      <a:lt2>
        <a:srgbClr val="FFFFFF"/>
      </a:lt2>
      <a:accent1>
        <a:srgbClr val="4864FC"/>
      </a:accent1>
      <a:accent2>
        <a:srgbClr val="4F70FC"/>
      </a:accent2>
      <a:accent3>
        <a:srgbClr val="577BFB"/>
      </a:accent3>
      <a:accent4>
        <a:srgbClr val="6085FC"/>
      </a:accent4>
      <a:accent5>
        <a:srgbClr val="6890FB"/>
      </a:accent5>
      <a:accent6>
        <a:srgbClr val="719BFB"/>
      </a:accent6>
      <a:hlink>
        <a:srgbClr val="0563C1"/>
      </a:hlink>
      <a:folHlink>
        <a:srgbClr val="954D72"/>
      </a:folHlink>
    </a:clrScheme>
    <a:fontScheme name="自定义 9">
      <a:majorFont>
        <a:latin typeface="Arial"/>
        <a:ea typeface="思源宋体 CN Medium"/>
        <a:cs typeface=""/>
      </a:majorFont>
      <a:minorFont>
        <a:latin typeface="Arial"/>
        <a:ea typeface="思源宋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CN Medium"/>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CN Medium"/>
        <a:ea typeface=""/>
        <a:cs typeface=""/>
        <a:font script="Jpan" typeface="ＭＳ Ｐゴシック"/>
        <a:font script="Hang" typeface="맑은 고딕"/>
        <a:font script="Hans" typeface="思源宋体 CN Medium"/>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CN Medium"/>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CN Medium"/>
        <a:ea typeface=""/>
        <a:cs typeface=""/>
        <a:font script="Jpan" typeface="ＭＳ Ｐゴシック"/>
        <a:font script="Hang" typeface="맑은 고딕"/>
        <a:font script="Hans" typeface="思源宋体 CN Medium"/>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4441</Words>
  <Application>WPS 演示</Application>
  <PresentationFormat>宽屏</PresentationFormat>
  <Paragraphs>915</Paragraphs>
  <Slides>12</Slides>
  <Notes>4</Notes>
  <HiddenSlides>0</HiddenSlides>
  <MMClips>0</MMClips>
  <ScaleCrop>false</ScaleCrop>
  <HeadingPairs>
    <vt:vector size="8" baseType="variant">
      <vt:variant>
        <vt:lpstr>已用的字体</vt:lpstr>
      </vt:variant>
      <vt:variant>
        <vt:i4>39</vt:i4>
      </vt:variant>
      <vt:variant>
        <vt:lpstr>主题</vt:lpstr>
      </vt:variant>
      <vt:variant>
        <vt:i4>2</vt:i4>
      </vt:variant>
      <vt:variant>
        <vt:lpstr>嵌入 OLE 服务器</vt:lpstr>
      </vt:variant>
      <vt:variant>
        <vt:i4>1</vt:i4>
      </vt:variant>
      <vt:variant>
        <vt:lpstr>幻灯片标题</vt:lpstr>
      </vt:variant>
      <vt:variant>
        <vt:i4>12</vt:i4>
      </vt:variant>
    </vt:vector>
  </HeadingPairs>
  <TitlesOfParts>
    <vt:vector size="54" baseType="lpstr">
      <vt:lpstr>Arial</vt:lpstr>
      <vt:lpstr>宋体</vt:lpstr>
      <vt:lpstr>Wingdings</vt:lpstr>
      <vt:lpstr>思源宋体 CN Medium</vt:lpstr>
      <vt:lpstr>Times New Roman</vt:lpstr>
      <vt:lpstr>Wingdings</vt:lpstr>
      <vt:lpstr>仿宋_GB2312</vt:lpstr>
      <vt:lpstr>思源宋体 CN Heavy</vt:lpstr>
      <vt:lpstr>Source Sans Pro</vt:lpstr>
      <vt:lpstr>C059</vt:lpstr>
      <vt:lpstr>Crossten ExtraBold</vt:lpstr>
      <vt:lpstr>微软雅黑</vt:lpstr>
      <vt:lpstr>黑体</vt:lpstr>
      <vt:lpstr>宋体</vt:lpstr>
      <vt:lpstr>Arial Unicode MS</vt:lpstr>
      <vt:lpstr>Calibri</vt:lpstr>
      <vt:lpstr>DejaVu Sans</vt:lpstr>
      <vt:lpstr>Roboto Slab Regular</vt:lpstr>
      <vt:lpstr>Roboto Slab Bold</vt:lpstr>
      <vt:lpstr>Lato Regular</vt:lpstr>
      <vt:lpstr>Times New Roman</vt:lpstr>
      <vt:lpstr>楷体_GB2312</vt:lpstr>
      <vt:lpstr>方正魏碑_GBK</vt:lpstr>
      <vt:lpstr>方正黑体_GBK</vt:lpstr>
      <vt:lpstr>阳光吾坚体</vt:lpstr>
      <vt:lpstr>汉仪中宋简</vt:lpstr>
      <vt:lpstr>方正粗黑宋简体</vt:lpstr>
      <vt:lpstr>国标黑体</vt:lpstr>
      <vt:lpstr>汉仪中等线简</vt:lpstr>
      <vt:lpstr>方正黑体简体</vt:lpstr>
      <vt:lpstr>方正小标宋_GBK</vt:lpstr>
      <vt:lpstr>方正仿宋简体</vt:lpstr>
      <vt:lpstr>方正书宋_GBK</vt:lpstr>
      <vt:lpstr>国标黑体-GB/T 2312</vt:lpstr>
      <vt:lpstr>GWZT-EN</vt:lpstr>
      <vt:lpstr>DejaVu Math TeX Gyre</vt:lpstr>
      <vt:lpstr>方正小标宋简体</vt:lpstr>
      <vt:lpstr>国标宋体-GB/T 2312</vt:lpstr>
      <vt:lpstr>华文楷体</vt:lpstr>
      <vt:lpstr>Office 主题​​</vt:lpstr>
      <vt:lpstr>1_Office 主题​​</vt:lpstr>
      <vt:lpstr>Excel.Chart.8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勉</cp:lastModifiedBy>
  <cp:revision>165</cp:revision>
  <dcterms:created xsi:type="dcterms:W3CDTF">2025-01-17T02:57:09Z</dcterms:created>
  <dcterms:modified xsi:type="dcterms:W3CDTF">2025-01-17T02:57:09Z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2052-12.8.2.18605</vt:lpwstr>
  </property>
  <property fmtid="{D5CDD505-2E9C-101B-9397-08002B2CF9AE}" pid="3" name="ICV">
    <vt:lpwstr>B2A2DB28287F9F299FB88967D54814AE_41</vt:lpwstr>
  </property>
  <property fmtid="{D5CDD505-2E9C-101B-9397-08002B2CF9AE}" pid="4" name="KSOTemplateUUID">
    <vt:lpwstr>v1.0_mb_WWKVAA3calnmZWOTug9OwQ==</vt:lpwstr>
  </property>
</Properties>
</file>