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9" r:id="rId5"/>
    <p:sldId id="262" r:id="rId6"/>
    <p:sldId id="260" r:id="rId7"/>
    <p:sldId id="261" r:id="rId8"/>
    <p:sldId id="265" r:id="rId9"/>
  </p:sldIdLst>
  <p:sldSz cx="9144000" cy="6858000" type="screen4x3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84"/>
        <p:guide pos="2903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20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themeOverride" Target="../theme/themeOverride1.xml"/><Relationship Id="rId1" Type="http://schemas.openxmlformats.org/officeDocument/2006/relationships/oleObject" Target="&#24037;&#20316;&#31807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 forceAA="0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pPr>
            <a:r>
              <a:t>白石镇主动公开情况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effectLst/>
      </c:spPr>
    </c:floor>
    <c:sideWall>
      <c:thickness val="0"/>
      <c:spPr>
        <a:noFill/>
        <a:effectLst/>
      </c:spPr>
    </c:sideWall>
    <c:backWall>
      <c:thickness val="0"/>
      <c:spPr>
        <a:noFill/>
        <a:effectLst/>
      </c:spPr>
    </c:backWall>
    <c:plotArea>
      <c:layout/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contourW="9525"/>
          </c:spPr>
          <c:explosion val="0"/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 contourW="9525"/>
            </c:spPr>
          </c:dPt>
          <c:dLbls>
            <c:numFmt formatCode="General" sourceLinked="1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 forceAA="0"/>
              <a:lstStyle/>
              <a:p>
                <a:pPr>
                  <a:defRPr lang="zh-CN"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  <a:sym typeface="微软雅黑" panose="020B0503020204020204" charset="-122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[工作簿1]Sheet1!$A$3:$A$10</c:f>
              <c:strCache>
                <c:ptCount val="8"/>
                <c:pt idx="0">
                  <c:v>会议公开</c:v>
                </c:pt>
                <c:pt idx="1">
                  <c:v>其他法定公开</c:v>
                </c:pt>
                <c:pt idx="2">
                  <c:v>政策文件公开</c:v>
                </c:pt>
                <c:pt idx="3">
                  <c:v>行政权力公开</c:v>
                </c:pt>
                <c:pt idx="4">
                  <c:v>财政预算决算公开</c:v>
                </c:pt>
                <c:pt idx="5">
                  <c:v>政务公开组织管理</c:v>
                </c:pt>
                <c:pt idx="6">
                  <c:v>政务公开基础建设</c:v>
                </c:pt>
                <c:pt idx="7">
                  <c:v>其他法定公开</c:v>
                </c:pt>
              </c:strCache>
            </c:strRef>
          </c:cat>
          <c:val>
            <c:numRef>
              <c:f>[工作簿1]Sheet1!$B$3:$B$10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2</c:v>
                </c:pt>
                <c:pt idx="7">
                  <c:v>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</c:pie3DChart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 forceAA="0"/>
        <a:lstStyle/>
        <a:p>
          <a:pPr>
            <a:defRPr lang="zh-CN" sz="9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29b668cb-ead3-4083-9b7c-21d46e95e72a}"/>
      </c:ext>
    </c:extLst>
  </c:chart>
  <c:spPr>
    <a:solidFill>
      <a:schemeClr val="bg1"/>
    </a:solidFill>
    <a:ln w="6350" cap="flat" cmpd="sng" algn="ctr">
      <a:solidFill>
        <a:schemeClr val="tx1">
          <a:lumMod val="50000"/>
          <a:lumOff val="50000"/>
          <a:alpha val="25000"/>
        </a:schemeClr>
      </a:solidFill>
      <a:round/>
    </a:ln>
    <a:effectLst/>
  </c:spPr>
  <c:txPr>
    <a:bodyPr/>
    <a:lstStyle/>
    <a:p>
      <a:pPr>
        <a:defRPr lang="zh-CN">
          <a:solidFill>
            <a:schemeClr val="tx1">
              <a:lumMod val="75000"/>
              <a:lumOff val="25000"/>
            </a:schemeClr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  <a:sym typeface="微软雅黑" panose="020B0503020204020204" charset="-122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9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solidFill>
          <a:schemeClr val="bg1"/>
        </a:solidFill>
      </a:ln>
      <a:effectLst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48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8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253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2253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b"/>
          <a:p>
            <a:pPr lvl="0" algn="r"/>
            <a:fld id="{9A0DB2DC-4C9A-4742-B13C-FB6460FD3503}" type="slidenum">
              <a:rPr lang="zh-CN" altLang="en-US" sz="1200">
                <a:latin typeface="Arial" panose="020B060402020202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4578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6626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867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5" Type="http://schemas.openxmlformats.org/officeDocument/2006/relationships/image" Target="../media/image3.png"/><Relationship Id="rId4" Type="http://schemas.openxmlformats.org/officeDocument/2006/relationships/tags" Target="../tags/tag2.xml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checker/>
      </p:transition>
    </mc:Choice>
    <mc:Fallback>
      <p:transition spd="slow">
        <p:checker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" t="3397" r="1992" b="6166"/>
          <a:stretch>
            <a:fillRect/>
          </a:stretch>
        </p:blipFill>
        <p:spPr>
          <a:xfrm>
            <a:off x="-1" y="0"/>
            <a:ext cx="916187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d"/>
      </p:transition>
    </mc:Choice>
    <mc:Fallback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文框 1"/>
          <p:cNvSpPr/>
          <p:nvPr/>
        </p:nvSpPr>
        <p:spPr>
          <a:xfrm>
            <a:off x="466176" y="577515"/>
            <a:ext cx="491454" cy="665554"/>
          </a:xfrm>
          <a:prstGeom prst="frame">
            <a:avLst>
              <a:gd name="adj1" fmla="val 8786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700" b="1" dirty="0">
              <a:ln w="6350">
                <a:solidFill>
                  <a:srgbClr val="4E8492">
                    <a:alpha val="50000"/>
                  </a:srgb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srgbClr val="4E8492"/>
                </a:outerShdw>
              </a:effectLst>
            </a:endParaRPr>
          </a:p>
        </p:txBody>
      </p:sp>
      <p:sp>
        <p:nvSpPr>
          <p:cNvPr id="3" name="文本占位符 7"/>
          <p:cNvSpPr>
            <a:spLocks noGrp="1"/>
          </p:cNvSpPr>
          <p:nvPr>
            <p:ph type="body" sz="quarter" idx="12" hasCustomPrompt="1"/>
          </p:nvPr>
        </p:nvSpPr>
        <p:spPr>
          <a:xfrm>
            <a:off x="507025" y="632835"/>
            <a:ext cx="409757" cy="5549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700" b="1" spc="0">
                <a:ln w="6350">
                  <a:solidFill>
                    <a:srgbClr val="4E8492">
                      <a:alpha val="50000"/>
                    </a:srgbClr>
                  </a:solidFill>
                </a:ln>
                <a:solidFill>
                  <a:schemeClr val="bg1"/>
                </a:solidFill>
                <a:effectLst>
                  <a:outerShdw blurRad="50800" dist="38100" dir="2700000" algn="tl">
                    <a:srgbClr val="4E8492"/>
                  </a:outerShdw>
                </a:effectLst>
              </a:defRPr>
            </a:lvl1pPr>
          </a:lstStyle>
          <a:p>
            <a:pPr lvl="0"/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4" name="文本占位符 7"/>
          <p:cNvSpPr>
            <a:spLocks noGrp="1"/>
          </p:cNvSpPr>
          <p:nvPr>
            <p:ph type="body" sz="quarter" idx="10" hasCustomPrompt="1"/>
          </p:nvPr>
        </p:nvSpPr>
        <p:spPr>
          <a:xfrm>
            <a:off x="957629" y="513988"/>
            <a:ext cx="3691372" cy="5676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spc="300">
                <a:solidFill>
                  <a:srgbClr val="4E8492"/>
                </a:solidFill>
              </a:defRPr>
            </a:lvl1pPr>
          </a:lstStyle>
          <a:p>
            <a:pPr lvl="0"/>
            <a:r>
              <a:rPr lang="zh-CN" altLang="en-US" dirty="0"/>
              <a:t>请在此处添加标题</a:t>
            </a:r>
            <a:endParaRPr lang="zh-CN" altLang="en-US" dirty="0"/>
          </a:p>
        </p:txBody>
      </p:sp>
      <p:sp>
        <p:nvSpPr>
          <p:cNvPr id="5" name="文本占位符 7"/>
          <p:cNvSpPr>
            <a:spLocks noGrp="1"/>
          </p:cNvSpPr>
          <p:nvPr>
            <p:ph type="body" sz="quarter" idx="11" hasCustomPrompt="1"/>
          </p:nvPr>
        </p:nvSpPr>
        <p:spPr>
          <a:xfrm>
            <a:off x="957629" y="1033403"/>
            <a:ext cx="3691372" cy="238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25" spc="300" baseline="0">
                <a:solidFill>
                  <a:srgbClr val="4E8492"/>
                </a:solidFill>
              </a:defRPr>
            </a:lvl1pPr>
          </a:lstStyle>
          <a:p>
            <a:pPr lvl="0"/>
            <a:r>
              <a:rPr lang="en-US" altLang="zh-CN" dirty="0"/>
              <a:t>DESIGN &amp; CREATIVITY SPACE STUDIO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uild="p">
        <p:tmplLst>
          <p:tmpl lvl="1">
            <p:tnLst>
              <p:par>
                <p:cTn presetID="49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10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组合 10"/>
          <p:cNvGrpSpPr/>
          <p:nvPr userDrawn="1"/>
        </p:nvGrpSpPr>
        <p:grpSpPr>
          <a:xfrm>
            <a:off x="-19050" y="-28575"/>
            <a:ext cx="9163050" cy="6913563"/>
            <a:chOff x="-24680" y="-27805"/>
            <a:chExt cx="12216679" cy="6913189"/>
          </a:xfrm>
        </p:grpSpPr>
        <p:pic>
          <p:nvPicPr>
            <p:cNvPr id="8196" name="图片 7"/>
            <p:cNvPicPr>
              <a:picLocks noChangeAspect="1"/>
            </p:cNvPicPr>
            <p:nvPr userDrawn="1">
              <p:custDataLst>
                <p:tags r:id="rId2"/>
              </p:custDataLst>
            </p:nvPr>
          </p:nvPicPr>
          <p:blipFill>
            <a:blip r:embed="rId3"/>
            <a:stretch>
              <a:fillRect/>
            </a:stretch>
          </p:blipFill>
          <p:spPr>
            <a:xfrm>
              <a:off x="9568492" y="-27805"/>
              <a:ext cx="2623507" cy="122455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8197" name="图片 9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>
              <a:off x="-24680" y="5877272"/>
              <a:ext cx="2194395" cy="1008112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tags" Target="../tags/tag3.xml"/><Relationship Id="rId11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" t="1631" b="1086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KSO_TEMPLATE" hidden="1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 fontAlgn="base"/>
            <a:endParaRPr lang="zh-CN" altLang="en-US" sz="163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7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0.xml"/><Relationship Id="rId1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9.xml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54330" y="2439035"/>
            <a:ext cx="8435340" cy="827405"/>
          </a:xfrm>
        </p:spPr>
        <p:txBody>
          <a:bodyPr wrap="square" anchor="b">
            <a:normAutofit fontScale="90000"/>
          </a:bodyPr>
          <a:lstStyle/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白石镇20</a:t>
            </a:r>
            <a:r>
              <a:rPr kumimoji="0" lang="en-US" altLang="zh-CN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25</a:t>
            </a:r>
            <a:r>
              <a:rPr kumimoji="0" lang="zh-CN" altLang="en-US" sz="4400" b="1" i="0" u="none" strike="noStrike" kern="1200" cap="none" spc="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汉仪旗黑-85S" pitchFamily="18" charset="-122"/>
                <a:cs typeface="+mj-cs"/>
              </a:rPr>
              <a:t>年政府信息公开工作年度报告（图解）</a:t>
            </a:r>
            <a:endParaRPr kumimoji="0" lang="zh-CN" altLang="en-US" sz="4400" b="1" i="0" u="none" strike="noStrike" kern="1200" cap="none" spc="0" normalizeH="0" baseline="0" noProof="1" dirty="0">
              <a:solidFill>
                <a:schemeClr val="tx1"/>
              </a:solidFill>
              <a:uFillTx/>
              <a:latin typeface="微软雅黑" panose="020B0503020204020204" charset="-122"/>
              <a:ea typeface="汉仪旗黑-85S" pitchFamily="18" charset="-122"/>
              <a:cs typeface="+mj-cs"/>
            </a:endParaRPr>
          </a:p>
        </p:txBody>
      </p:sp>
      <p:sp>
        <p:nvSpPr>
          <p:cNvPr id="21506" name="副标题 7"/>
          <p:cNvSpPr>
            <a:spLocks noGrp="1"/>
          </p:cNvSpPr>
          <p:nvPr>
            <p:ph type="subTitle" idx="4294967295"/>
            <p:custDataLst>
              <p:tags r:id="rId2"/>
            </p:custDataLst>
          </p:nvPr>
        </p:nvSpPr>
        <p:spPr>
          <a:xfrm>
            <a:off x="3530600" y="4089400"/>
            <a:ext cx="5443220" cy="2070100"/>
          </a:xfrm>
        </p:spPr>
        <p:txBody>
          <a:bodyPr vert="horz" wrap="square" lIns="90000" tIns="46800" rIns="90000" bIns="46800" anchor="t">
            <a:normAutofit/>
          </a:bodyPr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根据《中华人民共和国政府信息公开条例》《关于政府信息公开工作年度报告有关事项的通知》要求和县政府办公室《关于做好202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年政府信息公开年度报告编制发布工作的通知》要求，现将202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年白石镇政府信息公开年度报告向社会公布。</a:t>
            </a:r>
            <a:endParaRPr kumimoji="0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本报告中所列数据的统计期限为202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年1月1日至202</a:t>
            </a:r>
            <a:r>
              <a:rPr kumimoji="0" 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年12月31日。本报告电子版可在“中国·汶上”政府门户网站（www.wenshang.gov.cn）查阅或下载。如对本报告有疑问，请与白石镇人民政府联系（地址汶上县白石镇</a:t>
            </a:r>
            <a:r>
              <a:rPr kumimoji="0" lang="zh-CN" altLang="en-US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政通路一号</a:t>
            </a:r>
            <a:r>
              <a:rPr kumimoji="0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，联系电话：0537-7804101）</a:t>
            </a:r>
            <a:r>
              <a:rPr kumimoji="0" lang="zh-CN" sz="1000" b="1" i="0" u="none" strike="noStrike" kern="1200" cap="none" spc="150" normalizeH="0" baseline="0" noProof="1" dirty="0">
                <a:solidFill>
                  <a:srgbClr val="595959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endParaRPr kumimoji="0" lang="zh-CN" sz="1000" b="1" i="0" u="none" strike="noStrike" kern="1200" cap="none" spc="150" normalizeH="0" baseline="0" noProof="1" dirty="0">
              <a:solidFill>
                <a:srgbClr val="595959"/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86740" y="354330"/>
            <a:ext cx="5166360" cy="543560"/>
          </a:xfrm>
          <a:gradFill>
            <a:gsLst>
              <a:gs pos="0">
                <a:srgbClr val="FE4444"/>
              </a:gs>
              <a:gs pos="100000">
                <a:srgbClr val="832B2B"/>
              </a:gs>
            </a:gsLst>
            <a:lin scaled="0"/>
          </a:gradFill>
          <a:ln w="12700">
            <a:solidFill>
              <a:schemeClr val="accent1">
                <a:shade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一、总体情况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3554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86740" y="1148080"/>
            <a:ext cx="6511925" cy="463994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    本报告由白石镇人民政府按照《中华人民共和国政府信息公开条例》（以下简称《条例》）和《中华人民共和国政府信息公开工作年度报告格式》（国办公开办函〔2021〕30号）要求编制。</a:t>
            </a:r>
            <a:endParaRPr kumimoji="0" 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kumimoji="0" 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本报告所列数据的统计期限自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2025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月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日起至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2025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12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月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日止。本报告电子版可在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“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中国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·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汶上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”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政府门户网站（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www.wenshang.gov.cn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）查阅或下载。如对本报告有疑问，请与白石镇人民政府联系（地址汶上县白石镇政通路一号，联系电话：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0537-7804101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）。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0" y="1340485"/>
            <a:ext cx="6665595" cy="2496185"/>
          </a:xfrm>
        </p:spPr>
        <p:txBody>
          <a:bodyPr>
            <a:noAutofit/>
          </a:bodyPr>
          <a:p>
            <a:pPr marL="0" indent="0" algn="l" fontAlgn="auto">
              <a:lnSpc>
                <a:spcPts val="2300"/>
              </a:lnSpc>
              <a:buClrTx/>
              <a:buSzTx/>
              <a:buFontTx/>
            </a:pP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</a:t>
            </a:r>
            <a:b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</a:br>
            <a:r>
              <a:rPr 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  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通过政府信息公开网主动公开政府信息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条，其中会议公开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5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％；其他法定公开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5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％；政策文件公开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15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;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行政权力公开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10%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；财政预算决算公开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10%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；政务公开组织管理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15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％；政务公开基础建设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10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％；其他类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6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条，占约</a:t>
            </a:r>
            <a:r>
              <a:rPr lang="en-US" altLang="zh-CN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30%</a:t>
            </a:r>
            <a:r>
              <a:rPr lang="zh-CN" altLang="en-US" sz="1600" b="0" spc="15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。</a:t>
            </a:r>
            <a:endParaRPr lang="zh-CN" altLang="en-US" sz="1600" b="0" spc="15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9560" y="720725"/>
            <a:ext cx="5119370" cy="518795"/>
          </a:xfrm>
          <a:prstGeom prst="rect">
            <a:avLst/>
          </a:prstGeom>
          <a:gradFill rotWithShape="1">
            <a:gsLst>
              <a:gs pos="0">
                <a:srgbClr val="FECF40"/>
              </a:gs>
              <a:gs pos="100000">
                <a:srgbClr val="846C21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二、政府信息主动公开情况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aphicFrame>
        <p:nvGraphicFramePr>
          <p:cNvPr id="5" name="图表 1" descr="7b0a202020202263686172745265734964223a20223230343732323037220a7d0a"/>
          <p:cNvGraphicFramePr/>
          <p:nvPr/>
        </p:nvGraphicFramePr>
        <p:xfrm>
          <a:off x="2327910" y="3429000"/>
          <a:ext cx="4826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标题 1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647383" y="664845"/>
            <a:ext cx="4249737" cy="450850"/>
          </a:xfrm>
          <a:prstGeom prst="rect">
            <a:avLst/>
          </a:prstGeom>
          <a:gradFill rotWithShape="1">
            <a:gsLst>
              <a:gs pos="0">
                <a:srgbClr val="9EE256"/>
              </a:gs>
              <a:gs pos="100000">
                <a:srgbClr val="52762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三、政府信息依申请公开情况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4" name="文本框 7"/>
          <p:cNvSpPr txBox="1"/>
          <p:nvPr/>
        </p:nvSpPr>
        <p:spPr>
          <a:xfrm>
            <a:off x="677545" y="1193800"/>
            <a:ext cx="77482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我镇进一步完善政府信息公开申请登记、审核、办理、答复等工作制度。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2025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年度，我镇未收到依申请公开申请。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5605" name="标题 1"/>
          <p:cNvSpPr>
            <a:spLocks noGrp="1"/>
          </p:cNvSpPr>
          <p:nvPr>
            <p:custDataLst>
              <p:tags r:id="rId2"/>
            </p:custDataLst>
          </p:nvPr>
        </p:nvSpPr>
        <p:spPr>
          <a:xfrm>
            <a:off x="677545" y="2286000"/>
            <a:ext cx="8148955" cy="883920"/>
          </a:xfrm>
          <a:prstGeom prst="rect">
            <a:avLst/>
          </a:prstGeom>
          <a:gradFill rotWithShape="1">
            <a:gsLst>
              <a:gs pos="0">
                <a:srgbClr val="7B32B2"/>
              </a:gs>
              <a:gs pos="100000">
                <a:srgbClr val="401A5D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四、因政府信息公开申请行政复议、提起行政诉讼、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收到举报投诉情况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606" name="文本框 4"/>
          <p:cNvSpPr txBox="1"/>
          <p:nvPr/>
        </p:nvSpPr>
        <p:spPr>
          <a:xfrm>
            <a:off x="678180" y="3264535"/>
            <a:ext cx="774700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SzTx/>
              <a:buFontTx/>
            </a:pP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202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5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年，因政府信息公开引起的行政复议、行政诉讼案件及收到举报投诉的情况</a:t>
            </a:r>
            <a:r>
              <a:rPr lang="en-US" altLang="zh-CN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0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条</a:t>
            </a:r>
            <a:r>
              <a:rPr lang="zh-CN" altLang="en-US" sz="1600" spc="15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</a:rPr>
              <a:t>。</a:t>
            </a:r>
            <a:endParaRPr lang="zh-CN" altLang="en-US" sz="1600" spc="15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65150" y="292100"/>
            <a:ext cx="5946775" cy="597535"/>
          </a:xfr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</p:spPr>
        <p:txBody>
          <a:bodyPr lIns="101600" tIns="38100" rIns="76200" bIns="38100" rtlCol="0" anchor="t" anchorCtr="0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kern="1200" cap="none" spc="2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微软雅黑" panose="020B0503020204020204" charset="-122"/>
              </a:rPr>
              <a:t>五、政府信息公开的收费及减免情况</a:t>
            </a:r>
            <a:endParaRPr kumimoji="0" lang="zh-CN" altLang="en-US" sz="2400" b="1" i="0" u="none" strike="noStrike" kern="1200" cap="none" spc="200" normalizeH="0" baseline="0" noProof="1">
              <a:solidFill>
                <a:schemeClr val="tx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+mj-cs"/>
              <a:sym typeface="微软雅黑" panose="020B0503020204020204" charset="-122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sz="half" idx="4294967295"/>
            <p:custDataLst>
              <p:tags r:id="rId2"/>
            </p:custDataLst>
          </p:nvPr>
        </p:nvSpPr>
        <p:spPr>
          <a:xfrm>
            <a:off x="565150" y="889635"/>
            <a:ext cx="8337550" cy="771525"/>
          </a:xfrm>
        </p:spPr>
        <p:txBody>
          <a:bodyPr lIns="101600" tIns="0" rIns="82550" bIns="0" rtlCol="0" anchor="t">
            <a:noAutofit/>
          </a:bodyPr>
          <a:p>
            <a: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202</a:t>
            </a:r>
            <a:r>
              <a:rPr kumimoji="0" lang="en-US" altLang="zh-CN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5</a:t>
            </a:r>
            <a:r>
              <a: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年，我镇免费提供政府信息公开,不收取任何费用。</a:t>
            </a:r>
            <a:endParaRPr kumimoji="0" lang="zh-CN" altLang="en-US" sz="1600" b="0" i="0" u="none" strike="noStrike" kern="1200" cap="none" spc="150" normalizeH="0" baseline="0" noProof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  <p:sp>
        <p:nvSpPr>
          <p:cNvPr id="27651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568325" y="1725295"/>
            <a:ext cx="4854575" cy="450850"/>
          </a:xfrm>
          <a:prstGeom prst="rect">
            <a:avLst/>
          </a:prstGeom>
          <a:gradFill rotWithShape="1">
            <a:gsLst>
              <a:gs pos="0">
                <a:srgbClr val="14CD68"/>
              </a:gs>
              <a:gs pos="100000">
                <a:srgbClr val="0B6E38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六、政府机构建设和保障经费情况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2" name="文本框 7"/>
          <p:cNvSpPr txBox="1"/>
          <p:nvPr/>
        </p:nvSpPr>
        <p:spPr>
          <a:xfrm>
            <a:off x="529590" y="2474595"/>
            <a:ext cx="7630160" cy="6813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年，明确1名分管领导、1名科室负责人、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名政务公开专职人员具体负责政务公开业务，形成一级抓一级，层层抓落实的组织领导机制。</a:t>
            </a:r>
            <a:endParaRPr lang="zh-CN" altLang="en-US" sz="16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653" name="标题 1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568325" y="3543618"/>
            <a:ext cx="4854575" cy="452437"/>
          </a:xfrm>
          <a:prstGeom prst="rect">
            <a:avLst/>
          </a:prstGeom>
          <a:gradFill rotWithShape="1">
            <a:gsLst>
              <a:gs pos="0">
                <a:srgbClr val="007BD3"/>
              </a:gs>
              <a:gs pos="100000">
                <a:srgbClr val="034373"/>
              </a:gs>
            </a:gsLst>
            <a:lin ang="0"/>
            <a:tileRect/>
          </a:gradFill>
          <a:ln w="9525">
            <a:noFill/>
          </a:ln>
        </p:spPr>
        <p:txBody>
          <a:bodyPr lIns="101600" tIns="38100" rIns="76200" bIns="38100" anchor="t"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七、政府信息公开会议和培训情况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654" name="文本框 4"/>
          <p:cNvSpPr txBox="1"/>
          <p:nvPr/>
        </p:nvSpPr>
        <p:spPr>
          <a:xfrm>
            <a:off x="564833" y="4438650"/>
            <a:ext cx="8278812" cy="3860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</a:pP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年，镇政府召开政府信息公开工作部署、培训会议共</a:t>
            </a:r>
            <a:r>
              <a:rPr lang="en-US" altLang="zh-CN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6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次。</a:t>
            </a:r>
            <a:endParaRPr lang="zh-CN" altLang="en-US" sz="16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354330" y="601345"/>
            <a:ext cx="6569075" cy="638810"/>
          </a:xfrm>
          <a:prstGeom prst="rect">
            <a:avLst/>
          </a:prstGeom>
          <a:gradFill rotWithShape="1">
            <a:gsLst>
              <a:gs pos="0">
                <a:srgbClr val="FBFB11"/>
              </a:gs>
              <a:gs pos="100000">
                <a:srgbClr val="838309"/>
              </a:gs>
            </a:gsLst>
            <a:lin ang="0"/>
            <a:tileRect/>
          </a:gradFill>
          <a:ln w="9525">
            <a:noFill/>
          </a:ln>
        </p:spPr>
        <p:txBody>
          <a:bodyPr wrap="square" lIns="101600" tIns="38100" rIns="76200" bIns="38100" rtlCol="0" anchor="t">
            <a:noAutofit/>
          </a:bodyPr>
          <a:p>
            <a:pPr lvl="0" algn="l">
              <a:lnSpc>
                <a:spcPct val="120000"/>
              </a:lnSpc>
              <a:buClrTx/>
              <a:buSzTx/>
              <a:buFontTx/>
            </a:pPr>
            <a:r>
              <a:rPr lang="zh-CN" altLang="en-US" sz="2400" b="1">
                <a:solidFill>
                  <a:srgbClr val="262626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八、政府信息公开存在的主要问题及改进措施</a:t>
            </a:r>
            <a:endParaRPr lang="zh-CN" altLang="en-US" sz="2400" b="1">
              <a:solidFill>
                <a:srgbClr val="262626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39750" y="1412875"/>
            <a:ext cx="7608570" cy="36175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266700">
              <a:lnSpc>
                <a:spcPts val="2500"/>
              </a:lnSpc>
            </a:pP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2025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年，我镇政府信息公开工作虽取得了新的进展，但仍存在一些薄弱环节。一是政务公开队伍建设还需进一步加强，负责信息公开的工作人员多为兼职，且岗位变动频繁，系统性、专业性的培训仍覆盖不足；二是对主动公开的信息内容理解和把握不够，对各项政策的理解尚未做到灵活运用，发布的政务信息质量还有待提高。三是政策解读与回应关切的能力仍需加强，主动通过公开渠道回应群众普遍关注的热点做的还不够及时、深入。</a:t>
            </a:r>
            <a:endParaRPr lang="zh-CN" altLang="en-US" sz="12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266700">
              <a:lnSpc>
                <a:spcPts val="2500"/>
              </a:lnSpc>
            </a:pP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下一步，我镇将积极推进信息公开工作。一是加强业务学习，提升政务公开能力。强化政务公开工作业务培训，进一步提升队伍的思想意识和业务水平。进一步做好新老工作对接，确保工作不脱节，保障政务公开工作顺利有序开展。二是加强政策解读，确保政策落地见效。不断丰富解读形式，及时有效执行政策阐释任务，引导领导干部带头解读相关政策，提高公众对政策核心要求的理解，确保相关政策得到全面贯彻。三是推行政策文件与解读材料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同步组织、同步审签、同步发布</a:t>
            </a:r>
            <a:r>
              <a:rPr lang="en-US" altLang="zh-CN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200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制度，探索建立定期分析机制，对共性问题通过集中发布信息予以回应。</a:t>
            </a:r>
            <a:endParaRPr lang="zh-CN" altLang="en-US" sz="1200" spc="15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blinds dir="vert"/>
      </p:transition>
    </mc:Choice>
    <mc:Fallback>
      <p:transition spd="slow">
        <p:blinds dir="vert"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PECIAL_SOURCE" val="bdnull"/>
</p:tagLst>
</file>

<file path=ppt/tags/tag11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2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3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ags/tag14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5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1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18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ags/tag19.xml><?xml version="1.0" encoding="utf-8"?>
<p:tagLst xmlns:p="http://schemas.openxmlformats.org/presentationml/2006/main">
  <p:tag name="KSO_WM_SPECIAL_SOURCE" val="bdnull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DOCER_TEMPLATE_OPEN_ONCE_MARK" val="1"/>
  <p:tag name="KSO_WPP_MARK_KEY" val="b07a3bb0-c780-450c-ac59-cf67b549901e"/>
  <p:tag name="COMMONDATA" val="eyJoZGlkIjoiZjhkMWViYjM3NzQ3MzI2YjM1OGUxMDA4MjFjMWZhMTQifQ=="/>
  <p:tag name="commondata" val="eyJoZGlkIjoiOTRhNDc2OTVkZGI2ODJmZDI4N2YzYTkxNDEyNTA4ZTMifQ=="/>
</p:tagLst>
</file>

<file path=ppt/tags/tag3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TEMPLATE_THUMBS_INDEX" val="1、9、11、21"/>
  <p:tag name="KSO_WM_BEAUTIFY_FLAG" val="#wm#"/>
  <p:tag name="KSO_WM_TEMPLATE_SUBCATEGORY" val="0"/>
</p:tagLst>
</file>

<file path=ppt/tags/tag4.xml><?xml version="1.0" encoding="utf-8"?>
<p:tagLst xmlns:p="http://schemas.openxmlformats.org/presentationml/2006/main">
  <p:tag name="KSO_WM_TEMPLATE_CATEGORY" val="custom"/>
  <p:tag name="KSO_WM_TEMPLATE_INDEX" val="20184573"/>
  <p:tag name="KSO_WM_UNIT_TYPE" val="a"/>
  <p:tag name="KSO_WM_UNIT_INDEX" val="1"/>
  <p:tag name="KSO_WM_UNIT_ID" val="custom20184573_1*a*1"/>
  <p:tag name="KSO_WM_UNIT_LAYERLEVEL" val="1"/>
  <p:tag name="KSO_WM_UNIT_VALUE" val="13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低面简约红色商务通用"/>
  <p:tag name="KSO_WM_UNIT_NOCLEAR" val="0"/>
  <p:tag name="KSO_WM_UNIT_DIAGRAM_ISNUMVISUAL" val="0"/>
  <p:tag name="KSO_WM_UNIT_DIAGRAM_ISREFERUNIT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20184573"/>
  <p:tag name="KSO_WM_UNIT_TYPE" val="b"/>
  <p:tag name="KSO_WM_UNIT_INDEX" val="1"/>
  <p:tag name="KSO_WM_UNIT_ID" val="custom20184573_1*b*1"/>
  <p:tag name="KSO_WM_UNIT_LAYERLEVEL" val="1"/>
  <p:tag name="KSO_WM_UNIT_VALUE" val="27"/>
  <p:tag name="KSO_WM_UNIT_ISCONTENTSTITLE" val="0"/>
  <p:tag name="KSO_WM_UNIT_HIGHLIGHT" val="0"/>
  <p:tag name="KSO_WM_UNIT_COMPATIBLE" val="0"/>
  <p:tag name="KSO_WM_BEAUTIFY_FLAG" val="#wm#"/>
  <p:tag name="KSO_WM_TAG_VERSION" val="1.0"/>
  <p:tag name="KSO_WM_UNIT_PRESET_TEXT" val="点击此处添加副标题"/>
  <p:tag name="KSO_WM_UNIT_NOCLEAR" val="0"/>
  <p:tag name="KSO_WM_UNIT_DIAGRAM_ISNUMVISUAL" val="0"/>
  <p:tag name="KSO_WM_UNIT_DIAGRAM_ISREFERUNIT" val="0"/>
</p:tagLst>
</file>

<file path=ppt/tags/tag6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SLIDE_ID" val="custom20184573_1"/>
  <p:tag name="KSO_WM_SLIDE_INDEX" val="1"/>
  <p:tag name="KSO_WM_SLIDE_ITEM_CNT" val="0"/>
  <p:tag name="KSO_WM_SLIDE_LAYOUT" val="a_b"/>
  <p:tag name="KSO_WM_SLIDE_LAYOUT_CNT" val="1_1"/>
  <p:tag name="KSO_WM_SLIDE_TYPE" val="title"/>
  <p:tag name="KSO_WM_TEMPLATE_THUMBS_INDEX" val="1、9、11、21"/>
  <p:tag name="KSO_WM_BEAUTIFY_FLAG" val="#wm#"/>
  <p:tag name="KSO_WM_TEMPLATE_SUBCATEGORY" val="0"/>
  <p:tag name="KSO_WM_SLIDE_SUBTYPE" val="pureTxt"/>
  <p:tag name="KSO_WM_SPECIAL_SOURCE" val="bdnull"/>
</p:tagLst>
</file>

<file path=ppt/tags/tag7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20"/>
  <p:tag name="KSO_WM_UNIT_LAYERLEVEL" val="1"/>
  <p:tag name="KSO_WM_UNIT_INDEX" val="1"/>
  <p:tag name="KSO_WM_UNIT_ID" val="custom20184573_3*a*1"/>
  <p:tag name="KSO_WM_UNIT_TYPE" val="a"/>
  <p:tag name="KSO_WM_UNIT_PRESET_TEXT" val="请在此输入您的标题"/>
  <p:tag name="KSO_WM_UNIT_NOCLEAR" val="0"/>
  <p:tag name="KSO_WM_UNIT_DIAGRAM_ISNUMVISUAL" val="0"/>
  <p:tag name="KSO_WM_UNIT_DIAGRAM_ISREFERUNIT" val="0"/>
</p:tagLst>
</file>

<file path=ppt/tags/tag8.xml><?xml version="1.0" encoding="utf-8"?>
<p:tagLst xmlns:p="http://schemas.openxmlformats.org/presentationml/2006/main">
  <p:tag name="KSO_WM_TEMPLATE_CATEGORY" val="custom"/>
  <p:tag name="KSO_WM_TEMPLATE_INDEX" val="20184573"/>
  <p:tag name="KSO_WM_TAG_VERSION" val="1.0"/>
  <p:tag name="KSO_WM_BEAUTIFY_FLAG" val=""/>
  <p:tag name="KSO_WM_UNIT_COMPATIBLE" val="0"/>
  <p:tag name="KSO_WM_UNIT_HIGHLIGHT" val="0"/>
  <p:tag name="KSO_WM_UNIT_VALUE" val="144"/>
  <p:tag name="KSO_WM_UNIT_LAYERLEVEL" val="1"/>
  <p:tag name="KSO_WM_UNIT_INDEX" val="1"/>
  <p:tag name="KSO_WM_UNIT_ID" val="custom20184573_3*f*1"/>
  <p:tag name="KSO_WM_UNIT_TYPE" val="f"/>
  <p:tag name="KSO_WM_UNIT_PRESET_TEXT" val="请在此输入您的文本。请在此输入您的文本。请在此输入您的文本。请在此输入您的文本。请在此输入您的文本。请在此输入您的文本。请在此输入您的文本。请在此输入您的文本。请在此输入您的文本。请在此输入您的文本。"/>
  <p:tag name="KSO_WM_UNIT_NOCLEAR" val="0"/>
  <p:tag name="KSO_WM_UNIT_DIAGRAM_ISNUMVISUAL" val="0"/>
  <p:tag name="KSO_WM_UNIT_DIAGRAM_ISREFERUNIT" val="0"/>
</p:tagLst>
</file>

<file path=ppt/tags/tag9.xml><?xml version="1.0" encoding="utf-8"?>
<p:tagLst xmlns:p="http://schemas.openxmlformats.org/presentationml/2006/main">
  <p:tag name="KSO_WM_SLIDE_SIZE" val="855*465"/>
  <p:tag name="KSO_WM_SLIDE_POSITION" val="52*34"/>
  <p:tag name="KSO_WM_SLIDE_LAYOUT_CNT" val="1_2"/>
  <p:tag name="KSO_WM_SLIDE_LAYOUT" val="a_f"/>
  <p:tag name="KSO_WM_BEAUTIFY_FLAG" val="#wm#"/>
  <p:tag name="KSO_WM_SLIDE_TYPE" val="text"/>
  <p:tag name="KSO_WM_SLIDE_ITEM_CNT" val="0"/>
  <p:tag name="KSO_WM_SLIDE_INDEX" val="3"/>
  <p:tag name="KSO_WM_SLIDE_ID" val="custom20184573_3"/>
  <p:tag name="KSO_WM_TAG_VERSION" val="1.0"/>
  <p:tag name="KSO_WM_TEMPLATE_INDEX" val="20184573"/>
  <p:tag name="KSO_WM_TEMPLATE_CATEGORY" val="custom"/>
  <p:tag name="KSO_WM_TEMPLATE_SUBCATEGORY" val="0"/>
  <p:tag name="KSO_WM_SLIDE_SUBTYPE" val="pureTxt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汉仪菱心体简"/>
        <a:cs typeface=""/>
      </a:majorFont>
      <a:minorFont>
        <a:latin typeface="等线"/>
        <a:ea typeface="等线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  <a:fontScheme name="Office">
    <a:majorFont>
      <a:latin typeface="Calibri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1512</Words>
  <Application>WPS 演示</Application>
  <PresentationFormat/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汉仪旗黑-85S</vt:lpstr>
      <vt:lpstr>黑体</vt:lpstr>
      <vt:lpstr>Calibri</vt:lpstr>
      <vt:lpstr>Arial Unicode MS</vt:lpstr>
      <vt:lpstr>等线</vt:lpstr>
      <vt:lpstr>汉仪菱心体简</vt:lpstr>
      <vt:lpstr>Segoe Print</vt:lpstr>
      <vt:lpstr>等线 Light</vt:lpstr>
      <vt:lpstr>Office 主题​​</vt:lpstr>
      <vt:lpstr>白石镇2024年政府信息公开工作年度报告（图解）</vt:lpstr>
      <vt:lpstr>一、总体情况</vt:lpstr>
      <vt:lpstr>     通过政府信息公开网主动公开政府信息28条，其中会议公开4条，占14％；其他法定公开2条，占7％；政策文件公开3条，占11％;行政权力公开3条，占11%；财政预算决算公开2条，占7%；政务公开组织管理4条，占14％；政务公开基础建设2条，占7％；其他类8条，占约29%。</vt:lpstr>
      <vt:lpstr>PowerPoint 演示文稿</vt:lpstr>
      <vt:lpstr>五、政府信息公开的收费及减免情况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苑庄镇2018年政府信息公开工作年度报告（图解）</dc:title>
  <dc:creator/>
  <cp:lastModifiedBy>WPS_1240550292</cp:lastModifiedBy>
  <cp:revision>32</cp:revision>
  <dcterms:created xsi:type="dcterms:W3CDTF">2019-08-02T02:26:00Z</dcterms:created>
  <dcterms:modified xsi:type="dcterms:W3CDTF">2026-01-27T07:00:56Z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736F490B626D4FB193A673A473030172_13</vt:lpwstr>
  </property>
</Properties>
</file>