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30" r:id="rId3"/>
    <p:sldId id="370" r:id="rId5"/>
    <p:sldId id="256" r:id="rId6"/>
    <p:sldId id="320" r:id="rId7"/>
    <p:sldId id="366" r:id="rId8"/>
    <p:sldId id="367" r:id="rId9"/>
    <p:sldId id="288" r:id="rId10"/>
    <p:sldId id="287" r:id="rId11"/>
    <p:sldId id="258" r:id="rId12"/>
  </p:sldIdLst>
  <p:sldSz cx="12198350" cy="6859270"/>
  <p:notesSz cx="6858000" cy="9144000"/>
  <p:embeddedFontLst>
    <p:embeddedFont>
      <p:font typeface="Arial Black" panose="020B0A04020102020204" pitchFamily="34" charset="0"/>
      <p:bold r:id="rId16"/>
    </p:embeddedFont>
    <p:embeddedFont>
      <p:font typeface="微软雅黑" panose="020B0503020204020204" pitchFamily="34" charset="-122"/>
      <p:regular r:id="rId17"/>
    </p:embeddedFont>
    <p:embeddedFont>
      <p:font typeface="Calibri" panose="020F0502020204030204" pitchFamily="34" charset="0"/>
      <p:regular r:id="rId18"/>
      <p:bold r:id="rId19"/>
      <p:italic r:id="rId20"/>
      <p:boldItalic r:id="rId21"/>
    </p:embeddedFont>
  </p:embeddedFontLst>
  <p:custDataLst>
    <p:tags r:id="rId22"/>
  </p:custDataLst>
  <p:defaultText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00"/>
    <a:srgbClr val="005DA2"/>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4" y="328"/>
      </p:cViewPr>
      <p:guideLst>
        <p:guide orient="horz" pos="2126"/>
        <p:guide pos="3840"/>
      </p:guideLst>
    </p:cSldViewPr>
  </p:slideViewPr>
  <p:notesTextViewPr>
    <p:cViewPr>
      <p:scale>
        <a:sx n="1" d="1"/>
        <a:sy n="1" d="1"/>
      </p:scale>
      <p:origin x="0" y="0"/>
    </p:cViewPr>
  </p:notesTextViewPr>
  <p:sorterViewPr>
    <p:cViewPr>
      <p:scale>
        <a:sx n="130" d="100"/>
        <a:sy n="130" d="100"/>
      </p:scale>
      <p:origin x="0" y="44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1.xml"/><Relationship Id="rId21" Type="http://schemas.openxmlformats.org/officeDocument/2006/relationships/font" Target="fonts/font6.fntdata"/><Relationship Id="rId20" Type="http://schemas.openxmlformats.org/officeDocument/2006/relationships/font" Target="fonts/font5.fntdata"/><Relationship Id="rId2" Type="http://schemas.openxmlformats.org/officeDocument/2006/relationships/theme" Target="theme/theme1.xml"/><Relationship Id="rId19" Type="http://schemas.openxmlformats.org/officeDocument/2006/relationships/font" Target="fonts/font4.fntdata"/><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835" rtl="0" eaLnBrk="1" latinLnBrk="0" hangingPunct="1">
      <a:defRPr sz="1600" kern="1200">
        <a:solidFill>
          <a:schemeClr val="tx1"/>
        </a:solidFill>
        <a:latin typeface="+mn-lt"/>
        <a:ea typeface="+mn-ea"/>
        <a:cs typeface="+mn-cs"/>
      </a:defRPr>
    </a:lvl1pPr>
    <a:lvl2pPr marL="609600" algn="l" defTabSz="1219835" rtl="0" eaLnBrk="1" latinLnBrk="0" hangingPunct="1">
      <a:defRPr sz="1600" kern="1200">
        <a:solidFill>
          <a:schemeClr val="tx1"/>
        </a:solidFill>
        <a:latin typeface="+mn-lt"/>
        <a:ea typeface="+mn-ea"/>
        <a:cs typeface="+mn-cs"/>
      </a:defRPr>
    </a:lvl2pPr>
    <a:lvl3pPr marL="1219835" algn="l" defTabSz="1219835" rtl="0" eaLnBrk="1" latinLnBrk="0" hangingPunct="1">
      <a:defRPr sz="1600" kern="1200">
        <a:solidFill>
          <a:schemeClr val="tx1"/>
        </a:solidFill>
        <a:latin typeface="+mn-lt"/>
        <a:ea typeface="+mn-ea"/>
        <a:cs typeface="+mn-cs"/>
      </a:defRPr>
    </a:lvl3pPr>
    <a:lvl4pPr marL="1829435" algn="l" defTabSz="1219835" rtl="0" eaLnBrk="1" latinLnBrk="0" hangingPunct="1">
      <a:defRPr sz="1600" kern="1200">
        <a:solidFill>
          <a:schemeClr val="tx1"/>
        </a:solidFill>
        <a:latin typeface="+mn-lt"/>
        <a:ea typeface="+mn-ea"/>
        <a:cs typeface="+mn-cs"/>
      </a:defRPr>
    </a:lvl4pPr>
    <a:lvl5pPr marL="2439035" algn="l" defTabSz="1219835" rtl="0" eaLnBrk="1" latinLnBrk="0" hangingPunct="1">
      <a:defRPr sz="1600" kern="1200">
        <a:solidFill>
          <a:schemeClr val="tx1"/>
        </a:solidFill>
        <a:latin typeface="+mn-lt"/>
        <a:ea typeface="+mn-ea"/>
        <a:cs typeface="+mn-cs"/>
      </a:defRPr>
    </a:lvl5pPr>
    <a:lvl6pPr marL="3049270" algn="l" defTabSz="1219835" rtl="0" eaLnBrk="1" latinLnBrk="0" hangingPunct="1">
      <a:defRPr sz="1600" kern="1200">
        <a:solidFill>
          <a:schemeClr val="tx1"/>
        </a:solidFill>
        <a:latin typeface="+mn-lt"/>
        <a:ea typeface="+mn-ea"/>
        <a:cs typeface="+mn-cs"/>
      </a:defRPr>
    </a:lvl6pPr>
    <a:lvl7pPr marL="3658870" algn="l" defTabSz="1219835" rtl="0" eaLnBrk="1" latinLnBrk="0" hangingPunct="1">
      <a:defRPr sz="1600" kern="1200">
        <a:solidFill>
          <a:schemeClr val="tx1"/>
        </a:solidFill>
        <a:latin typeface="+mn-lt"/>
        <a:ea typeface="+mn-ea"/>
        <a:cs typeface="+mn-cs"/>
      </a:defRPr>
    </a:lvl7pPr>
    <a:lvl8pPr marL="4268470" algn="l" defTabSz="1219835" rtl="0" eaLnBrk="1" latinLnBrk="0" hangingPunct="1">
      <a:defRPr sz="1600" kern="1200">
        <a:solidFill>
          <a:schemeClr val="tx1"/>
        </a:solidFill>
        <a:latin typeface="+mn-lt"/>
        <a:ea typeface="+mn-ea"/>
        <a:cs typeface="+mn-cs"/>
      </a:defRPr>
    </a:lvl8pPr>
    <a:lvl9pPr marL="4878705" algn="l" defTabSz="121983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Picture 2" descr="F:\桌面文件\ppt底图.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3177"/>
            <a:ext cx="123109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a:xfrm>
            <a:off x="-19371" y="0"/>
            <a:ext cx="12311234" cy="6859588"/>
          </a:xfrm>
          <a:prstGeom prst="rect">
            <a:avLst/>
          </a:prstGeom>
          <a:gradFill flip="none" rotWithShape="1">
            <a:gsLst>
              <a:gs pos="0">
                <a:schemeClr val="bg1">
                  <a:alpha val="0"/>
                </a:schemeClr>
              </a:gs>
              <a:gs pos="30000">
                <a:schemeClr val="bg1">
                  <a:alpha val="0"/>
                </a:schemeClr>
              </a:gs>
              <a:gs pos="98000">
                <a:schemeClr val="tx1">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anchor="ctr"/>
          <a:lstStyle/>
          <a:p>
            <a:pPr algn="ctr" eaLnBrk="0" hangingPunct="0">
              <a:defRPr/>
            </a:pP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210"/>
            <a:ext cx="10521077" cy="1325870"/>
          </a:xfrm>
          <a:prstGeom prst="rect">
            <a:avLst/>
          </a:prstGeom>
        </p:spPr>
        <p:txBody>
          <a:bodyPr lIns="91472" tIns="45736" rIns="91472" bIns="45736"/>
          <a:lstStyle/>
          <a:p>
            <a:r>
              <a:rPr lang="zh-CN" altLang="en-US"/>
              <a:t>单击此处编辑母版标题样式</a:t>
            </a:r>
            <a:endParaRPr lang="zh-CN" altLang="en-US"/>
          </a:p>
        </p:txBody>
      </p:sp>
      <p:sp>
        <p:nvSpPr>
          <p:cNvPr id="3" name="内容占位符 2"/>
          <p:cNvSpPr>
            <a:spLocks noGrp="1"/>
          </p:cNvSpPr>
          <p:nvPr>
            <p:ph idx="1"/>
          </p:nvPr>
        </p:nvSpPr>
        <p:spPr>
          <a:xfrm>
            <a:off x="838637" y="1826048"/>
            <a:ext cx="10521077" cy="4352346"/>
          </a:xfrm>
          <a:prstGeom prst="rect">
            <a:avLst/>
          </a:prstGeom>
        </p:spPr>
        <p:txBody>
          <a:bodyPr lIns="91472" tIns="45736" rIns="91472" bIns="45736"/>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636" y="6357822"/>
            <a:ext cx="2744629" cy="365210"/>
          </a:xfrm>
          <a:prstGeom prst="rect">
            <a:avLst/>
          </a:prstGeom>
        </p:spPr>
        <p:txBody>
          <a:bodyPr lIns="91472" tIns="45736" rIns="91472" bIns="45736"/>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040704" y="6357822"/>
            <a:ext cx="4116943" cy="365210"/>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5085" y="6357822"/>
            <a:ext cx="2744629" cy="365210"/>
          </a:xfrm>
          <a:prstGeom prst="rect">
            <a:avLst/>
          </a:prstGeom>
        </p:spPr>
        <p:txBody>
          <a:bodyPr lIns="91472" tIns="45736" rIns="91472" bIns="45736"/>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5" name="TextBox 24"/>
          <p:cNvSpPr txBox="1"/>
          <p:nvPr userDrawn="1"/>
        </p:nvSpPr>
        <p:spPr>
          <a:xfrm>
            <a:off x="76808" y="117426"/>
            <a:ext cx="1701887" cy="677151"/>
          </a:xfrm>
          <a:prstGeom prst="rect">
            <a:avLst/>
          </a:prstGeom>
          <a:noFill/>
        </p:spPr>
        <p:txBody>
          <a:bodyPr wrap="square" lIns="121963" tIns="60981" rIns="121963" bIns="60981" rtlCol="0">
            <a:spAutoFit/>
          </a:bodyPr>
          <a:lstStyle/>
          <a:p>
            <a:r>
              <a:rPr lang="zh-CN" altLang="en-US" sz="3600" b="1" spc="-150" dirty="0">
                <a:solidFill>
                  <a:srgbClr val="005DA2"/>
                </a:solidFill>
                <a:effectLst/>
                <a:latin typeface="Arial Black" panose="020B0A04020102020204" pitchFamily="34" charset="0"/>
                <a:ea typeface="微软雅黑" panose="020B0503020204020204" pitchFamily="34" charset="-122"/>
              </a:rPr>
              <a:t>办图网</a:t>
            </a:r>
            <a:endParaRPr lang="zh-CN" altLang="en-US" sz="3600" b="1" spc="-150" dirty="0">
              <a:solidFill>
                <a:srgbClr val="005DA2"/>
              </a:solidFill>
              <a:effectLst/>
              <a:latin typeface="Arial Black" panose="020B0A04020102020204" pitchFamily="34" charset="0"/>
              <a:ea typeface="微软雅黑" panose="020B0503020204020204" pitchFamily="34" charset="-122"/>
            </a:endParaRPr>
          </a:p>
        </p:txBody>
      </p:sp>
      <p:cxnSp>
        <p:nvCxnSpPr>
          <p:cNvPr id="3" name="直接连接符 2"/>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5DA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1774" cy="68595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1774" cy="685958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endParaRPr lang="zh-CN" altLang="en-US"/>
          </a:p>
        </p:txBody>
      </p:sp>
      <p:sp>
        <p:nvSpPr>
          <p:cNvPr id="3" name="内容占位符 2"/>
          <p:cNvSpPr>
            <a:spLocks noGrp="1"/>
          </p:cNvSpPr>
          <p:nvPr>
            <p:ph sz="half" idx="1"/>
          </p:nvPr>
        </p:nvSpPr>
        <p:spPr>
          <a:xfrm>
            <a:off x="609917" y="1200428"/>
            <a:ext cx="5387605" cy="3394861"/>
          </a:xfrm>
          <a:prstGeom prst="rect">
            <a:avLst/>
          </a:prstGeom>
        </p:spPr>
        <p:txBody>
          <a:bodyPr lIns="121963" tIns="60981" rIns="121963" bIns="60981"/>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200828" y="1200428"/>
            <a:ext cx="5387605" cy="3394861"/>
          </a:xfrm>
          <a:prstGeom prst="rect">
            <a:avLst/>
          </a:prstGeom>
        </p:spPr>
        <p:txBody>
          <a:bodyPr lIns="121963" tIns="60981" rIns="121963" bIns="60981"/>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918" y="1535469"/>
            <a:ext cx="5389723" cy="639911"/>
          </a:xfrm>
          <a:prstGeom prst="rect">
            <a:avLst/>
          </a:prstGeom>
        </p:spPr>
        <p:txBody>
          <a:bodyPr lIns="121963" tIns="60981" rIns="121963" bIns="60981"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918" y="2175378"/>
            <a:ext cx="5389723" cy="3952203"/>
          </a:xfrm>
          <a:prstGeom prst="rect">
            <a:avLst/>
          </a:prstGeom>
        </p:spPr>
        <p:txBody>
          <a:bodyPr lIns="121963" tIns="60981" rIns="121963" bIns="60981"/>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6594" y="1535469"/>
            <a:ext cx="5391840" cy="639911"/>
          </a:xfrm>
          <a:prstGeom prst="rect">
            <a:avLst/>
          </a:prstGeom>
        </p:spPr>
        <p:txBody>
          <a:bodyPr lIns="121963" tIns="60981" rIns="121963" bIns="60981"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6594" y="2175378"/>
            <a:ext cx="5391840" cy="3952203"/>
          </a:xfrm>
          <a:prstGeom prst="rect">
            <a:avLst/>
          </a:prstGeom>
        </p:spPr>
        <p:txBody>
          <a:bodyPr lIns="121963" tIns="60981" rIns="121963" bIns="60981"/>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8" name="页脚占位符 7"/>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9" name="灯片编号占位符 8"/>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endParaRPr lang="zh-CN" altLang="en-US"/>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4.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6.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t="5435" b="19587"/>
          <a:stretch>
            <a:fillRect/>
          </a:stretch>
        </p:blipFill>
        <p:spPr>
          <a:xfrm>
            <a:off x="1235" y="0"/>
            <a:ext cx="12198350" cy="6859588"/>
          </a:xfrm>
          <a:prstGeom prst="rect">
            <a:avLst/>
          </a:prstGeom>
        </p:spPr>
      </p:pic>
      <p:pic>
        <p:nvPicPr>
          <p:cNvPr id="25" name="温馨、背景音乐 - 梦.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898633" y="-1211595"/>
            <a:ext cx="609996" cy="609741"/>
          </a:xfrm>
          <a:prstGeom prst="rect">
            <a:avLst/>
          </a:prstGeom>
        </p:spPr>
      </p:pic>
      <p:sp>
        <p:nvSpPr>
          <p:cNvPr id="11" name="文本框 2"/>
          <p:cNvSpPr txBox="1"/>
          <p:nvPr/>
        </p:nvSpPr>
        <p:spPr>
          <a:xfrm>
            <a:off x="4243191" y="1069437"/>
            <a:ext cx="3728192" cy="1568450"/>
          </a:xfrm>
          <a:prstGeom prst="rect">
            <a:avLst/>
          </a:prstGeom>
          <a:noFill/>
        </p:spPr>
        <p:txBody>
          <a:bodyPr wrap="square" rtlCol="0">
            <a:spAutoFit/>
          </a:bodyPr>
          <a:lstStyle/>
          <a:p>
            <a:pPr algn="ctr"/>
            <a:r>
              <a:rPr lang="en-US" altLang="zh-CN" sz="9600" b="1" dirty="0">
                <a:solidFill>
                  <a:srgbClr val="0070C0"/>
                </a:solidFill>
                <a:latin typeface="微软雅黑" panose="020B0503020204020204" pitchFamily="34" charset="-122"/>
                <a:ea typeface="微软雅黑" panose="020B0503020204020204" pitchFamily="34" charset="-122"/>
              </a:rPr>
              <a:t>2019</a:t>
            </a:r>
            <a:endParaRPr lang="en-US" altLang="zh-CN" sz="9600" b="1" dirty="0">
              <a:solidFill>
                <a:srgbClr val="0070C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354759" y="2494252"/>
            <a:ext cx="7488832" cy="768350"/>
          </a:xfrm>
          <a:prstGeom prst="rect">
            <a:avLst/>
          </a:prstGeom>
          <a:noFill/>
        </p:spPr>
        <p:txBody>
          <a:bodyPr wrap="square" lIns="91472" tIns="45736" rIns="91472" bIns="45736"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4400" dirty="0">
                <a:solidFill>
                  <a:schemeClr val="tx1">
                    <a:lumMod val="85000"/>
                    <a:lumOff val="15000"/>
                  </a:schemeClr>
                </a:solidFill>
              </a:rPr>
              <a:t>政府信息公开工作年度报告</a:t>
            </a:r>
            <a:endParaRPr lang="en-US" altLang="zh-CN" sz="4400" dirty="0">
              <a:solidFill>
                <a:schemeClr val="tx1">
                  <a:lumMod val="85000"/>
                  <a:lumOff val="15000"/>
                </a:schemeClr>
              </a:solidFill>
            </a:endParaRPr>
          </a:p>
        </p:txBody>
      </p:sp>
      <p:sp>
        <p:nvSpPr>
          <p:cNvPr id="18" name="TextBox 17"/>
          <p:cNvSpPr txBox="1"/>
          <p:nvPr/>
        </p:nvSpPr>
        <p:spPr>
          <a:xfrm>
            <a:off x="3362871" y="3205059"/>
            <a:ext cx="5384643" cy="584775"/>
          </a:xfrm>
          <a:prstGeom prst="rect">
            <a:avLst/>
          </a:prstGeom>
          <a:noFill/>
          <a:ln>
            <a:noFill/>
          </a:ln>
          <a:effectLst/>
        </p:spPr>
        <p:txBody>
          <a:bodyPr vert="horz" wrap="square" lIns="91440" tIns="45720" rIns="91440" bIns="45720" numCol="1" anchor="ctr" anchorCtr="0" compatLnSpc="1"/>
          <a:lstStyle>
            <a:defPPr>
              <a:defRPr lang="zh-CN"/>
            </a:defPPr>
            <a:lvl1pPr indent="0" fontAlgn="base">
              <a:spcBef>
                <a:spcPct val="20000"/>
              </a:spcBef>
              <a:spcAft>
                <a:spcPct val="0"/>
              </a:spcAft>
              <a:buFontTx/>
              <a:buNone/>
              <a:defRPr sz="3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Char char="–"/>
              <a:defRPr sz="2000">
                <a:solidFill>
                  <a:schemeClr val="accent2"/>
                </a:solidFill>
                <a:ea typeface="仿宋_GB2312" panose="02010609030101010101" pitchFamily="49" charset="-122"/>
              </a:defRPr>
            </a:lvl2pPr>
            <a:lvl3pPr marL="1143000" indent="-228600" eaLnBrk="0" fontAlgn="base" hangingPunct="0">
              <a:spcBef>
                <a:spcPct val="20000"/>
              </a:spcBef>
              <a:spcAft>
                <a:spcPct val="0"/>
              </a:spcAft>
              <a:buChar char="•"/>
              <a:defRPr sz="2400">
                <a:ea typeface="宋体" panose="02010600030101010101" pitchFamily="2" charset="-122"/>
              </a:defRPr>
            </a:lvl3pPr>
            <a:lvl4pPr marL="1600200" indent="-228600" eaLnBrk="0" fontAlgn="base" hangingPunct="0">
              <a:spcBef>
                <a:spcPct val="20000"/>
              </a:spcBef>
              <a:spcAft>
                <a:spcPct val="0"/>
              </a:spcAft>
              <a:buChar char="–"/>
              <a:defRPr sz="2000">
                <a:ea typeface="宋体" panose="02010600030101010101" pitchFamily="2" charset="-122"/>
              </a:defRPr>
            </a:lvl4pPr>
            <a:lvl5pPr marL="2057400" indent="-228600" eaLnBrk="0" fontAlgn="base" hangingPunct="0">
              <a:spcBef>
                <a:spcPct val="20000"/>
              </a:spcBef>
              <a:spcAft>
                <a:spcPct val="0"/>
              </a:spcAft>
              <a:buChar char="»"/>
              <a:defRPr sz="2000">
                <a:ea typeface="宋体" panose="02010600030101010101" pitchFamily="2" charset="-122"/>
              </a:defRPr>
            </a:lvl5pPr>
            <a:lvl6pPr marL="2514600" indent="-228600" eaLnBrk="0" fontAlgn="base" hangingPunct="0">
              <a:spcBef>
                <a:spcPct val="20000"/>
              </a:spcBef>
              <a:spcAft>
                <a:spcPct val="0"/>
              </a:spcAft>
              <a:buChar char="»"/>
              <a:defRPr sz="2000">
                <a:ea typeface="宋体" panose="02010600030101010101" pitchFamily="2" charset="-122"/>
              </a:defRPr>
            </a:lvl6pPr>
            <a:lvl7pPr marL="2971800" indent="-228600" eaLnBrk="0" fontAlgn="base" hangingPunct="0">
              <a:spcBef>
                <a:spcPct val="20000"/>
              </a:spcBef>
              <a:spcAft>
                <a:spcPct val="0"/>
              </a:spcAft>
              <a:buChar char="»"/>
              <a:defRPr sz="2000">
                <a:ea typeface="宋体" panose="02010600030101010101" pitchFamily="2" charset="-122"/>
              </a:defRPr>
            </a:lvl7pPr>
            <a:lvl8pPr marL="3429000" indent="-228600" eaLnBrk="0" fontAlgn="base" hangingPunct="0">
              <a:spcBef>
                <a:spcPct val="20000"/>
              </a:spcBef>
              <a:spcAft>
                <a:spcPct val="0"/>
              </a:spcAft>
              <a:buChar char="»"/>
              <a:defRPr sz="2000">
                <a:ea typeface="宋体" panose="02010600030101010101" pitchFamily="2" charset="-122"/>
              </a:defRPr>
            </a:lvl8pPr>
            <a:lvl9pPr marL="3886200" indent="-228600" eaLnBrk="0" fontAlgn="base" hangingPunct="0">
              <a:spcBef>
                <a:spcPct val="20000"/>
              </a:spcBef>
              <a:spcAft>
                <a:spcPct val="0"/>
              </a:spcAft>
              <a:buChar char="»"/>
              <a:defRPr sz="2000">
                <a:ea typeface="宋体" panose="02010600030101010101" pitchFamily="2" charset="-122"/>
              </a:defRPr>
            </a:lvl9pPr>
          </a:lstStyle>
          <a:p>
            <a:pPr algn="ctr"/>
            <a:r>
              <a:rPr lang="zh-CN" altLang="en-US" sz="1800" b="1" dirty="0">
                <a:solidFill>
                  <a:schemeClr val="tx1">
                    <a:lumMod val="85000"/>
                    <a:lumOff val="15000"/>
                  </a:schemeClr>
                </a:solidFill>
              </a:rPr>
              <a:t>汶上县综合行政执法局</a:t>
            </a:r>
            <a:endParaRPr lang="zh-CN" altLang="en-US" sz="1800" b="1" dirty="0">
              <a:solidFill>
                <a:schemeClr val="tx1">
                  <a:lumMod val="85000"/>
                  <a:lumOff val="15000"/>
                </a:schemeClr>
              </a:solidFill>
            </a:endParaRPr>
          </a:p>
        </p:txBody>
      </p:sp>
      <p:sp>
        <p:nvSpPr>
          <p:cNvPr id="23" name="文本框 2"/>
          <p:cNvSpPr txBox="1"/>
          <p:nvPr/>
        </p:nvSpPr>
        <p:spPr>
          <a:xfrm>
            <a:off x="714799" y="477466"/>
            <a:ext cx="2144016" cy="768350"/>
          </a:xfrm>
          <a:prstGeom prst="rect">
            <a:avLst/>
          </a:prstGeom>
          <a:noFill/>
        </p:spPr>
        <p:txBody>
          <a:bodyPr wrap="square" rtlCol="0">
            <a:spAutoFit/>
          </a:bodyPr>
          <a:lstStyle/>
          <a:p>
            <a:endParaRPr lang="en-US" altLang="zh-CN" sz="44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par>
                                <p:cTn id="7" presetID="42"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1000"/>
                                        <p:tgtEl>
                                          <p:spTgt spid="22"/>
                                        </p:tgtEl>
                                      </p:cBhvr>
                                    </p:animEffect>
                                    <p:anim calcmode="lin" valueType="num">
                                      <p:cBhvr>
                                        <p:cTn id="10" dur="1000" fill="hold"/>
                                        <p:tgtEl>
                                          <p:spTgt spid="22"/>
                                        </p:tgtEl>
                                        <p:attrNameLst>
                                          <p:attrName>ppt_x</p:attrName>
                                        </p:attrNameLst>
                                      </p:cBhvr>
                                      <p:tavLst>
                                        <p:tav tm="0">
                                          <p:val>
                                            <p:strVal val="#ppt_x"/>
                                          </p:val>
                                        </p:tav>
                                        <p:tav tm="100000">
                                          <p:val>
                                            <p:strVal val="#ppt_x"/>
                                          </p:val>
                                        </p:tav>
                                      </p:tavLst>
                                    </p:anim>
                                    <p:anim calcmode="lin" valueType="num">
                                      <p:cBhvr>
                                        <p:cTn id="11" dur="1000" fill="hold"/>
                                        <p:tgtEl>
                                          <p:spTgt spid="22"/>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3"/>
                                        </p:tgtEl>
                                        <p:attrNameLst>
                                          <p:attrName>ppt_y</p:attrName>
                                        </p:attrNameLst>
                                      </p:cBhvr>
                                      <p:tavLst>
                                        <p:tav tm="0">
                                          <p:val>
                                            <p:strVal val="#ppt_y"/>
                                          </p:val>
                                        </p:tav>
                                        <p:tav tm="100000">
                                          <p:val>
                                            <p:strVal val="#ppt_y"/>
                                          </p:val>
                                        </p:tav>
                                      </p:tavLst>
                                    </p:anim>
                                    <p:anim calcmode="lin" valueType="num">
                                      <p:cBhvr>
                                        <p:cTn id="1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3"/>
                                        </p:tgtEl>
                                      </p:cBhvr>
                                    </p:animEffect>
                                  </p:childTnLst>
                                </p:cTn>
                              </p:par>
                            </p:childTnLst>
                          </p:cTn>
                        </p:par>
                        <p:par>
                          <p:cTn id="20" fill="hold">
                            <p:stCondLst>
                              <p:cond delay="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
                                        </p:tgtEl>
                                      </p:cBhvr>
                                    </p:animEffect>
                                  </p:childTnLst>
                                </p:cTn>
                              </p:par>
                            </p:childTnLst>
                          </p:cTn>
                        </p:par>
                        <p:par>
                          <p:cTn id="28" fill="hold">
                            <p:stCondLst>
                              <p:cond delay="1149"/>
                            </p:stCondLst>
                            <p:childTnLst>
                              <p:par>
                                <p:cTn id="29" presetID="14"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800"/>
                                        <p:tgtEl>
                                          <p:spTgt spid="13"/>
                                        </p:tgtEl>
                                      </p:cBhvr>
                                    </p:animEffect>
                                  </p:childTnLst>
                                </p:cTn>
                              </p:par>
                            </p:childTnLst>
                          </p:cTn>
                        </p:par>
                        <p:par>
                          <p:cTn id="32" fill="hold">
                            <p:stCondLst>
                              <p:cond delay="2149"/>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StopAudio" delay="0">
                      <p:tgtEl>
                        <p:sldTgt/>
                      </p:tgtEl>
                    </p:cond>
                  </p:endCondLst>
                </p:cTn>
                <p:tgtEl>
                  <p:spTgt spid="25"/>
                </p:tgtEl>
              </p:cMediaNode>
            </p:audio>
          </p:childTnLst>
        </p:cTn>
      </p:par>
    </p:tnLst>
    <p:bldLst>
      <p:bldP spid="11" grpId="0"/>
      <p:bldP spid="13" grpId="0"/>
      <p:bldP spid="18"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5457006" y="1573726"/>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4" name="组合 3"/>
          <p:cNvGrpSpPr/>
          <p:nvPr/>
        </p:nvGrpSpPr>
        <p:grpSpPr>
          <a:xfrm>
            <a:off x="6339097" y="1573726"/>
            <a:ext cx="3744416" cy="511504"/>
            <a:chOff x="6339097" y="1573726"/>
            <a:chExt cx="3744416" cy="511504"/>
          </a:xfrm>
        </p:grpSpPr>
        <p:sp>
          <p:nvSpPr>
            <p:cNvPr id="17" name="圆角矩形 16"/>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4" cy="429260"/>
            </a:xfrm>
            <a:prstGeom prst="rect">
              <a:avLst/>
            </a:prstGeom>
          </p:spPr>
          <p:txBody>
            <a:bodyPr wrap="square" lIns="121960" tIns="60980" rIns="121960" bIns="60980">
              <a:spAutoFit/>
            </a:bodyPr>
            <a:lstStyle/>
            <a:p>
              <a:pPr>
                <a:defRPr/>
              </a:pPr>
              <a:r>
                <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总体情况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5457006" y="2410178"/>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 name="组合 4"/>
          <p:cNvGrpSpPr/>
          <p:nvPr/>
        </p:nvGrpSpPr>
        <p:grpSpPr>
          <a:xfrm>
            <a:off x="6315199" y="2410178"/>
            <a:ext cx="3744416" cy="511504"/>
            <a:chOff x="6315199" y="2410178"/>
            <a:chExt cx="3744416" cy="511504"/>
          </a:xfrm>
        </p:grpSpPr>
        <p:sp>
          <p:nvSpPr>
            <p:cNvPr id="18" name="圆角矩形 17"/>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6999" y="2450183"/>
              <a:ext cx="3041650" cy="429260"/>
            </a:xfrm>
            <a:prstGeom prst="rect">
              <a:avLst/>
            </a:prstGeom>
          </p:spPr>
          <p:txBody>
            <a:bodyPr wrap="square" lIns="121960" tIns="60980" rIns="121960" bIns="60980">
              <a:spAutoFit/>
            </a:bodyPr>
            <a:lstStyle/>
            <a:p>
              <a:pPr>
                <a:defRPr/>
              </a:pPr>
              <a:r>
                <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主动公开政府信息情况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5457006" y="3296031"/>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 name="组合 5"/>
          <p:cNvGrpSpPr/>
          <p:nvPr/>
        </p:nvGrpSpPr>
        <p:grpSpPr>
          <a:xfrm>
            <a:off x="6339097" y="3296031"/>
            <a:ext cx="3744595" cy="511504"/>
            <a:chOff x="6339097" y="3296031"/>
            <a:chExt cx="3744595" cy="511504"/>
          </a:xfrm>
        </p:grpSpPr>
        <p:sp>
          <p:nvSpPr>
            <p:cNvPr id="25" name="圆角矩形 24"/>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339732" y="3336036"/>
              <a:ext cx="3743960" cy="429260"/>
            </a:xfrm>
            <a:prstGeom prst="rect">
              <a:avLst/>
            </a:prstGeom>
          </p:spPr>
          <p:txBody>
            <a:bodyPr wrap="square" lIns="121960" tIns="60980" rIns="121960" bIns="60980">
              <a:spAutoFit/>
            </a:bodyPr>
            <a:lstStyle/>
            <a:p>
              <a:pPr>
                <a:defRPr/>
              </a:pPr>
              <a:r>
                <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收到和处理政府信息申请情况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5457006" y="4180903"/>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 name="组合 6"/>
          <p:cNvGrpSpPr/>
          <p:nvPr/>
        </p:nvGrpSpPr>
        <p:grpSpPr>
          <a:xfrm>
            <a:off x="6339097" y="4180903"/>
            <a:ext cx="3745230" cy="511504"/>
            <a:chOff x="6339097" y="4180903"/>
            <a:chExt cx="3745230" cy="511504"/>
          </a:xfrm>
        </p:grpSpPr>
        <p:sp>
          <p:nvSpPr>
            <p:cNvPr id="21" name="圆角矩形 20"/>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339732" y="4222178"/>
              <a:ext cx="3744595" cy="429260"/>
            </a:xfrm>
            <a:prstGeom prst="rect">
              <a:avLst/>
            </a:prstGeom>
          </p:spPr>
          <p:txBody>
            <a:bodyPr wrap="square" lIns="121960" tIns="60980" rIns="121960" bIns="60980">
              <a:spAutoFit/>
            </a:bodyPr>
            <a:lstStyle/>
            <a:p>
              <a:pPr>
                <a:defRPr/>
              </a:pPr>
              <a:r>
                <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收到行政复议、行政诉讼情况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9" name="圆角矩形 18"/>
          <p:cNvSpPr/>
          <p:nvPr/>
        </p:nvSpPr>
        <p:spPr>
          <a:xfrm>
            <a:off x="5457136" y="5057483"/>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 name="组合 7"/>
          <p:cNvGrpSpPr/>
          <p:nvPr/>
        </p:nvGrpSpPr>
        <p:grpSpPr>
          <a:xfrm>
            <a:off x="6339097" y="5057483"/>
            <a:ext cx="3744416" cy="511504"/>
            <a:chOff x="6339097" y="5057483"/>
            <a:chExt cx="3744416" cy="511504"/>
          </a:xfrm>
        </p:grpSpPr>
        <p:sp>
          <p:nvSpPr>
            <p:cNvPr id="24" name="圆角矩形 2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0" name="矩形 19"/>
            <p:cNvSpPr/>
            <p:nvPr/>
          </p:nvSpPr>
          <p:spPr>
            <a:xfrm>
              <a:off x="6339097" y="5086058"/>
              <a:ext cx="3720465" cy="429260"/>
            </a:xfrm>
            <a:prstGeom prst="rect">
              <a:avLst/>
            </a:prstGeom>
          </p:spPr>
          <p:txBody>
            <a:bodyPr wrap="square" lIns="121960" tIns="60980" rIns="121960" bIns="60980">
              <a:spAutoFit/>
            </a:bodyPr>
            <a:lstStyle/>
            <a:p>
              <a:pPr>
                <a:defRPr/>
              </a:pPr>
              <a:r>
                <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人大建议、政协提案办理情况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a:solidFill>
                  <a:srgbClr val="0070C0"/>
                </a:solidFill>
                <a:latin typeface="微软雅黑" panose="020B0503020204020204" pitchFamily="34" charset="-122"/>
                <a:ea typeface="微软雅黑" panose="020B0503020204020204" pitchFamily="34" charset="-122"/>
              </a:rPr>
              <a:t>目录 </a:t>
            </a:r>
            <a:endParaRPr lang="en-US" altLang="zh-CN" sz="4800" b="1" spc="200" dirty="0">
              <a:solidFill>
                <a:srgbClr val="0070C0"/>
              </a:solidFill>
              <a:latin typeface="微软雅黑" panose="020B0503020204020204" pitchFamily="34" charset="-122"/>
              <a:ea typeface="微软雅黑" panose="020B0503020204020204" pitchFamily="34" charset="-122"/>
            </a:endParaRPr>
          </a:p>
          <a:p>
            <a:pPr algn="r">
              <a:defRPr/>
            </a:pPr>
            <a:r>
              <a:rPr lang="en-US" altLang="zh-CN" sz="3200" b="1" spc="200" dirty="0">
                <a:solidFill>
                  <a:srgbClr val="0070C0"/>
                </a:solidFill>
                <a:latin typeface="微软雅黑" panose="020B0503020204020204" pitchFamily="34" charset="-122"/>
                <a:ea typeface="微软雅黑" panose="020B0503020204020204" pitchFamily="34" charset="-122"/>
              </a:rPr>
              <a:t>CONTENTS</a:t>
            </a:r>
            <a:endParaRPr lang="zh-CN" altLang="en-US" sz="3200" b="1" spc="200" dirty="0">
              <a:solidFill>
                <a:srgbClr val="0070C0"/>
              </a:solidFill>
              <a:latin typeface="微软雅黑" panose="020B0503020204020204" pitchFamily="34" charset="-122"/>
              <a:ea typeface="微软雅黑" panose="020B0503020204020204" pitchFamily="34" charset="-122"/>
            </a:endParaRPr>
          </a:p>
        </p:txBody>
      </p:sp>
      <p:sp>
        <p:nvSpPr>
          <p:cNvPr id="2" name="下箭头 1"/>
          <p:cNvSpPr/>
          <p:nvPr/>
        </p:nvSpPr>
        <p:spPr>
          <a:xfrm rot="16200000">
            <a:off x="4278849" y="4097432"/>
            <a:ext cx="576064" cy="679828"/>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5457136" y="5901398"/>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p>
            <a:pPr algn="ctr">
              <a:defRPr/>
            </a:pPr>
            <a:r>
              <a:rPr lang="en-US" sz="3600" dirty="0">
                <a:latin typeface="+mj-lt"/>
                <a:ea typeface="Arial Unicode MS" panose="020B0604020202020204" pitchFamily="34" charset="-122"/>
                <a:cs typeface="Arial Unicode MS" panose="020B0604020202020204" pitchFamily="34" charset="-122"/>
              </a:rPr>
              <a:t>6</a:t>
            </a:r>
            <a:endParaRPr lang="en-US" sz="3600" dirty="0">
              <a:latin typeface="+mj-lt"/>
              <a:ea typeface="Arial Unicode MS" panose="020B0604020202020204" pitchFamily="34" charset="-122"/>
              <a:cs typeface="Arial Unicode MS" panose="020B0604020202020204" pitchFamily="34" charset="-122"/>
            </a:endParaRPr>
          </a:p>
        </p:txBody>
      </p:sp>
      <p:sp>
        <p:nvSpPr>
          <p:cNvPr id="9" name="圆角矩形 8"/>
          <p:cNvSpPr/>
          <p:nvPr/>
        </p:nvSpPr>
        <p:spPr>
          <a:xfrm>
            <a:off x="6454032" y="590139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p>
            <a:pPr algn="ctr">
              <a:defRPr/>
            </a:pPr>
            <a:r>
              <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存在的不足及改进情况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2" nodeType="afterEffect">
                                  <p:stCondLst>
                                    <p:cond delay="0"/>
                                  </p:stCondLst>
                                  <p:childTnLst>
                                    <p:animEffect transition="out" filter="fade">
                                      <p:cBhvr>
                                        <p:cTn id="11" dur="500" tmFilter="0, 0; .2, .5; .8, .5; 1, 0"/>
                                        <p:tgtEl>
                                          <p:spTgt spid="38"/>
                                        </p:tgtEl>
                                      </p:cBhvr>
                                    </p:animEffect>
                                    <p:animScale>
                                      <p:cBhvr>
                                        <p:cTn id="12" dur="250" autoRev="1" fill="hold"/>
                                        <p:tgtEl>
                                          <p:spTgt spid="38"/>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2" bldLvl="0" animBg="1"/>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8"/>
          <p:cNvSpPr/>
          <p:nvPr/>
        </p:nvSpPr>
        <p:spPr bwMode="auto">
          <a:xfrm>
            <a:off x="914599" y="1407542"/>
            <a:ext cx="8463605" cy="4542532"/>
          </a:xfrm>
          <a:prstGeom prst="rect">
            <a:avLst/>
          </a:prstGeom>
          <a:solidFill>
            <a:srgbClr val="FFFFFF">
              <a:alpha val="58038"/>
            </a:srgbClr>
          </a:solidFill>
          <a:ln w="25400">
            <a:solidFill>
              <a:srgbClr val="0070C0"/>
            </a:solidFill>
            <a:miter lim="800000"/>
          </a:ln>
        </p:spPr>
        <p:txBody>
          <a:bodyPr/>
          <a:lstStyle/>
          <a:p>
            <a:endParaRPr lang="zh-CN" altLang="en-US">
              <a:solidFill>
                <a:srgbClr val="000000"/>
              </a:solidFill>
              <a:sym typeface="Arial" panose="020B0604020202020204" pitchFamily="34" charset="0"/>
            </a:endParaRPr>
          </a:p>
        </p:txBody>
      </p:sp>
      <p:sp>
        <p:nvSpPr>
          <p:cNvPr id="65" name="矩形 17"/>
          <p:cNvSpPr>
            <a:spLocks noChangeArrowheads="1"/>
          </p:cNvSpPr>
          <p:nvPr/>
        </p:nvSpPr>
        <p:spPr bwMode="auto">
          <a:xfrm>
            <a:off x="1419423" y="936054"/>
            <a:ext cx="2198141" cy="96124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000" b="1">
              <a:sym typeface="Arial" panose="020B0604020202020204" pitchFamily="34" charset="0"/>
            </a:endParaRPr>
          </a:p>
        </p:txBody>
      </p:sp>
      <p:sp>
        <p:nvSpPr>
          <p:cNvPr id="66" name="TextBox 18"/>
          <p:cNvSpPr>
            <a:spLocks noChangeArrowheads="1"/>
          </p:cNvSpPr>
          <p:nvPr/>
        </p:nvSpPr>
        <p:spPr bwMode="auto">
          <a:xfrm>
            <a:off x="1475105" y="974090"/>
            <a:ext cx="21424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sym typeface="方正大黑简体" pitchFamily="65" charset="-122"/>
              </a:rPr>
              <a:t>总体情况</a:t>
            </a:r>
            <a:endParaRPr lang="zh-CN" altLang="en-US" sz="3600" b="1" dirty="0">
              <a:solidFill>
                <a:schemeClr val="bg1"/>
              </a:solidFill>
              <a:latin typeface="微软雅黑" panose="020B0503020204020204" pitchFamily="34" charset="-122"/>
              <a:ea typeface="微软雅黑" panose="020B0503020204020204" pitchFamily="34" charset="-122"/>
              <a:sym typeface="方正大黑简体" pitchFamily="65" charset="-122"/>
            </a:endParaRPr>
          </a:p>
        </p:txBody>
      </p:sp>
      <p:sp>
        <p:nvSpPr>
          <p:cNvPr id="11" name="TextBox 10"/>
          <p:cNvSpPr txBox="1"/>
          <p:nvPr/>
        </p:nvSpPr>
        <p:spPr>
          <a:xfrm>
            <a:off x="1474898" y="1897627"/>
            <a:ext cx="7238661" cy="3830955"/>
          </a:xfrm>
          <a:prstGeom prst="rect">
            <a:avLst/>
          </a:prstGeom>
          <a:noFill/>
        </p:spPr>
        <p:txBody>
          <a:bodyPr wrap="square" lIns="91472" tIns="45736" rIns="91472" bIns="45736" rtlCol="0">
            <a:spAutoFit/>
          </a:bodyPr>
          <a:lstStyle/>
          <a:p>
            <a:pPr algn="just">
              <a:lnSpc>
                <a:spcPct val="150000"/>
              </a:lnSpc>
            </a:pPr>
            <a:r>
              <a:rPr sz="1800">
                <a:latin typeface="微软雅黑" panose="020B0503020204020204" pitchFamily="34" charset="-122"/>
                <a:ea typeface="微软雅黑" panose="020B0503020204020204" pitchFamily="34" charset="-122"/>
              </a:rPr>
              <a:t>2019年，我局高度重视政府信息公开工作，组织保障落实，工作措施到位，认真按照《中华人民共和国政府信息公开条例》和汶上县人民政府信息公开工作的要求，积极、有序、稳妥地推进信息公开的各项工作，形成了以局长为组长、分管局长为副组长、机关各科室负责人为小组成员的政府信息公开工作小组，进行了明确分工，深入推行政府信息公开工作，不断完善信息公开制度、不断深化信息公开内容、不断规范信息公开流程、不断拓展信息公开形式，逐步实现政务公开工作的规范化、制度化、常态化，有效提高了工作效能和管理服务水平。</a:t>
            </a:r>
            <a:endParaRPr sz="1800">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p:cBhvr>
                                        <p:cTn id="11" dur="500"/>
                                        <p:tgtEl>
                                          <p:spTgt spid="66"/>
                                        </p:tgtEl>
                                      </p:cBhvr>
                                    </p:animEffect>
                                    <p:anim calcmode="lin" valueType="num">
                                      <p:cBhvr>
                                        <p:cTn id="12" dur="500" fill="hold"/>
                                        <p:tgtEl>
                                          <p:spTgt spid="66"/>
                                        </p:tgtEl>
                                        <p:attrNameLst>
                                          <p:attrName>ppt_x</p:attrName>
                                        </p:attrNameLst>
                                      </p:cBhvr>
                                      <p:tavLst>
                                        <p:tav tm="0">
                                          <p:val>
                                            <p:strVal val="#ppt_x"/>
                                          </p:val>
                                        </p:tav>
                                        <p:tav tm="100000">
                                          <p:val>
                                            <p:strVal val="#ppt_x"/>
                                          </p:val>
                                        </p:tav>
                                      </p:tavLst>
                                    </p:anim>
                                    <p:anim calcmode="lin" valueType="num">
                                      <p:cBhvr>
                                        <p:cTn id="13" dur="500" fill="hold"/>
                                        <p:tgtEl>
                                          <p:spTgt spid="6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up)">
                                      <p:cBhvr>
                                        <p:cTn id="17" dur="1000"/>
                                        <p:tgtEl>
                                          <p:spTgt spid="63"/>
                                        </p:tgtEl>
                                      </p:cBhvr>
                                    </p:animEffect>
                                  </p:childTnLst>
                                </p:cTn>
                              </p:par>
                            </p:childTnLst>
                          </p:cTn>
                        </p:par>
                        <p:par>
                          <p:cTn id="18" fill="hold">
                            <p:stCondLst>
                              <p:cond delay="2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1"/>
                                        </p:tgtEl>
                                        <p:attrNameLst>
                                          <p:attrName>style.visibility</p:attrName>
                                        </p:attrNameLst>
                                      </p:cBhvr>
                                      <p:to>
                                        <p:strVal val="visible"/>
                                      </p:to>
                                    </p:set>
                                    <p:animEffect transition="in" filter="wipe(left)">
                                      <p:cBhvr>
                                        <p:cTn id="21" dur="100"/>
                                        <p:tgtEl>
                                          <p:spTgt spid="11"/>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1"/>
                                        </p:tgtEl>
                                      </p:cBhvr>
                                      <p:to x="80000" y="100000"/>
                                    </p:animScale>
                                    <p:anim by="(#ppt_w*0.10)" calcmode="lin" valueType="num">
                                      <p:cBhvr>
                                        <p:cTn id="24" dur="50" autoRev="1" fill="hold">
                                          <p:stCondLst>
                                            <p:cond delay="0"/>
                                          </p:stCondLst>
                                        </p:cTn>
                                        <p:tgtEl>
                                          <p:spTgt spid="11"/>
                                        </p:tgtEl>
                                        <p:attrNameLst>
                                          <p:attrName>ppt_x</p:attrName>
                                        </p:attrNameLst>
                                      </p:cBhvr>
                                    </p:anim>
                                    <p:anim by="(-#ppt_w*0.10)" calcmode="lin" valueType="num">
                                      <p:cBhvr>
                                        <p:cTn id="25" dur="50" autoRev="1" fill="hold">
                                          <p:stCondLst>
                                            <p:cond delay="0"/>
                                          </p:stCondLst>
                                        </p:cTn>
                                        <p:tgtEl>
                                          <p:spTgt spid="11"/>
                                        </p:tgtEl>
                                        <p:attrNameLst>
                                          <p:attrName>ppt_y</p:attrName>
                                        </p:attrNameLst>
                                      </p:cBhvr>
                                    </p:anim>
                                    <p:animRot by="-480000">
                                      <p:cBhvr>
                                        <p:cTn id="26"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autoUpdateAnimBg="0"/>
      <p:bldP spid="65" grpId="0" bldLvl="0" animBg="1" autoUpdateAnimBg="0"/>
      <p:bldP spid="66" grpId="0" bldLvl="0" autoUpdateAnimBg="0"/>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50344" y="1339316"/>
            <a:ext cx="6365255"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六边形 4"/>
          <p:cNvSpPr/>
          <p:nvPr/>
        </p:nvSpPr>
        <p:spPr>
          <a:xfrm>
            <a:off x="1063010" y="2926154"/>
            <a:ext cx="1588089" cy="1368469"/>
          </a:xfrm>
          <a:prstGeom prst="hexago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a:latin typeface="微软雅黑" panose="020B0503020204020204" pitchFamily="34" charset="-122"/>
                <a:ea typeface="微软雅黑" panose="020B0503020204020204" pitchFamily="34" charset="-122"/>
              </a:rPr>
              <a:t>公开情况</a:t>
            </a:r>
            <a:endParaRPr lang="zh-CN" altLang="en-US" sz="3200" dirty="0">
              <a:latin typeface="微软雅黑" panose="020B0503020204020204" pitchFamily="34" charset="-122"/>
              <a:ea typeface="微软雅黑" panose="020B0503020204020204" pitchFamily="34" charset="-122"/>
            </a:endParaRPr>
          </a:p>
        </p:txBody>
      </p:sp>
      <p:cxnSp>
        <p:nvCxnSpPr>
          <p:cNvPr id="6" name="直接箭头连接符 5"/>
          <p:cNvCxnSpPr>
            <a:stCxn id="5" idx="5"/>
          </p:cNvCxnSpPr>
          <p:nvPr/>
        </p:nvCxnSpPr>
        <p:spPr>
          <a:xfrm flipV="1">
            <a:off x="2308839" y="1989834"/>
            <a:ext cx="1241506"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51100" y="3610389"/>
            <a:ext cx="89924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8839" y="4294623"/>
            <a:ext cx="1241506"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00468" y="1555416"/>
            <a:ext cx="6052611" cy="137096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我局积极利用网站、微信以及报刊、广播、电视等平台向公众主动公开汶上县城市管理方面的政务信息，2019年主动公开信息200余条。我局主动公开政府信息内容包括：机构职能、领导信息、办事指南、部门文件、行政许可事项、建议提案等。</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3550344" y="3139933"/>
            <a:ext cx="6365255"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3" name="TextBox 12"/>
          <p:cNvSpPr txBox="1"/>
          <p:nvPr/>
        </p:nvSpPr>
        <p:spPr>
          <a:xfrm>
            <a:off x="3706183" y="3336348"/>
            <a:ext cx="6052611" cy="1050925"/>
          </a:xfrm>
          <a:prstGeom prst="rect">
            <a:avLst/>
          </a:prstGeom>
          <a:noFill/>
        </p:spPr>
        <p:txBody>
          <a:bodyPr wrap="square" lIns="91472" tIns="45736" rIns="91472" bIns="45736" rtlCol="0">
            <a:spAutoFit/>
          </a:bodyPr>
          <a:lstStyle/>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一是充分发挥政府网站作为政府信息公开第一平台的作用，主要依托门户网站公开信息。二是借助网络、电视、报纸、电台等媒体辅助进行政府信息公开工作。</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3550344" y="4940550"/>
            <a:ext cx="6365255"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6" name="TextBox 15"/>
          <p:cNvSpPr txBox="1"/>
          <p:nvPr/>
        </p:nvSpPr>
        <p:spPr>
          <a:xfrm>
            <a:off x="3700468" y="5011870"/>
            <a:ext cx="6052611" cy="1370965"/>
          </a:xfrm>
          <a:prstGeom prst="rect">
            <a:avLst/>
          </a:prstGeom>
          <a:noFill/>
        </p:spPr>
        <p:txBody>
          <a:bodyPr wrap="square" lIns="91472" tIns="45736" rIns="91472" bIns="45736" rtlCol="0">
            <a:spAutoFit/>
          </a:bodyPr>
          <a:lstStyle/>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三是不断创新工作举措，拓展公开渠道，巧用“城管为民”微信公众号，围绕政策解读、回应关切、群众办事，不断公开群众关心、关注的城市管理民生热点问题，拉近了干群联系，取得了良好效果。</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170270"/>
            <a:ext cx="3288952" cy="52197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主动公开信息情况</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2" presetClass="entr" presetSubtype="1" fill="hold" grpId="0" nodeType="afterEffect" p14:presetBounceEnd="50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50000">
                                          <p:cBhvr additive="base">
                                            <p:cTn id="2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235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0"/>
                                            </p:tgtEl>
                                            <p:attrNameLst>
                                              <p:attrName>style.visibility</p:attrName>
                                            </p:attrNameLst>
                                          </p:cBhvr>
                                          <p:to>
                                            <p:strVal val="visible"/>
                                          </p:to>
                                        </p:set>
                                        <p:animEffect transition="in" filter="wipe(left)">
                                          <p:cBhvr>
                                            <p:cTn id="34" dur="100"/>
                                            <p:tgtEl>
                                              <p:spTgt spid="10"/>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0"/>
                                            </p:tgtEl>
                                          </p:cBhvr>
                                          <p:to x="80000" y="100000"/>
                                        </p:animScale>
                                        <p:anim by="(#ppt_w*0.10)" calcmode="lin" valueType="num">
                                          <p:cBhvr>
                                            <p:cTn id="37" dur="50" autoRev="1" fill="hold">
                                              <p:stCondLst>
                                                <p:cond delay="0"/>
                                              </p:stCondLst>
                                            </p:cTn>
                                            <p:tgtEl>
                                              <p:spTgt spid="10"/>
                                            </p:tgtEl>
                                            <p:attrNameLst>
                                              <p:attrName>ppt_x</p:attrName>
                                            </p:attrNameLst>
                                          </p:cBhvr>
                                        </p:anim>
                                        <p:anim by="(-#ppt_w*0.10)" calcmode="lin" valueType="num">
                                          <p:cBhvr>
                                            <p:cTn id="38" dur="50" autoRev="1" fill="hold">
                                              <p:stCondLst>
                                                <p:cond delay="0"/>
                                              </p:stCondLst>
                                            </p:cTn>
                                            <p:tgtEl>
                                              <p:spTgt spid="10"/>
                                            </p:tgtEl>
                                            <p:attrNameLst>
                                              <p:attrName>ppt_y</p:attrName>
                                            </p:attrNameLst>
                                          </p:cBhvr>
                                        </p:anim>
                                        <p:animRot by="-480000">
                                          <p:cBhvr>
                                            <p:cTn id="39" dur="50" autoRev="1" fill="hold">
                                              <p:stCondLst>
                                                <p:cond delay="0"/>
                                              </p:stCondLst>
                                            </p:cTn>
                                            <p:tgtEl>
                                              <p:spTgt spid="10"/>
                                            </p:tgtEl>
                                            <p:attrNameLst>
                                              <p:attrName>r</p:attrName>
                                            </p:attrNameLst>
                                          </p:cBhvr>
                                        </p:animRot>
                                      </p:childTnLst>
                                    </p:cTn>
                                  </p:par>
                                </p:childTnLst>
                              </p:cTn>
                            </p:par>
                            <p:par>
                              <p:cTn id="40" fill="hold">
                                <p:stCondLst>
                                  <p:cond delay="575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14:bounceEnd="50000">
                                          <p:cBhvr additive="base">
                                            <p:cTn id="43"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625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100"/>
                                            <p:tgtEl>
                                              <p:spTgt spid="13"/>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3"/>
                                            </p:tgtEl>
                                          </p:cBhvr>
                                          <p:to x="80000" y="100000"/>
                                        </p:animScale>
                                        <p:anim by="(#ppt_w*0.10)" calcmode="lin" valueType="num">
                                          <p:cBhvr>
                                            <p:cTn id="51" dur="50" autoRev="1" fill="hold">
                                              <p:stCondLst>
                                                <p:cond delay="0"/>
                                              </p:stCondLst>
                                            </p:cTn>
                                            <p:tgtEl>
                                              <p:spTgt spid="13"/>
                                            </p:tgtEl>
                                            <p:attrNameLst>
                                              <p:attrName>ppt_x</p:attrName>
                                            </p:attrNameLst>
                                          </p:cBhvr>
                                        </p:anim>
                                        <p:anim by="(-#ppt_w*0.10)" calcmode="lin" valueType="num">
                                          <p:cBhvr>
                                            <p:cTn id="52" dur="50" autoRev="1" fill="hold">
                                              <p:stCondLst>
                                                <p:cond delay="0"/>
                                              </p:stCondLst>
                                            </p:cTn>
                                            <p:tgtEl>
                                              <p:spTgt spid="13"/>
                                            </p:tgtEl>
                                            <p:attrNameLst>
                                              <p:attrName>ppt_y</p:attrName>
                                            </p:attrNameLst>
                                          </p:cBhvr>
                                        </p:anim>
                                        <p:animRot by="-480000">
                                          <p:cBhvr>
                                            <p:cTn id="53" dur="50" autoRev="1" fill="hold">
                                              <p:stCondLst>
                                                <p:cond delay="0"/>
                                              </p:stCondLst>
                                            </p:cTn>
                                            <p:tgtEl>
                                              <p:spTgt spid="13"/>
                                            </p:tgtEl>
                                            <p:attrNameLst>
                                              <p:attrName>r</p:attrName>
                                            </p:attrNameLst>
                                          </p:cBhvr>
                                        </p:animRot>
                                      </p:childTnLst>
                                    </p:cTn>
                                  </p:par>
                                </p:childTnLst>
                              </p:cTn>
                            </p:par>
                            <p:par>
                              <p:cTn id="54" fill="hold">
                                <p:stCondLst>
                                  <p:cond delay="8420"/>
                                </p:stCondLst>
                                <p:childTnLst>
                                  <p:par>
                                    <p:cTn id="55" presetID="2" presetClass="entr" presetSubtype="1" fill="hold" grpId="0" nodeType="afterEffect" p14:presetBounceEnd="50000">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14:bounceEnd="50000">
                                          <p:cBhvr additive="base">
                                            <p:cTn id="57"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58" dur="500" fill="hold"/>
                                            <p:tgtEl>
                                              <p:spTgt spid="14"/>
                                            </p:tgtEl>
                                            <p:attrNameLst>
                                              <p:attrName>ppt_y</p:attrName>
                                            </p:attrNameLst>
                                          </p:cBhvr>
                                          <p:tavLst>
                                            <p:tav tm="0">
                                              <p:val>
                                                <p:strVal val="0-#ppt_h/2"/>
                                              </p:val>
                                            </p:tav>
                                            <p:tav tm="100000">
                                              <p:val>
                                                <p:strVal val="#ppt_y"/>
                                              </p:val>
                                            </p:tav>
                                          </p:tavLst>
                                        </p:anim>
                                      </p:childTnLst>
                                    </p:cTn>
                                  </p:par>
                                </p:childTnLst>
                              </p:cTn>
                            </p:par>
                            <p:par>
                              <p:cTn id="59" fill="hold">
                                <p:stCondLst>
                                  <p:cond delay="8920"/>
                                </p:stCondLst>
                                <p:childTnLst>
                                  <p:par>
                                    <p:cTn id="60" presetID="22" presetClass="entr" presetSubtype="8" fill="hold" grpId="0" nodeType="afterEffect">
                                      <p:stCondLst>
                                        <p:cond delay="0"/>
                                      </p:stCondLst>
                                      <p:iterate type="lt">
                                        <p:tmPct val="30000"/>
                                      </p:iterate>
                                      <p:childTnLst>
                                        <p:set>
                                          <p:cBhvr>
                                            <p:cTn id="61" dur="1" fill="hold">
                                              <p:stCondLst>
                                                <p:cond delay="0"/>
                                              </p:stCondLst>
                                            </p:cTn>
                                            <p:tgtEl>
                                              <p:spTgt spid="16"/>
                                            </p:tgtEl>
                                            <p:attrNameLst>
                                              <p:attrName>style.visibility</p:attrName>
                                            </p:attrNameLst>
                                          </p:cBhvr>
                                          <p:to>
                                            <p:strVal val="visible"/>
                                          </p:to>
                                        </p:set>
                                        <p:animEffect transition="in" filter="wipe(left)">
                                          <p:cBhvr>
                                            <p:cTn id="62" dur="100"/>
                                            <p:tgtEl>
                                              <p:spTgt spid="16"/>
                                            </p:tgtEl>
                                          </p:cBhvr>
                                        </p:animEffect>
                                      </p:childTnLst>
                                    </p:cTn>
                                  </p:par>
                                  <p:par>
                                    <p:cTn id="63" presetID="36" presetClass="emph" presetSubtype="0" fill="hold" grpId="1" nodeType="withEffect">
                                      <p:stCondLst>
                                        <p:cond delay="0"/>
                                      </p:stCondLst>
                                      <p:iterate type="lt">
                                        <p:tmPct val="30000"/>
                                      </p:iterate>
                                      <p:childTnLst>
                                        <p:animScale>
                                          <p:cBhvr>
                                            <p:cTn id="64" dur="50" autoRev="1" fill="hold">
                                              <p:stCondLst>
                                                <p:cond delay="0"/>
                                              </p:stCondLst>
                                            </p:cTn>
                                            <p:tgtEl>
                                              <p:spTgt spid="16"/>
                                            </p:tgtEl>
                                          </p:cBhvr>
                                          <p:to x="80000" y="100000"/>
                                        </p:animScale>
                                        <p:anim by="(#ppt_w*0.10)" calcmode="lin" valueType="num">
                                          <p:cBhvr>
                                            <p:cTn id="65" dur="50" autoRev="1" fill="hold">
                                              <p:stCondLst>
                                                <p:cond delay="0"/>
                                              </p:stCondLst>
                                            </p:cTn>
                                            <p:tgtEl>
                                              <p:spTgt spid="16"/>
                                            </p:tgtEl>
                                            <p:attrNameLst>
                                              <p:attrName>ppt_x</p:attrName>
                                            </p:attrNameLst>
                                          </p:cBhvr>
                                        </p:anim>
                                        <p:anim by="(-#ppt_w*0.10)" calcmode="lin" valueType="num">
                                          <p:cBhvr>
                                            <p:cTn id="66" dur="50" autoRev="1" fill="hold">
                                              <p:stCondLst>
                                                <p:cond delay="0"/>
                                              </p:stCondLst>
                                            </p:cTn>
                                            <p:tgtEl>
                                              <p:spTgt spid="16"/>
                                            </p:tgtEl>
                                            <p:attrNameLst>
                                              <p:attrName>ppt_y</p:attrName>
                                            </p:attrNameLst>
                                          </p:cBhvr>
                                        </p:anim>
                                        <p:animRot by="-480000">
                                          <p:cBhvr>
                                            <p:cTn id="67"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p:bldP spid="10" grpId="1"/>
          <p:bldP spid="11" grpId="0" animBg="1"/>
          <p:bldP spid="13" grpId="0"/>
          <p:bldP spid="13" grpId="1"/>
          <p:bldP spid="14" grpId="0" animBg="1"/>
          <p:bldP spid="16" grpId="0"/>
          <p:bldP spid="16"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2" presetClass="entr" presetSubtype="1"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235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0"/>
                                            </p:tgtEl>
                                            <p:attrNameLst>
                                              <p:attrName>style.visibility</p:attrName>
                                            </p:attrNameLst>
                                          </p:cBhvr>
                                          <p:to>
                                            <p:strVal val="visible"/>
                                          </p:to>
                                        </p:set>
                                        <p:animEffect transition="in" filter="wipe(left)">
                                          <p:cBhvr>
                                            <p:cTn id="34" dur="100"/>
                                            <p:tgtEl>
                                              <p:spTgt spid="10"/>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0"/>
                                            </p:tgtEl>
                                          </p:cBhvr>
                                          <p:to x="80000" y="100000"/>
                                        </p:animScale>
                                        <p:anim by="(#ppt_w*0.10)" calcmode="lin" valueType="num">
                                          <p:cBhvr>
                                            <p:cTn id="37" dur="50" autoRev="1" fill="hold">
                                              <p:stCondLst>
                                                <p:cond delay="0"/>
                                              </p:stCondLst>
                                            </p:cTn>
                                            <p:tgtEl>
                                              <p:spTgt spid="10"/>
                                            </p:tgtEl>
                                            <p:attrNameLst>
                                              <p:attrName>ppt_x</p:attrName>
                                            </p:attrNameLst>
                                          </p:cBhvr>
                                        </p:anim>
                                        <p:anim by="(-#ppt_w*0.10)" calcmode="lin" valueType="num">
                                          <p:cBhvr>
                                            <p:cTn id="38" dur="50" autoRev="1" fill="hold">
                                              <p:stCondLst>
                                                <p:cond delay="0"/>
                                              </p:stCondLst>
                                            </p:cTn>
                                            <p:tgtEl>
                                              <p:spTgt spid="10"/>
                                            </p:tgtEl>
                                            <p:attrNameLst>
                                              <p:attrName>ppt_y</p:attrName>
                                            </p:attrNameLst>
                                          </p:cBhvr>
                                        </p:anim>
                                        <p:animRot by="-480000">
                                          <p:cBhvr>
                                            <p:cTn id="39" dur="50" autoRev="1" fill="hold">
                                              <p:stCondLst>
                                                <p:cond delay="0"/>
                                              </p:stCondLst>
                                            </p:cTn>
                                            <p:tgtEl>
                                              <p:spTgt spid="10"/>
                                            </p:tgtEl>
                                            <p:attrNameLst>
                                              <p:attrName>r</p:attrName>
                                            </p:attrNameLst>
                                          </p:cBhvr>
                                        </p:animRot>
                                      </p:childTnLst>
                                    </p:cTn>
                                  </p:par>
                                </p:childTnLst>
                              </p:cTn>
                            </p:par>
                            <p:par>
                              <p:cTn id="40" fill="hold">
                                <p:stCondLst>
                                  <p:cond delay="5750"/>
                                </p:stCondLst>
                                <p:childTnLst>
                                  <p:par>
                                    <p:cTn id="41" presetID="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625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100"/>
                                            <p:tgtEl>
                                              <p:spTgt spid="13"/>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3"/>
                                            </p:tgtEl>
                                          </p:cBhvr>
                                          <p:to x="80000" y="100000"/>
                                        </p:animScale>
                                        <p:anim by="(#ppt_w*0.10)" calcmode="lin" valueType="num">
                                          <p:cBhvr>
                                            <p:cTn id="51" dur="50" autoRev="1" fill="hold">
                                              <p:stCondLst>
                                                <p:cond delay="0"/>
                                              </p:stCondLst>
                                            </p:cTn>
                                            <p:tgtEl>
                                              <p:spTgt spid="13"/>
                                            </p:tgtEl>
                                            <p:attrNameLst>
                                              <p:attrName>ppt_x</p:attrName>
                                            </p:attrNameLst>
                                          </p:cBhvr>
                                        </p:anim>
                                        <p:anim by="(-#ppt_w*0.10)" calcmode="lin" valueType="num">
                                          <p:cBhvr>
                                            <p:cTn id="52" dur="50" autoRev="1" fill="hold">
                                              <p:stCondLst>
                                                <p:cond delay="0"/>
                                              </p:stCondLst>
                                            </p:cTn>
                                            <p:tgtEl>
                                              <p:spTgt spid="13"/>
                                            </p:tgtEl>
                                            <p:attrNameLst>
                                              <p:attrName>ppt_y</p:attrName>
                                            </p:attrNameLst>
                                          </p:cBhvr>
                                        </p:anim>
                                        <p:animRot by="-480000">
                                          <p:cBhvr>
                                            <p:cTn id="53" dur="50" autoRev="1" fill="hold">
                                              <p:stCondLst>
                                                <p:cond delay="0"/>
                                              </p:stCondLst>
                                            </p:cTn>
                                            <p:tgtEl>
                                              <p:spTgt spid="13"/>
                                            </p:tgtEl>
                                            <p:attrNameLst>
                                              <p:attrName>r</p:attrName>
                                            </p:attrNameLst>
                                          </p:cBhvr>
                                        </p:animRot>
                                      </p:childTnLst>
                                    </p:cTn>
                                  </p:par>
                                </p:childTnLst>
                              </p:cTn>
                            </p:par>
                            <p:par>
                              <p:cTn id="54" fill="hold">
                                <p:stCondLst>
                                  <p:cond delay="8420"/>
                                </p:stCondLst>
                                <p:childTnLst>
                                  <p:par>
                                    <p:cTn id="55" presetID="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0-#ppt_h/2"/>
                                              </p:val>
                                            </p:tav>
                                            <p:tav tm="100000">
                                              <p:val>
                                                <p:strVal val="#ppt_y"/>
                                              </p:val>
                                            </p:tav>
                                          </p:tavLst>
                                        </p:anim>
                                      </p:childTnLst>
                                    </p:cTn>
                                  </p:par>
                                </p:childTnLst>
                              </p:cTn>
                            </p:par>
                            <p:par>
                              <p:cTn id="59" fill="hold">
                                <p:stCondLst>
                                  <p:cond delay="8920"/>
                                </p:stCondLst>
                                <p:childTnLst>
                                  <p:par>
                                    <p:cTn id="60" presetID="22" presetClass="entr" presetSubtype="8" fill="hold" grpId="0" nodeType="afterEffect">
                                      <p:stCondLst>
                                        <p:cond delay="0"/>
                                      </p:stCondLst>
                                      <p:iterate type="lt">
                                        <p:tmPct val="30000"/>
                                      </p:iterate>
                                      <p:childTnLst>
                                        <p:set>
                                          <p:cBhvr>
                                            <p:cTn id="61" dur="1" fill="hold">
                                              <p:stCondLst>
                                                <p:cond delay="0"/>
                                              </p:stCondLst>
                                            </p:cTn>
                                            <p:tgtEl>
                                              <p:spTgt spid="16"/>
                                            </p:tgtEl>
                                            <p:attrNameLst>
                                              <p:attrName>style.visibility</p:attrName>
                                            </p:attrNameLst>
                                          </p:cBhvr>
                                          <p:to>
                                            <p:strVal val="visible"/>
                                          </p:to>
                                        </p:set>
                                        <p:animEffect transition="in" filter="wipe(left)">
                                          <p:cBhvr>
                                            <p:cTn id="62" dur="100"/>
                                            <p:tgtEl>
                                              <p:spTgt spid="16"/>
                                            </p:tgtEl>
                                          </p:cBhvr>
                                        </p:animEffect>
                                      </p:childTnLst>
                                    </p:cTn>
                                  </p:par>
                                  <p:par>
                                    <p:cTn id="63" presetID="36" presetClass="emph" presetSubtype="0" fill="hold" grpId="1" nodeType="withEffect">
                                      <p:stCondLst>
                                        <p:cond delay="0"/>
                                      </p:stCondLst>
                                      <p:iterate type="lt">
                                        <p:tmPct val="30000"/>
                                      </p:iterate>
                                      <p:childTnLst>
                                        <p:animScale>
                                          <p:cBhvr>
                                            <p:cTn id="64" dur="50" autoRev="1" fill="hold">
                                              <p:stCondLst>
                                                <p:cond delay="0"/>
                                              </p:stCondLst>
                                            </p:cTn>
                                            <p:tgtEl>
                                              <p:spTgt spid="16"/>
                                            </p:tgtEl>
                                          </p:cBhvr>
                                          <p:to x="80000" y="100000"/>
                                        </p:animScale>
                                        <p:anim by="(#ppt_w*0.10)" calcmode="lin" valueType="num">
                                          <p:cBhvr>
                                            <p:cTn id="65" dur="50" autoRev="1" fill="hold">
                                              <p:stCondLst>
                                                <p:cond delay="0"/>
                                              </p:stCondLst>
                                            </p:cTn>
                                            <p:tgtEl>
                                              <p:spTgt spid="16"/>
                                            </p:tgtEl>
                                            <p:attrNameLst>
                                              <p:attrName>ppt_x</p:attrName>
                                            </p:attrNameLst>
                                          </p:cBhvr>
                                        </p:anim>
                                        <p:anim by="(-#ppt_w*0.10)" calcmode="lin" valueType="num">
                                          <p:cBhvr>
                                            <p:cTn id="66" dur="50" autoRev="1" fill="hold">
                                              <p:stCondLst>
                                                <p:cond delay="0"/>
                                              </p:stCondLst>
                                            </p:cTn>
                                            <p:tgtEl>
                                              <p:spTgt spid="16"/>
                                            </p:tgtEl>
                                            <p:attrNameLst>
                                              <p:attrName>ppt_y</p:attrName>
                                            </p:attrNameLst>
                                          </p:cBhvr>
                                        </p:anim>
                                        <p:animRot by="-480000">
                                          <p:cBhvr>
                                            <p:cTn id="67"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p:bldP spid="10" grpId="1"/>
          <p:bldP spid="11" grpId="0" animBg="1"/>
          <p:bldP spid="13" grpId="0"/>
          <p:bldP spid="13" grpId="1"/>
          <p:bldP spid="14" grpId="0" animBg="1"/>
          <p:bldP spid="16" grpId="0"/>
          <p:bldP spid="16" grpId="1"/>
          <p:bldP spid="1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50344" y="1339316"/>
            <a:ext cx="6365255"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六边形 4"/>
          <p:cNvSpPr/>
          <p:nvPr/>
        </p:nvSpPr>
        <p:spPr>
          <a:xfrm>
            <a:off x="1063010" y="2926154"/>
            <a:ext cx="1588089" cy="1368469"/>
          </a:xfrm>
          <a:prstGeom prst="hexago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a:latin typeface="微软雅黑" panose="020B0503020204020204" pitchFamily="34" charset="-122"/>
                <a:ea typeface="微软雅黑" panose="020B0503020204020204" pitchFamily="34" charset="-122"/>
              </a:rPr>
              <a:t>公开情况</a:t>
            </a:r>
            <a:endParaRPr lang="zh-CN" altLang="en-US" sz="3200" dirty="0">
              <a:latin typeface="微软雅黑" panose="020B0503020204020204" pitchFamily="34" charset="-122"/>
              <a:ea typeface="微软雅黑" panose="020B0503020204020204" pitchFamily="34" charset="-122"/>
            </a:endParaRPr>
          </a:p>
        </p:txBody>
      </p:sp>
      <p:cxnSp>
        <p:nvCxnSpPr>
          <p:cNvPr id="6" name="直接箭头连接符 5"/>
          <p:cNvCxnSpPr>
            <a:stCxn id="5" idx="5"/>
          </p:cNvCxnSpPr>
          <p:nvPr/>
        </p:nvCxnSpPr>
        <p:spPr>
          <a:xfrm flipV="1">
            <a:off x="2308839" y="1989834"/>
            <a:ext cx="1241506"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51100" y="3610389"/>
            <a:ext cx="89924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8839" y="4294623"/>
            <a:ext cx="1241506"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550344" y="3139933"/>
            <a:ext cx="6365255"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4" name="矩形 13"/>
          <p:cNvSpPr/>
          <p:nvPr/>
        </p:nvSpPr>
        <p:spPr>
          <a:xfrm>
            <a:off x="3550344" y="4940550"/>
            <a:ext cx="6365255"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7" name="文本框 2"/>
          <p:cNvSpPr txBox="1"/>
          <p:nvPr/>
        </p:nvSpPr>
        <p:spPr>
          <a:xfrm>
            <a:off x="1706687" y="170270"/>
            <a:ext cx="3288952" cy="52197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主动公开信息情况</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533775" y="886460"/>
            <a:ext cx="6297930" cy="1895475"/>
          </a:xfrm>
          <a:prstGeom prst="rect">
            <a:avLst/>
          </a:prstGeom>
        </p:spPr>
      </p:pic>
      <p:pic>
        <p:nvPicPr>
          <p:cNvPr id="4" name="图片 3"/>
          <p:cNvPicPr>
            <a:picLocks noChangeAspect="1"/>
          </p:cNvPicPr>
          <p:nvPr/>
        </p:nvPicPr>
        <p:blipFill>
          <a:blip r:embed="rId2"/>
          <a:stretch>
            <a:fillRect/>
          </a:stretch>
        </p:blipFill>
        <p:spPr>
          <a:xfrm>
            <a:off x="3627120" y="2989580"/>
            <a:ext cx="6200775" cy="1743075"/>
          </a:xfrm>
          <a:prstGeom prst="rect">
            <a:avLst/>
          </a:prstGeom>
        </p:spPr>
      </p:pic>
      <p:pic>
        <p:nvPicPr>
          <p:cNvPr id="7" name="图片 6"/>
          <p:cNvPicPr>
            <a:picLocks noChangeAspect="1"/>
          </p:cNvPicPr>
          <p:nvPr/>
        </p:nvPicPr>
        <p:blipFill>
          <a:blip r:embed="rId3"/>
          <a:stretch>
            <a:fillRect/>
          </a:stretch>
        </p:blipFill>
        <p:spPr>
          <a:xfrm>
            <a:off x="3617595" y="4940300"/>
            <a:ext cx="6210300" cy="1828800"/>
          </a:xfrm>
          <a:prstGeom prst="rect">
            <a:avLst/>
          </a:prstGeom>
        </p:spPr>
      </p:pic>
    </p:spTree>
  </p:cSld>
  <p:clrMapOvr>
    <a:masterClrMapping/>
  </p:clrMapOvr>
  <p:transition spd="slow" advClick="0"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2" presetClass="entr" presetSubtype="1" fill="hold" grpId="0" nodeType="afterEffect" p14:presetBounceEnd="50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50000">
                                          <p:cBhvr additive="base">
                                            <p:cTn id="2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2350"/>
                                </p:stCondLst>
                                <p:childTnLst>
                                  <p:par>
                                    <p:cTn id="32" presetID="2" presetClass="entr" presetSubtype="1" fill="hold" grpId="0" nodeType="afterEffect" p14:presetBounceEnd="50000">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14:bounceEnd="50000">
                                          <p:cBhvr additive="base">
                                            <p:cTn id="34"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2850"/>
                                </p:stCondLst>
                                <p:childTnLst>
                                  <p:par>
                                    <p:cTn id="37" presetID="2" presetClass="entr" presetSubtype="1" fill="hold" grpId="0" nodeType="afterEffect" p14:presetBounceEnd="50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0000">
                                          <p:cBhvr additive="base">
                                            <p:cTn id="3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11" grpId="0" bldLvl="0" animBg="1"/>
          <p:bldP spid="14" grpId="0" bldLvl="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2" presetClass="entr" presetSubtype="1"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2350"/>
                                </p:stCondLst>
                                <p:childTnLst>
                                  <p:par>
                                    <p:cTn id="32" presetID="2" presetClass="entr" presetSubtype="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2850"/>
                                </p:stCondLst>
                                <p:childTnLst>
                                  <p:par>
                                    <p:cTn id="37" presetID="2"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11" grpId="0" bldLvl="0" animBg="1"/>
          <p:bldP spid="14" grpId="0" bldLvl="0" animBg="1"/>
          <p:bldP spid="1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六边形 4"/>
          <p:cNvSpPr/>
          <p:nvPr/>
        </p:nvSpPr>
        <p:spPr>
          <a:xfrm>
            <a:off x="1063010" y="2926154"/>
            <a:ext cx="1588089" cy="1368469"/>
          </a:xfrm>
          <a:prstGeom prst="hexago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a:latin typeface="微软雅黑" panose="020B0503020204020204" pitchFamily="34" charset="-122"/>
                <a:ea typeface="微软雅黑" panose="020B0503020204020204" pitchFamily="34" charset="-122"/>
              </a:rPr>
              <a:t>公开情况</a:t>
            </a:r>
            <a:endParaRPr lang="zh-CN" altLang="en-US" sz="3200" dirty="0">
              <a:latin typeface="微软雅黑" panose="020B0503020204020204" pitchFamily="34" charset="-122"/>
              <a:ea typeface="微软雅黑" panose="020B0503020204020204" pitchFamily="34" charset="-122"/>
            </a:endParaRPr>
          </a:p>
        </p:txBody>
      </p:sp>
      <p:cxnSp>
        <p:nvCxnSpPr>
          <p:cNvPr id="8" name="直接箭头连接符 7"/>
          <p:cNvCxnSpPr>
            <a:stCxn id="5" idx="0"/>
          </p:cNvCxnSpPr>
          <p:nvPr/>
        </p:nvCxnSpPr>
        <p:spPr>
          <a:xfrm>
            <a:off x="2651100" y="3610389"/>
            <a:ext cx="89924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550344" y="3139933"/>
            <a:ext cx="6365255"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7" name="文本框 2"/>
          <p:cNvSpPr txBox="1"/>
          <p:nvPr/>
        </p:nvSpPr>
        <p:spPr>
          <a:xfrm>
            <a:off x="1706687" y="170270"/>
            <a:ext cx="3288952" cy="52197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主动公开信息情况</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3550285" y="2487930"/>
            <a:ext cx="6574790" cy="2524125"/>
          </a:xfrm>
          <a:prstGeom prst="rect">
            <a:avLst/>
          </a:prstGeom>
        </p:spPr>
      </p:pic>
    </p:spTree>
  </p:cSld>
  <p:clrMapOvr>
    <a:masterClrMapping/>
  </p:clrMapOvr>
  <p:transition spd="slow" advClick="0"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350"/>
                                </p:stCondLst>
                                <p:childTnLst>
                                  <p:par>
                                    <p:cTn id="20" presetID="2" presetClass="entr" presetSubtype="1" fill="hold" grpId="0" nodeType="afterEffect" p14:presetBounceEnd="50000">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14:bounceEnd="50000">
                                          <p:cBhvr additive="base">
                                            <p:cTn id="22"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1" grpId="0" bldLvl="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350"/>
                                </p:stCondLst>
                                <p:childTnLst>
                                  <p:par>
                                    <p:cTn id="20" presetID="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1" grpId="0" bldLvl="0" animBg="1"/>
          <p:bldP spid="1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54561" y="1619609"/>
            <a:ext cx="2784529" cy="1671161"/>
            <a:chOff x="1441450" y="1398043"/>
            <a:chExt cx="2019300" cy="1211904"/>
          </a:xfrm>
        </p:grpSpPr>
        <p:sp>
          <p:nvSpPr>
            <p:cNvPr id="56"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8" name="Group 43"/>
          <p:cNvGrpSpPr/>
          <p:nvPr/>
        </p:nvGrpSpPr>
        <p:grpSpPr>
          <a:xfrm>
            <a:off x="554559" y="4238061"/>
            <a:ext cx="2784530" cy="1772751"/>
            <a:chOff x="1441449" y="1375177"/>
            <a:chExt cx="2019301" cy="1285574"/>
          </a:xfrm>
        </p:grpSpPr>
        <p:sp>
          <p:nvSpPr>
            <p:cNvPr id="59"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endParaRPr lang="en-US" altLang="zh-CN" b="1" dirty="0">
                <a:solidFill>
                  <a:schemeClr val="tx1">
                    <a:lumMod val="85000"/>
                    <a:lumOff val="15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2019年，我局没有因为政府信息公开工作而被申请行政复议或被提起行政诉讼。</a:t>
              </a:r>
              <a:endParaRPr lang="zh-CN" altLang="en-US" dirty="0">
                <a:solidFill>
                  <a:schemeClr val="tx1">
                    <a:lumMod val="85000"/>
                    <a:lumOff val="15000"/>
                  </a:schemeClr>
                </a:solidFill>
              </a:endParaRPr>
            </a:p>
          </p:txBody>
        </p:sp>
      </p:grpSp>
      <p:grpSp>
        <p:nvGrpSpPr>
          <p:cNvPr id="61" name="Group 46"/>
          <p:cNvGrpSpPr/>
          <p:nvPr/>
        </p:nvGrpSpPr>
        <p:grpSpPr>
          <a:xfrm>
            <a:off x="8781969" y="1619611"/>
            <a:ext cx="2784529" cy="1755232"/>
            <a:chOff x="1342364" y="1398043"/>
            <a:chExt cx="2019300" cy="1272871"/>
          </a:xfrm>
        </p:grpSpPr>
        <p:sp>
          <p:nvSpPr>
            <p:cNvPr id="62"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endParaRPr lang="en-US" altLang="zh-CN" b="1" dirty="0">
                <a:solidFill>
                  <a:schemeClr val="tx1">
                    <a:lumMod val="85000"/>
                    <a:lumOff val="15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2019年度，我局共受理依申请公开政府信息0件</a:t>
              </a:r>
              <a:endParaRPr lang="zh-CN" altLang="en-US" dirty="0">
                <a:solidFill>
                  <a:schemeClr val="tx1">
                    <a:lumMod val="85000"/>
                    <a:lumOff val="15000"/>
                  </a:schemeClr>
                </a:solidFill>
              </a:endParaRPr>
            </a:p>
          </p:txBody>
        </p:sp>
      </p:grpSp>
      <p:grpSp>
        <p:nvGrpSpPr>
          <p:cNvPr id="64" name="Group 49"/>
          <p:cNvGrpSpPr/>
          <p:nvPr/>
        </p:nvGrpSpPr>
        <p:grpSpPr>
          <a:xfrm>
            <a:off x="8918612" y="4574398"/>
            <a:ext cx="2784529" cy="1735716"/>
            <a:chOff x="1441450" y="1619081"/>
            <a:chExt cx="2019300" cy="1258716"/>
          </a:xfrm>
        </p:grpSpPr>
        <p:sp>
          <p:nvSpPr>
            <p:cNvPr id="65"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endParaRPr lang="en-US" altLang="zh-CN" b="1" dirty="0">
                <a:solidFill>
                  <a:schemeClr val="tx1">
                    <a:lumMod val="85000"/>
                    <a:lumOff val="15000"/>
                  </a:schemeClr>
                </a:solidFill>
              </a:endParaRPr>
            </a:p>
          </p:txBody>
        </p:sp>
        <p:sp>
          <p:nvSpPr>
            <p:cNvPr id="66" name="Text Placeholder 8"/>
            <p:cNvSpPr txBox="1"/>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endParaRPr lang="en-US" altLang="zh-CN" dirty="0">
                <a:solidFill>
                  <a:schemeClr val="tx1">
                    <a:lumMod val="85000"/>
                    <a:lumOff val="15000"/>
                  </a:schemeClr>
                </a:solidFill>
              </a:endParaRPr>
            </a:p>
          </p:txBody>
        </p:sp>
      </p:grpSp>
      <p:cxnSp>
        <p:nvCxnSpPr>
          <p:cNvPr id="69" name="直接连接符 68"/>
          <p:cNvCxnSpPr>
            <a:stCxn id="47" idx="0"/>
          </p:cNvCxnSpPr>
          <p:nvPr/>
        </p:nvCxnSpPr>
        <p:spPr>
          <a:xfrm flipV="1">
            <a:off x="5290972" y="2306152"/>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90972" y="2306152"/>
            <a:ext cx="339193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7121" y="4746039"/>
            <a:ext cx="6567"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9089" y="5378427"/>
            <a:ext cx="35345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9135" y="2854661"/>
            <a:ext cx="1891378"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4345283" y="2854661"/>
            <a:ext cx="1891378"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依申请公开</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5921432" y="2854661"/>
            <a:ext cx="1891378"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行政复议、诉讼</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7574501" y="2854661"/>
            <a:ext cx="1891378"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down)">
                                      <p:cBhvr>
                                        <p:cTn id="19" dur="500"/>
                                        <p:tgtEl>
                                          <p:spTgt spid="6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left)">
                                      <p:cBhvr>
                                        <p:cTn id="23" dur="500"/>
                                        <p:tgtEl>
                                          <p:spTgt spid="7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500"/>
                                        <p:tgtEl>
                                          <p:spTgt spid="6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up)">
                                      <p:cBhvr>
                                        <p:cTn id="35" dur="500"/>
                                        <p:tgtEl>
                                          <p:spTgt spid="71"/>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right)">
                                      <p:cBhvr>
                                        <p:cTn id="39" dur="500"/>
                                        <p:tgtEl>
                                          <p:spTgt spid="7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500"/>
                                        <p:tgtEl>
                                          <p:spTgt spid="8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left)">
                                      <p:cBhvr>
                                        <p:cTn id="5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361088" y="411043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784650" y="1743569"/>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1271499" y="1413570"/>
            <a:ext cx="1659809" cy="1658432"/>
          </a:xfrm>
          <a:prstGeom prst="ellipse">
            <a:avLst/>
          </a:prstGeom>
          <a:solidFill>
            <a:srgbClr val="005DA2"/>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人大建议</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3249743" y="1910048"/>
            <a:ext cx="5908501" cy="233108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2019年，综合行政执法局共办理人大建议12件、政协委员提案47件，主要涉及学校周边秩序、非机动车辆停放、城区绿化、美化等。我局本着高度尊重人大代表和政协委员权利，切实当好人民群众公仆的态度，按照办实事、求实效的原则，认真做好人大代表建议、政协委员提案的办理工作，在规定期限内，圆满完成了人大建议和政协提案的办理工作，做到了建议提案按时办结率100％，答复率100%。</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34" name="椭圆 64"/>
          <p:cNvSpPr>
            <a:spLocks noChangeArrowheads="1"/>
          </p:cNvSpPr>
          <p:nvPr/>
        </p:nvSpPr>
        <p:spPr bwMode="auto">
          <a:xfrm>
            <a:off x="9413700" y="3497287"/>
            <a:ext cx="1659809" cy="1658432"/>
          </a:xfrm>
          <a:prstGeom prst="ellipse">
            <a:avLst/>
          </a:prstGeom>
          <a:solidFill>
            <a:srgbClr val="005DA2"/>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政协提案</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文本框 2"/>
          <p:cNvSpPr txBox="1"/>
          <p:nvPr/>
        </p:nvSpPr>
        <p:spPr>
          <a:xfrm>
            <a:off x="1706880" y="170180"/>
            <a:ext cx="5086350" cy="460375"/>
          </a:xfrm>
          <a:prstGeom prst="rect">
            <a:avLst/>
          </a:prstGeom>
          <a:noFill/>
        </p:spPr>
        <p:txBody>
          <a:bodyPr wrap="square" rtlCol="0">
            <a:spAutoFit/>
          </a:bodyPr>
          <a:lstStyle/>
          <a:p>
            <a:pPr algn="ctr"/>
            <a:r>
              <a:rPr lang="zh-CN" altLang="en-US" b="1" dirty="0">
                <a:solidFill>
                  <a:srgbClr val="005DA2"/>
                </a:solidFill>
                <a:latin typeface="微软雅黑" panose="020B0503020204020204" pitchFamily="34" charset="-122"/>
                <a:ea typeface="微软雅黑" panose="020B0503020204020204" pitchFamily="34" charset="-122"/>
              </a:rPr>
              <a:t>人大、政协建议提案办理情况</a:t>
            </a:r>
            <a:endParaRPr lang="zh-CN" altLang="en-US"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110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60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210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33"/>
                                        </p:tgtEl>
                                      </p:cBhvr>
                                      <p:to x="80000" y="100000"/>
                                    </p:animScale>
                                    <p:anim by="(#ppt_w*0.10)" calcmode="lin" valueType="num">
                                      <p:cBhvr>
                                        <p:cTn id="29" dur="50" autoRev="1" fill="hold">
                                          <p:stCondLst>
                                            <p:cond delay="0"/>
                                          </p:stCondLst>
                                        </p:cTn>
                                        <p:tgtEl>
                                          <p:spTgt spid="33"/>
                                        </p:tgtEl>
                                        <p:attrNameLst>
                                          <p:attrName>ppt_x</p:attrName>
                                        </p:attrNameLst>
                                      </p:cBhvr>
                                    </p:anim>
                                    <p:anim by="(-#ppt_w*0.10)" calcmode="lin" valueType="num">
                                      <p:cBhvr>
                                        <p:cTn id="30" dur="50" autoRev="1" fill="hold">
                                          <p:stCondLst>
                                            <p:cond delay="0"/>
                                          </p:stCondLst>
                                        </p:cTn>
                                        <p:tgtEl>
                                          <p:spTgt spid="33"/>
                                        </p:tgtEl>
                                        <p:attrNameLst>
                                          <p:attrName>ppt_y</p:attrName>
                                        </p:attrNameLst>
                                      </p:cBhvr>
                                    </p:anim>
                                    <p:animRot by="-480000">
                                      <p:cBhvr>
                                        <p:cTn id="31" dur="50" autoRev="1" fill="hold">
                                          <p:stCondLst>
                                            <p:cond delay="0"/>
                                          </p:stCondLst>
                                        </p:cTn>
                                        <p:tgtEl>
                                          <p:spTgt spid="33"/>
                                        </p:tgtEl>
                                        <p:attrNameLst>
                                          <p:attrName>r</p:attrName>
                                        </p:attrNameLst>
                                      </p:cBhvr>
                                    </p:animRot>
                                  </p:childTnLst>
                                </p:cTn>
                              </p:par>
                            </p:childTnLst>
                          </p:cTn>
                        </p:par>
                        <p:par>
                          <p:cTn id="32" fill="hold">
                            <p:stCondLst>
                              <p:cond delay="7690"/>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8190"/>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90828"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AutoShape 12"/>
          <p:cNvSpPr>
            <a:spLocks noChangeArrowheads="1"/>
          </p:cNvSpPr>
          <p:nvPr/>
        </p:nvSpPr>
        <p:spPr bwMode="auto">
          <a:xfrm>
            <a:off x="1890828" y="1426623"/>
            <a:ext cx="3703963" cy="790298"/>
          </a:xfrm>
          <a:prstGeom prst="homePlate">
            <a:avLst>
              <a:gd name="adj" fmla="val 63872"/>
            </a:avLst>
          </a:prstGeom>
          <a:solidFill>
            <a:srgbClr val="005DA2"/>
          </a:solidFill>
          <a:ln w="9525">
            <a:noFill/>
            <a:miter lim="800000"/>
          </a:ln>
        </p:spPr>
        <p:txBody>
          <a:bodyPr wrap="none" lIns="91472" tIns="45736" rIns="91472" bIns="45736"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存在问题</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034938" y="2492840"/>
            <a:ext cx="3559853" cy="26511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2019年，我局政府信息公开工作扎实推进，取得了新的成效，但仍然存在一些问题和不足，主要表现在：一是主动公开政府信息的及时性、全面性有待提升；二是政府信息依申请公开的规范性、程序性有待完善；三是对全局城市管理系统政府信息公开工作的指导有待强化。</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7" name="矩形 6"/>
          <p:cNvSpPr/>
          <p:nvPr/>
        </p:nvSpPr>
        <p:spPr>
          <a:xfrm>
            <a:off x="6286176"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8" name="AutoShape 12"/>
          <p:cNvSpPr>
            <a:spLocks noChangeArrowheads="1"/>
          </p:cNvSpPr>
          <p:nvPr/>
        </p:nvSpPr>
        <p:spPr bwMode="auto">
          <a:xfrm flipH="1">
            <a:off x="6286176" y="1426623"/>
            <a:ext cx="3703963" cy="790298"/>
          </a:xfrm>
          <a:prstGeom prst="homePlate">
            <a:avLst>
              <a:gd name="adj" fmla="val 63872"/>
            </a:avLst>
          </a:prstGeom>
          <a:solidFill>
            <a:srgbClr val="FFC400"/>
          </a:solidFill>
          <a:ln w="9525">
            <a:noFill/>
            <a:miter lim="800000"/>
          </a:ln>
        </p:spPr>
        <p:txBody>
          <a:bodyPr wrap="none" lIns="91472" tIns="45736" rIns="91472" bIns="45736"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改进情况</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430286" y="2310595"/>
            <a:ext cx="3559853" cy="393065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对此，我们将根据《中华人民共和国政府信息公开条例》和汶上县人民政府信息公开工作的要求，着力从以下三个方面进一步做好政府信息公开工作。一是继续深化信息公开内容，以社会关注度高、公共利益大的政府信息作为突破口，研究推进具体行政行为的信息公开工作。二是规范信息公开行为，加强保密审核，积极稳妥地做好依申请公开工作。三是加强信息公开考核工作，完善信息公开监督评议制度，将评议工作常规化、日常化。</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11" name="文本框 2"/>
          <p:cNvSpPr txBox="1"/>
          <p:nvPr/>
        </p:nvSpPr>
        <p:spPr>
          <a:xfrm>
            <a:off x="1706880" y="170180"/>
            <a:ext cx="4723130" cy="460375"/>
          </a:xfrm>
          <a:prstGeom prst="rect">
            <a:avLst/>
          </a:prstGeom>
          <a:noFill/>
        </p:spPr>
        <p:txBody>
          <a:bodyPr wrap="square" rtlCol="0">
            <a:spAutoFit/>
          </a:bodyPr>
          <a:lstStyle/>
          <a:p>
            <a:pPr algn="ctr"/>
            <a:r>
              <a:rPr lang="zh-CN" altLang="en-US" b="1" dirty="0">
                <a:solidFill>
                  <a:srgbClr val="005DA2"/>
                </a:solidFill>
                <a:latin typeface="微软雅黑" panose="020B0503020204020204" pitchFamily="34" charset="-122"/>
                <a:ea typeface="微软雅黑" panose="020B0503020204020204" pitchFamily="34" charset="-122"/>
              </a:rPr>
              <a:t>存在的主要问题及改进情况</a:t>
            </a:r>
            <a:endParaRPr lang="zh-CN" altLang="en-US"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1049"/>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549"/>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4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
                                        <p:tgtEl>
                                          <p:spTgt spid="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6"/>
                                        </p:tgtEl>
                                      </p:cBhvr>
                                      <p:to x="80000" y="100000"/>
                                    </p:animScale>
                                    <p:anim by="(#ppt_w*0.10)" calcmode="lin" valueType="num">
                                      <p:cBhvr>
                                        <p:cTn id="27" dur="50" autoRev="1" fill="hold">
                                          <p:stCondLst>
                                            <p:cond delay="0"/>
                                          </p:stCondLst>
                                        </p:cTn>
                                        <p:tgtEl>
                                          <p:spTgt spid="6"/>
                                        </p:tgtEl>
                                        <p:attrNameLst>
                                          <p:attrName>ppt_x</p:attrName>
                                        </p:attrNameLst>
                                      </p:cBhvr>
                                    </p:anim>
                                    <p:anim by="(-#ppt_w*0.10)" calcmode="lin" valueType="num">
                                      <p:cBhvr>
                                        <p:cTn id="28" dur="50" autoRev="1" fill="hold">
                                          <p:stCondLst>
                                            <p:cond delay="0"/>
                                          </p:stCondLst>
                                        </p:cTn>
                                        <p:tgtEl>
                                          <p:spTgt spid="6"/>
                                        </p:tgtEl>
                                        <p:attrNameLst>
                                          <p:attrName>ppt_y</p:attrName>
                                        </p:attrNameLst>
                                      </p:cBhvr>
                                    </p:anim>
                                    <p:animRot by="-480000">
                                      <p:cBhvr>
                                        <p:cTn id="29" dur="50" autoRev="1" fill="hold">
                                          <p:stCondLst>
                                            <p:cond delay="0"/>
                                          </p:stCondLst>
                                        </p:cTn>
                                        <p:tgtEl>
                                          <p:spTgt spid="6"/>
                                        </p:tgtEl>
                                        <p:attrNameLst>
                                          <p:attrName>r</p:attrName>
                                        </p:attrNameLst>
                                      </p:cBhvr>
                                    </p:animRot>
                                  </p:childTnLst>
                                </p:cTn>
                              </p:par>
                            </p:childTnLst>
                          </p:cTn>
                        </p:par>
                        <p:par>
                          <p:cTn id="30" fill="hold">
                            <p:stCondLst>
                              <p:cond delay="5779"/>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6279"/>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6779"/>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100"/>
                                        <p:tgtEl>
                                          <p:spTgt spid="9"/>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9"/>
                                        </p:tgtEl>
                                      </p:cBhvr>
                                      <p:to x="80000" y="100000"/>
                                    </p:animScale>
                                    <p:anim by="(#ppt_w*0.10)" calcmode="lin" valueType="num">
                                      <p:cBhvr>
                                        <p:cTn id="45" dur="50" autoRev="1" fill="hold">
                                          <p:stCondLst>
                                            <p:cond delay="0"/>
                                          </p:stCondLst>
                                        </p:cTn>
                                        <p:tgtEl>
                                          <p:spTgt spid="9"/>
                                        </p:tgtEl>
                                        <p:attrNameLst>
                                          <p:attrName>ppt_x</p:attrName>
                                        </p:attrNameLst>
                                      </p:cBhvr>
                                    </p:anim>
                                    <p:anim by="(-#ppt_w*0.10)" calcmode="lin" valueType="num">
                                      <p:cBhvr>
                                        <p:cTn id="46" dur="50" autoRev="1" fill="hold">
                                          <p:stCondLst>
                                            <p:cond delay="0"/>
                                          </p:stCondLst>
                                        </p:cTn>
                                        <p:tgtEl>
                                          <p:spTgt spid="9"/>
                                        </p:tgtEl>
                                        <p:attrNameLst>
                                          <p:attrName>ppt_y</p:attrName>
                                        </p:attrNameLst>
                                      </p:cBhvr>
                                    </p:anim>
                                    <p:animRot by="-480000">
                                      <p:cBhvr>
                                        <p:cTn id="47"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Lst>
  </p:timing>
</p:sld>
</file>

<file path=ppt/tags/tag1.xml><?xml version="1.0" encoding="utf-8"?>
<p:tagLst xmlns:p="http://schemas.openxmlformats.org/presentationml/2006/main">
  <p:tag name="ISPRING_ULTRA_SCORM_SLIDE_COUNT" val="4"/>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1271</Words>
  <Application>WPS 演示</Application>
  <PresentationFormat>自定义</PresentationFormat>
  <Paragraphs>81</Paragraphs>
  <Slides>9</Slides>
  <Notes>36</Notes>
  <HiddenSlides>0</HiddenSlides>
  <MMClips>2</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9</vt:i4>
      </vt:variant>
    </vt:vector>
  </HeadingPairs>
  <TitlesOfParts>
    <vt:vector size="32" baseType="lpstr">
      <vt:lpstr>Arial</vt:lpstr>
      <vt:lpstr>宋体</vt:lpstr>
      <vt:lpstr>Wingdings</vt:lpstr>
      <vt:lpstr>Arial Black</vt:lpstr>
      <vt:lpstr>微软雅黑</vt:lpstr>
      <vt:lpstr>仿宋_GB2312</vt:lpstr>
      <vt:lpstr>方正大黑简体</vt:lpstr>
      <vt:lpstr>黑体</vt:lpstr>
      <vt:lpstr>Arial Unicode MS</vt:lpstr>
      <vt:lpstr>Times New Roman</vt:lpstr>
      <vt:lpstr>Calibri</vt:lpstr>
      <vt:lpstr>华文黑体</vt:lpstr>
      <vt:lpstr>Arial Unicode MS</vt:lpstr>
      <vt:lpstr>Arial</vt:lpstr>
      <vt:lpstr>Roboto condensed</vt:lpstr>
      <vt:lpstr>Segoe Print</vt:lpstr>
      <vt:lpstr>Gulim</vt:lpstr>
      <vt:lpstr>造字工房悦黑体验版常规体</vt:lpstr>
      <vt:lpstr>Calibri</vt:lpstr>
      <vt:lpstr>Impact</vt:lpstr>
      <vt:lpstr>TeXGyreAdventor</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许玉芝</cp:lastModifiedBy>
  <cp:revision>80</cp:revision>
  <dcterms:created xsi:type="dcterms:W3CDTF">2014-08-23T07:50:00Z</dcterms:created>
  <dcterms:modified xsi:type="dcterms:W3CDTF">2020-06-21T07:13:57Z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