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95.xml"/><Relationship Id="rId3" Type="http://schemas.openxmlformats.org/officeDocument/2006/relationships/image" Target="../media/image1.jpeg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98.xml"/><Relationship Id="rId3" Type="http://schemas.openxmlformats.org/officeDocument/2006/relationships/image" Target="../media/image1.jpeg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8.xml"/><Relationship Id="rId3" Type="http://schemas.openxmlformats.org/officeDocument/2006/relationships/image" Target="../media/image1.jpeg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1.xml"/><Relationship Id="rId3" Type="http://schemas.openxmlformats.org/officeDocument/2006/relationships/image" Target="../media/image1.jpeg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4.xml"/><Relationship Id="rId3" Type="http://schemas.openxmlformats.org/officeDocument/2006/relationships/image" Target="../media/image1.jpeg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7.xml"/><Relationship Id="rId3" Type="http://schemas.openxmlformats.org/officeDocument/2006/relationships/image" Target="../media/image1.jpeg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80.xml"/><Relationship Id="rId3" Type="http://schemas.openxmlformats.org/officeDocument/2006/relationships/image" Target="../media/image1.jpeg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image" Target="../media/image1.jpeg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image" Target="../media/image1.jpeg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image" Target="../media/image1.jpeg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056130" y="2585085"/>
            <a:ext cx="8439150" cy="70675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altLang="zh-CN" sz="4000">
                <a:solidFill>
                  <a:schemeClr val="accent6">
                    <a:lumMod val="75000"/>
                  </a:schemeClr>
                </a:solidFill>
              </a:rPr>
              <a:t>2020</a:t>
            </a:r>
            <a:r>
              <a:rPr lang="zh-CN" altLang="en-US" sz="4000">
                <a:solidFill>
                  <a:schemeClr val="accent6">
                    <a:lumMod val="75000"/>
                  </a:schemeClr>
                </a:solidFill>
              </a:rPr>
              <a:t>年政府信息公开工作年度报告</a:t>
            </a:r>
            <a:endParaRPr lang="zh-CN" altLang="en-US" sz="40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93745" y="3623945"/>
            <a:ext cx="5194300" cy="52197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pPr algn="ctr"/>
            <a:r>
              <a:rPr lang="zh-CN" altLang="en-US" sz="2800">
                <a:solidFill>
                  <a:schemeClr val="bg1"/>
                </a:solidFill>
              </a:rPr>
              <a:t>汶上县康驿镇人民政府</a:t>
            </a:r>
            <a:endParaRPr lang="zh-CN" altLang="en-US" sz="2800">
              <a:solidFill>
                <a:schemeClr val="bg1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573655" y="1642745"/>
            <a:ext cx="7261860" cy="396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r>
              <a:rPr lang="en-US" altLang="zh-CN"/>
              <a:t>       </a:t>
            </a:r>
            <a:r>
              <a:rPr lang="zh-CN" altLang="en-US"/>
              <a:t>2019年我镇的政务信息公开工作存在的问题有：一是政府信息公开意识有待加强；二是信息公开的全面性有待提升。现已整改完毕。</a:t>
            </a:r>
            <a:endParaRPr lang="zh-CN" altLang="en-US"/>
          </a:p>
          <a:p>
            <a:r>
              <a:rPr lang="zh-CN" altLang="en-US"/>
              <a:t>在县政府的正确指导下，2020年我镇的政务信息公开工作取得了一定的成绩，但距离新时期的政务信息公开工作要求还存在一定的差距：一是政务公开工作人员业务能力有待加强；二是信息发布的及时性、规范性有待提升；三是政府信息公开长效管理机制还需进一步完善。下一步我镇将从以下三个方面改进：一是加大培训力度，定期组织开展政务公开专题培训，对政务公开的操作方法、材料提报、信息发布格式等方面进行集中培训，切实提升工作人员的业务水平。二是完善政府信息公开工作制度和机制，继续推进信息管理、审查、公开的规范化，稳步拓展信息公开的深度和广度。三是进一步充实信息公开内容，突出重点、热点和难点问题，把群众最关心、反应最强烈的事项作为政府信息公开的主要内容，切实发挥好信息公开平台的桥梁作用，推动我镇政务信息公开工作再上新台阶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573655" y="1071880"/>
            <a:ext cx="48812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五、存在的主要问题及改进情况</a:t>
            </a:r>
            <a:endParaRPr lang="zh-CN" altLang="en-US" b="1">
              <a:latin typeface="方正正粗黑简体" panose="02000000000000000000" charset="-122"/>
              <a:ea typeface="方正正粗黑简体" panose="02000000000000000000" charset="-122"/>
            </a:endParaRPr>
          </a:p>
          <a:p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573655" y="1642745"/>
            <a:ext cx="7261860" cy="3683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r>
              <a:rPr lang="en-US" altLang="zh-CN"/>
              <a:t>     </a:t>
            </a:r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无。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573655" y="1071880"/>
            <a:ext cx="48812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六、其他需要报告的事项</a:t>
            </a:r>
            <a:endParaRPr lang="zh-CN" altLang="en-US" b="1">
              <a:latin typeface="方正正粗黑简体" panose="02000000000000000000" charset="-122"/>
              <a:ea typeface="方正正粗黑简体" panose="02000000000000000000" charset="-122"/>
              <a:sym typeface="+mn-ea"/>
            </a:endParaRPr>
          </a:p>
          <a:p>
            <a:endParaRPr lang="zh-CN" altLang="en-US" b="1">
              <a:latin typeface="方正正粗黑简体" panose="02000000000000000000" charset="-122"/>
              <a:ea typeface="方正正粗黑简体" panose="02000000000000000000" charset="-122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056130" y="2082165"/>
            <a:ext cx="8439150" cy="163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00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</a:t>
            </a:r>
            <a:r>
              <a:rPr sz="2000">
                <a:ln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根据《中华人民共和国政府信息公开条例》《关于政府信息公开工作年度报告有关事项的通知》要求和县政府办公室《关于做好2020年度政府信息公开年度报告编制发布工作的通知》要求，现将2020年康驿镇政府信息公开年度报告向社会公布。本报告所列数据的统计期限自2020年1月1日起至2020年12月31日止。</a:t>
            </a:r>
            <a:endParaRPr sz="2000">
              <a:ln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184015" y="2082165"/>
            <a:ext cx="6311265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一、总体情况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二、主动公开政府信息情况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三、收到和处理政府信息公开申请情况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四、政府信息公开行政复议、行政诉讼情况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五、存在的主要问题及改进情况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六、其他需要报告的事项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94280" y="2676525"/>
            <a:ext cx="859790" cy="19361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 sz="4400"/>
              <a:t>目</a:t>
            </a:r>
            <a:r>
              <a:rPr lang="en-US" altLang="zh-CN" sz="4400"/>
              <a:t>   </a:t>
            </a:r>
            <a:r>
              <a:rPr lang="zh-CN" altLang="en-US" sz="4400"/>
              <a:t>录</a:t>
            </a:r>
            <a:endParaRPr lang="zh-CN" altLang="en-US" sz="4400"/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416175" y="2152650"/>
            <a:ext cx="6539865" cy="255333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是加强组织领导。将全面推进政务公开工作列入重要议事日程，把政务公开工作与中心工作同研究、同部署、同考核、同推进，成立以镇长为组长，各分管科级领导干部为副组长，有关部门负责人为成员的康驿镇政务公开工作领导小组，政务公开工作领导小组下设办公室，办公室设在党政办，由党政办具体抓好政务公开工作的落实，负责对政务公开工作的指导、日常协调、搜集信息及时发布等工作。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416175" y="2152650"/>
            <a:ext cx="6539865" cy="224536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</a:t>
            </a:r>
            <a:r>
              <a:rPr sz="20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是深化信息公开。通过政府信息公开专栏公开康驿镇人民政府信息公开基本目录，并按目录及时公开法定主动公开有关内容。通过政府信息公开专栏、微信公众号、微信群、公示栏等平台，采取文字、图表图解等方式开展政策解读。加强和规范依申请公开工作，畅通依申请公开受理渠道，做好依申请公开工作。本年度康驿镇共收到政府信息公开申请数量1条，已按期答复。</a:t>
            </a:r>
            <a:endParaRPr sz="20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379980" y="2644775"/>
            <a:ext cx="6539865" cy="156845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6">
                        <a:satMod val="103000"/>
                        <a:lumMod val="102000"/>
                        <a:tint val="94000"/>
                      </a:schemeClr>
                    </a:gs>
                    <a:gs pos="50000">
                      <a:schemeClr val="accent6">
                        <a:satMod val="110000"/>
                        <a:lumMod val="100000"/>
                        <a:shade val="100000"/>
                      </a:schemeClr>
                    </a:gs>
                    <a:gs pos="100000">
                      <a:schemeClr val="accent6">
                        <a:lumMod val="99000"/>
                        <a:satMod val="120000"/>
                        <a:shade val="78000"/>
                      </a:schemeClr>
                    </a:gs>
                  </a:gsLst>
                  <a:lin ang="5400000" scaled="0"/>
                </a:gradFill>
              </a14:hiddenFill>
            </a:ext>
          </a:ex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sz="24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</a:t>
            </a:r>
            <a:r>
              <a:rPr sz="2400"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三是加强政策解读。严格落实政策文件与解读方案、解读材料同步起草、同步审批、同步发布要求，围绕政策制定背景、要求、主要内容、涉及范围等进行解读。</a:t>
            </a:r>
            <a:endParaRPr sz="2400"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graphicFrame>
        <p:nvGraphicFramePr>
          <p:cNvPr id="6" name="表格 5"/>
          <p:cNvGraphicFramePr/>
          <p:nvPr>
            <p:custDataLst>
              <p:tags r:id="rId4"/>
            </p:custDataLst>
          </p:nvPr>
        </p:nvGraphicFramePr>
        <p:xfrm>
          <a:off x="2357120" y="1256030"/>
          <a:ext cx="5887720" cy="4791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4485"/>
                <a:gridCol w="1129665"/>
                <a:gridCol w="755650"/>
                <a:gridCol w="1137920"/>
              </a:tblGrid>
              <a:tr h="220980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第二十条第（一）项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232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本年新制作数量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本年新公开数量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对外公开总数量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1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规章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规范性文件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5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第二十条第（五）项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上一年项目数量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本年增/减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处理决定数量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9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行政许可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其他对外管理服务事项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第二十条第（六）项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上一年项目数量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本年增/减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处理决定数量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1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行政处罚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行政强制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455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第二十条第（八）项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上一年项目数量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本年增/减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257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行政事业性收费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0820">
                <a:tc grid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第二十条第（九）项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486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信息内容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采购项目数量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采购总金额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政府集中采购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357120" y="765175"/>
            <a:ext cx="5816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二、主动公开政府信息情况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4"/>
            </p:custDataLst>
          </p:nvPr>
        </p:nvGraphicFramePr>
        <p:xfrm>
          <a:off x="2467610" y="1253490"/>
          <a:ext cx="6201410" cy="4913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6640"/>
                <a:gridCol w="506095"/>
                <a:gridCol w="1386205"/>
                <a:gridCol w="480060"/>
                <a:gridCol w="443865"/>
                <a:gridCol w="445135"/>
                <a:gridCol w="479425"/>
                <a:gridCol w="577215"/>
                <a:gridCol w="418465"/>
                <a:gridCol w="408305"/>
              </a:tblGrid>
              <a:tr h="0">
                <a:tc rowSpan="3"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（本列数据的勾稽关系为：第一项加第二项之和，等于第三项加第四项之和）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申请人情况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 vMerge="1" hMerge="1">
                  <a:tcPr/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自然人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法人或其他组织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商业企业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科研机构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社会公益组织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法律服务机构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06375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一、本年新收政府信息公开申请数量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 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二、上年结转政府信息公开申请数量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0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三、本年度办理结果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（一）予以公开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5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（二）部分公开（区分处理的，只计这一情形，不计其他情形）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8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（三）不予公开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1.属于国家秘密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2.其他法律行政法规禁止公开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28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3.危及“三安全一稳定”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4.保护第三方合法权益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5.属于三类内部事务信息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6.属于四类过程性信息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7.属于行政执法案卷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8.属于行政查询事项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（四）无法提供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1.本机关不掌握相关政府信息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2.没有现成信息需要另行制作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3.补正后申请内容仍不明确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（五）不予处理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1.信访举报投诉类申请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2.重复申请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3.要求提供公开出版物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6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4.无正当理由大量反复申请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5.要求行政机关确认或重新出具已获取信息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89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（六）其他处理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（七）总计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四、结转下年度继续办理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lang="en-US" altLang="en-US" sz="7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7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7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466975" y="683895"/>
            <a:ext cx="70650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三、收到和处理政府信息公开申请情况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  <p:pic>
        <p:nvPicPr>
          <p:cNvPr id="4" name="图片 3" descr="0008118265933684_b"/>
          <p:cNvPicPr>
            <a:picLocks noChangeAspect="1"/>
          </p:cNvPicPr>
          <p:nvPr/>
        </p:nvPicPr>
        <p:blipFill>
          <a:blip r:embed="rId3"/>
          <a:srcRect b="4440"/>
          <a:stretch>
            <a:fillRect/>
          </a:stretch>
        </p:blipFill>
        <p:spPr>
          <a:xfrm>
            <a:off x="0" y="0"/>
            <a:ext cx="12180570" cy="6858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352800" y="592899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0">
                <a:solidFill>
                  <a:srgbClr val="333333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4"/>
            </p:custDataLst>
          </p:nvPr>
        </p:nvGraphicFramePr>
        <p:xfrm>
          <a:off x="2538095" y="2035810"/>
          <a:ext cx="6040120" cy="239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955"/>
                <a:gridCol w="401955"/>
                <a:gridCol w="401955"/>
                <a:gridCol w="401955"/>
                <a:gridCol w="442595"/>
                <a:gridCol w="371475"/>
                <a:gridCol w="401955"/>
                <a:gridCol w="401955"/>
                <a:gridCol w="402590"/>
                <a:gridCol w="401955"/>
                <a:gridCol w="401955"/>
                <a:gridCol w="401955"/>
                <a:gridCol w="401955"/>
                <a:gridCol w="401955"/>
                <a:gridCol w="401955"/>
              </a:tblGrid>
              <a:tr h="550545"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行政复议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行政诉讼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08610"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结果维持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结果纠正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其他结果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尚未审结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未经复议直接起诉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复议后起诉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23126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结果维持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结果纠正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其他结果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尚未审结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结果维持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结果纠正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其他结果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尚未审结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总计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3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 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333333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0</a:t>
                      </a:r>
                      <a:endParaRPr lang="en-US" altLang="en-US" sz="1200" b="0">
                        <a:solidFill>
                          <a:srgbClr val="333333"/>
                        </a:solidFill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6675" marR="66675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2538095" y="1266825"/>
            <a:ext cx="5670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方正正粗黑简体" panose="02000000000000000000" charset="-122"/>
                <a:ea typeface="方正正粗黑简体" panose="02000000000000000000" charset="-122"/>
                <a:sym typeface="+mn-ea"/>
              </a:rPr>
              <a:t>四、政府信息公开行政复议、行政诉讼情况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5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8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TABLE_BEAUTIFY" val="smartTable{cbc73db3-038b-4199-bf87-7a0a67147cba}"/>
  <p:tag name="TABLE_ENDDRAG_ORIGIN_RECT" val="385*372"/>
  <p:tag name="TABLE_ENDDRAG_RECT" val="264*103*385*372"/>
</p:tagLst>
</file>

<file path=ppt/tags/tag8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5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TABLE_BEAUTIFY" val="smartTable{03e37838-d011-419c-ab11-4d8ff7b09b4d}"/>
  <p:tag name="TABLE_ENDDRAG_ORIGIN_RECT" val="433*389"/>
  <p:tag name="TABLE_ENDDRAG_RECT" val="248*98*433*389"/>
</p:tagLst>
</file>

<file path=ppt/tags/tag88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9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TABLE_BEAUTIFY" val="smartTable{e7c945f6-8848-4d10-8dcb-ffad8589e3e3}"/>
  <p:tag name="TABLE_ENDDRAG_ORIGIN_RECT" val="475*169"/>
  <p:tag name="TABLE_ENDDRAG_RECT" val="254*181*475*169"/>
</p:tagLst>
</file>

<file path=ppt/tags/tag92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96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3221</Words>
  <Application>WPS 演示</Application>
  <PresentationFormat>宽屏</PresentationFormat>
  <Paragraphs>881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Times New Roman</vt:lpstr>
      <vt:lpstr>方正正粗黑简体</vt:lpstr>
      <vt:lpstr>Office 主题​​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  <vt:lpstr>空白演示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huxinyu</cp:lastModifiedBy>
  <cp:revision>172</cp:revision>
  <dcterms:created xsi:type="dcterms:W3CDTF">2019-06-19T02:08:00Z</dcterms:created>
  <dcterms:modified xsi:type="dcterms:W3CDTF">2021-05-26T06:03:57Z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457356BE4E0646C1A424E9370D73A1C1</vt:lpwstr>
  </property>
</Properties>
</file>