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46" r:id="rId3"/>
    <p:sldId id="263" r:id="rId5"/>
    <p:sldId id="266" r:id="rId6"/>
    <p:sldId id="270" r:id="rId7"/>
    <p:sldId id="535" r:id="rId8"/>
    <p:sldId id="536" r:id="rId9"/>
    <p:sldId id="537" r:id="rId10"/>
    <p:sldId id="538" r:id="rId11"/>
    <p:sldId id="539" r:id="rId12"/>
    <p:sldId id="488" r:id="rId13"/>
    <p:sldId id="489" r:id="rId14"/>
    <p:sldId id="490" r:id="rId15"/>
    <p:sldId id="491" r:id="rId16"/>
    <p:sldId id="493" r:id="rId17"/>
    <p:sldId id="492" r:id="rId18"/>
    <p:sldId id="496" r:id="rId19"/>
    <p:sldId id="497" r:id="rId20"/>
    <p:sldId id="502" r:id="rId21"/>
    <p:sldId id="503" r:id="rId22"/>
  </p:sldIdLst>
  <p:sldSz cx="12192000" cy="6858000"/>
  <p:notesSz cx="6858000" cy="9144000"/>
  <p:embeddedFontLst>
    <p:embeddedFont>
      <p:font typeface="方正小标宋简体" panose="03000509000000000000" charset="-122"/>
      <p:regular r:id="rId26"/>
    </p:embeddedFont>
    <p:embeddedFont>
      <p:font typeface="仿宋" panose="02010609060101010101" charset="-122"/>
      <p:regular r:id="rId27"/>
    </p:embeddedFont>
    <p:embeddedFont>
      <p:font typeface="等线" panose="02010600030101010101"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E6E6E8"/>
    <a:srgbClr val="00375E"/>
    <a:srgbClr val="1C4976"/>
    <a:srgbClr val="0E71B2"/>
    <a:srgbClr val="1D4976"/>
    <a:srgbClr val="1C5B93"/>
    <a:srgbClr val="E7E6E6"/>
    <a:srgbClr val="285575"/>
    <a:srgbClr val="FCFCFC"/>
    <a:srgbClr val="035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0" autoAdjust="0"/>
    <p:restoredTop sz="94279" autoAdjust="0"/>
  </p:normalViewPr>
  <p:slideViewPr>
    <p:cSldViewPr snapToGrid="0">
      <p:cViewPr varScale="1">
        <p:scale>
          <a:sx n="60" d="100"/>
          <a:sy n="60" d="100"/>
        </p:scale>
        <p:origin x="88" y="60"/>
      </p:cViewPr>
      <p:guideLst>
        <p:guide orient="horz" pos="2160"/>
        <p:guide pos="375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panose="020B0500000000000000" pitchFamily="34" charset="-122"/>
                <a:ea typeface="思源黑体"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panose="020B0500000000000000" pitchFamily="34" charset="-122"/>
                <a:ea typeface="思源黑体" panose="020B0500000000000000" pitchFamily="34" charset="-122"/>
              </a:defRPr>
            </a:lvl1pPr>
          </a:lstStyle>
          <a:p>
            <a:fld id="{BA46622E-E910-4AED-AEA5-6F4F51909BDA}"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panose="020B0500000000000000" pitchFamily="34" charset="-122"/>
                <a:ea typeface="思源黑体"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panose="020B0500000000000000" pitchFamily="34" charset="-122"/>
                <a:ea typeface="思源黑体" panose="020B0500000000000000" pitchFamily="34" charset="-122"/>
              </a:defRPr>
            </a:lvl1pPr>
          </a:lstStyle>
          <a:p>
            <a:fld id="{D155D6B0-0149-4DDB-B2FE-4FEFBBAE89C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panose="020B0500000000000000" pitchFamily="34" charset="-122"/>
        <a:ea typeface="思源黑体" panose="020B0500000000000000" pitchFamily="34" charset="-122"/>
        <a:cs typeface="+mn-cs"/>
      </a:defRPr>
    </a:lvl1pPr>
    <a:lvl2pPr marL="457200" algn="l" defTabSz="914400" rtl="0" eaLnBrk="1" latinLnBrk="0" hangingPunct="1">
      <a:defRPr sz="1200" kern="1200">
        <a:solidFill>
          <a:schemeClr val="tx1"/>
        </a:solidFill>
        <a:latin typeface="思源黑体" panose="020B0500000000000000" pitchFamily="34" charset="-122"/>
        <a:ea typeface="思源黑体" panose="020B0500000000000000" pitchFamily="34" charset="-122"/>
        <a:cs typeface="+mn-cs"/>
      </a:defRPr>
    </a:lvl2pPr>
    <a:lvl3pPr marL="914400" algn="l" defTabSz="914400" rtl="0" eaLnBrk="1" latinLnBrk="0" hangingPunct="1">
      <a:defRPr sz="1200" kern="1200">
        <a:solidFill>
          <a:schemeClr val="tx1"/>
        </a:solidFill>
        <a:latin typeface="思源黑体" panose="020B0500000000000000" pitchFamily="34" charset="-122"/>
        <a:ea typeface="思源黑体" panose="020B0500000000000000" pitchFamily="34" charset="-122"/>
        <a:cs typeface="+mn-cs"/>
      </a:defRPr>
    </a:lvl3pPr>
    <a:lvl4pPr marL="1371600" algn="l" defTabSz="914400" rtl="0" eaLnBrk="1" latinLnBrk="0" hangingPunct="1">
      <a:defRPr sz="1200" kern="1200">
        <a:solidFill>
          <a:schemeClr val="tx1"/>
        </a:solidFill>
        <a:latin typeface="思源黑体" panose="020B0500000000000000" pitchFamily="34" charset="-122"/>
        <a:ea typeface="思源黑体" panose="020B0500000000000000" pitchFamily="34" charset="-122"/>
        <a:cs typeface="+mn-cs"/>
      </a:defRPr>
    </a:lvl4pPr>
    <a:lvl5pPr marL="1828800" algn="l" defTabSz="914400" rtl="0" eaLnBrk="1" latinLnBrk="0" hangingPunct="1">
      <a:defRPr sz="1200" kern="1200">
        <a:solidFill>
          <a:schemeClr val="tx1"/>
        </a:solidFill>
        <a:latin typeface="思源黑体" panose="020B0500000000000000" pitchFamily="34" charset="-122"/>
        <a:ea typeface="思源黑体"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EA784-EF79-4A5D-A21C-7109C422A452}" type="slidenum">
              <a:rPr lang="zh-CN" altLang="en-US" smtClean="0"/>
            </a:fld>
            <a:endParaRPr lang="zh-CN" altLang="en-US"/>
          </a:p>
        </p:txBody>
      </p:sp>
      <p:sp>
        <p:nvSpPr>
          <p:cNvPr id="11" name="矩形 10"/>
          <p:cNvSpPr/>
          <p:nvPr userDrawn="1"/>
        </p:nvSpPr>
        <p:spPr>
          <a:xfrm>
            <a:off x="2209800" y="1656788"/>
            <a:ext cx="7963358" cy="3781720"/>
          </a:xfrm>
          <a:prstGeom prst="rect">
            <a:avLst/>
          </a:prstGeom>
          <a:solidFill>
            <a:srgbClr val="ACB5B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12" name="矩形 11"/>
          <p:cNvSpPr/>
          <p:nvPr userDrawn="1"/>
        </p:nvSpPr>
        <p:spPr>
          <a:xfrm>
            <a:off x="1949985" y="2088257"/>
            <a:ext cx="7963358" cy="3781720"/>
          </a:xfrm>
          <a:prstGeom prst="rect">
            <a:avLst/>
          </a:prstGeom>
          <a:solidFill>
            <a:srgbClr val="00375E">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endParaRPr>
          </a:p>
        </p:txBody>
      </p:sp>
      <p:sp>
        <p:nvSpPr>
          <p:cNvPr id="24" name="文本框 5"/>
          <p:cNvSpPr txBox="1"/>
          <p:nvPr userDrawn="1"/>
        </p:nvSpPr>
        <p:spPr>
          <a:xfrm>
            <a:off x="208187" y="136525"/>
            <a:ext cx="126002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200" b="0" i="0" u="none" strike="noStrike" kern="1200" cap="none" spc="0" normalizeH="0" baseline="0" noProof="0" dirty="0">
                <a:ln>
                  <a:noFill/>
                </a:ln>
                <a:solidFill>
                  <a:schemeClr val="tx1">
                    <a:lumMod val="50000"/>
                    <a:lumOff val="50000"/>
                  </a:scheme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TEXT HERE</a:t>
            </a:r>
            <a:endParaRPr kumimoji="1" lang="en-US" altLang="zh-CN" sz="1200" b="0" i="0" u="none" strike="noStrike" kern="1200" cap="none" spc="0" normalizeH="0" baseline="0" noProof="0" dirty="0">
              <a:ln>
                <a:noFill/>
              </a:ln>
              <a:solidFill>
                <a:schemeClr val="tx1">
                  <a:lumMod val="50000"/>
                  <a:lumOff val="50000"/>
                </a:scheme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200" b="0" i="0" u="none" strike="noStrike" kern="1200" cap="none" spc="0" normalizeH="0" baseline="0" noProof="0" dirty="0">
                <a:ln>
                  <a:noFill/>
                </a:ln>
                <a:solidFill>
                  <a:schemeClr val="tx1">
                    <a:lumMod val="50000"/>
                    <a:lumOff val="50000"/>
                  </a:scheme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PPT</a:t>
            </a:r>
            <a:r>
              <a:rPr kumimoji="1" lang="zh-CN" altLang="en-US" sz="1200" b="0" i="0" u="none" strike="noStrike" kern="1200" cap="none" spc="0" normalizeH="0" baseline="0" noProof="0" dirty="0">
                <a:ln>
                  <a:noFill/>
                </a:ln>
                <a:solidFill>
                  <a:schemeClr val="tx1">
                    <a:lumMod val="50000"/>
                    <a:lumOff val="50000"/>
                  </a:scheme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1" lang="en-US" altLang="zh-CN" sz="1200" b="0" i="0" u="none" strike="noStrike" kern="1200" cap="none" spc="0" normalizeH="0" baseline="0" noProof="0" dirty="0">
                <a:ln>
                  <a:noFill/>
                </a:ln>
                <a:solidFill>
                  <a:schemeClr val="tx1">
                    <a:lumMod val="50000"/>
                    <a:lumOff val="50000"/>
                  </a:scheme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TEMPLATE</a:t>
            </a:r>
            <a:endParaRPr kumimoji="1" lang="zh-CN" altLang="en-US" sz="1200" b="0" i="0" u="none" strike="noStrike" kern="1200" cap="none" spc="0" normalizeH="0" baseline="0" noProof="0" dirty="0">
              <a:ln>
                <a:noFill/>
              </a:ln>
              <a:solidFill>
                <a:schemeClr val="tx1">
                  <a:lumMod val="50000"/>
                  <a:lumOff val="50000"/>
                </a:scheme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cxnSp>
        <p:nvCxnSpPr>
          <p:cNvPr id="25" name="直线连接符 15"/>
          <p:cNvCxnSpPr/>
          <p:nvPr userDrawn="1"/>
        </p:nvCxnSpPr>
        <p:spPr>
          <a:xfrm>
            <a:off x="293594" y="612496"/>
            <a:ext cx="1089211" cy="0"/>
          </a:xfrm>
          <a:prstGeom prst="line">
            <a:avLst/>
          </a:prstGeom>
          <a:noFill/>
          <a:ln w="25400" cap="flat" cmpd="sng" algn="ctr">
            <a:solidFill>
              <a:schemeClr val="tx1">
                <a:lumMod val="50000"/>
                <a:lumOff val="50000"/>
              </a:schemeClr>
            </a:solidFill>
            <a:prstDash val="solid"/>
            <a:miter lim="800000"/>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grpSp>
        <p:nvGrpSpPr>
          <p:cNvPr id="10" name="组合 9"/>
          <p:cNvGrpSpPr/>
          <p:nvPr userDrawn="1"/>
        </p:nvGrpSpPr>
        <p:grpSpPr>
          <a:xfrm>
            <a:off x="528360" y="552232"/>
            <a:ext cx="621496" cy="304022"/>
            <a:chOff x="1905802" y="2252312"/>
            <a:chExt cx="979102" cy="442762"/>
          </a:xfrm>
          <a:solidFill>
            <a:srgbClr val="1C5B93"/>
          </a:solidFill>
        </p:grpSpPr>
        <p:sp>
          <p:nvSpPr>
            <p:cNvPr id="11" name="燕尾形 1"/>
            <p:cNvSpPr/>
            <p:nvPr userDrawn="1"/>
          </p:nvSpPr>
          <p:spPr>
            <a:xfrm>
              <a:off x="1905802" y="2252312"/>
              <a:ext cx="394636" cy="44276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思源黑体" panose="020B0500000000000000" pitchFamily="34" charset="-122"/>
                <a:ea typeface="思源黑体" panose="020B0500000000000000" pitchFamily="34" charset="-122"/>
              </a:endParaRPr>
            </a:p>
          </p:txBody>
        </p:sp>
        <p:sp>
          <p:nvSpPr>
            <p:cNvPr id="12" name="燕尾形 2"/>
            <p:cNvSpPr/>
            <p:nvPr userDrawn="1"/>
          </p:nvSpPr>
          <p:spPr>
            <a:xfrm>
              <a:off x="2198035" y="2252312"/>
              <a:ext cx="394636" cy="44276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思源黑体" panose="020B0500000000000000" pitchFamily="34" charset="-122"/>
                <a:ea typeface="思源黑体" panose="020B0500000000000000" pitchFamily="34" charset="-122"/>
              </a:endParaRPr>
            </a:p>
          </p:txBody>
        </p:sp>
        <p:sp>
          <p:nvSpPr>
            <p:cNvPr id="13" name="燕尾形 3"/>
            <p:cNvSpPr/>
            <p:nvPr userDrawn="1"/>
          </p:nvSpPr>
          <p:spPr>
            <a:xfrm>
              <a:off x="2490268" y="2252312"/>
              <a:ext cx="394636" cy="44276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思源黑体" panose="020B0500000000000000" pitchFamily="34" charset="-122"/>
                <a:ea typeface="思源黑体" panose="020B0500000000000000" pitchFamily="34" charset="-122"/>
              </a:endParaRPr>
            </a:p>
          </p:txBody>
        </p:sp>
      </p:grpSp>
      <p:sp>
        <p:nvSpPr>
          <p:cNvPr id="16" name="任意多边形 5"/>
          <p:cNvSpPr/>
          <p:nvPr userDrawn="1"/>
        </p:nvSpPr>
        <p:spPr>
          <a:xfrm>
            <a:off x="11319833" y="6415907"/>
            <a:ext cx="870338" cy="1406971"/>
          </a:xfrm>
          <a:custGeom>
            <a:avLst/>
            <a:gdLst>
              <a:gd name="connsiteX0" fmla="*/ 183535 w 4981602"/>
              <a:gd name="connsiteY0" fmla="*/ 6464300 h 6466174"/>
              <a:gd name="connsiteX1" fmla="*/ 202911 w 4981602"/>
              <a:gd name="connsiteY1" fmla="*/ 6464300 h 6466174"/>
              <a:gd name="connsiteX2" fmla="*/ 192746 w 4981602"/>
              <a:gd name="connsiteY2" fmla="*/ 6466174 h 6466174"/>
              <a:gd name="connsiteX3" fmla="*/ 2785268 w 4981602"/>
              <a:gd name="connsiteY3" fmla="*/ 0 h 6466174"/>
              <a:gd name="connsiteX4" fmla="*/ 4981602 w 4981602"/>
              <a:gd name="connsiteY4" fmla="*/ 0 h 6466174"/>
              <a:gd name="connsiteX5" fmla="*/ 4981602 w 4981602"/>
              <a:gd name="connsiteY5" fmla="*/ 2068882 h 6466174"/>
              <a:gd name="connsiteX6" fmla="*/ 0 w 4981602"/>
              <a:gd name="connsiteY6" fmla="*/ 2068882 h 6466174"/>
              <a:gd name="connsiteX7" fmla="*/ 1552507 w 4981602"/>
              <a:gd name="connsiteY7" fmla="*/ 550423 h 6466174"/>
              <a:gd name="connsiteX8" fmla="*/ 1613496 w 4981602"/>
              <a:gd name="connsiteY8" fmla="*/ 483567 h 6466174"/>
              <a:gd name="connsiteX9" fmla="*/ 1712771 w 4981602"/>
              <a:gd name="connsiteY9" fmla="*/ 393674 h 6466174"/>
              <a:gd name="connsiteX10" fmla="*/ 1737062 w 4981602"/>
              <a:gd name="connsiteY10" fmla="*/ 369915 h 6466174"/>
              <a:gd name="connsiteX11" fmla="*/ 1765091 w 4981602"/>
              <a:gd name="connsiteY11" fmla="*/ 351740 h 6466174"/>
              <a:gd name="connsiteX12" fmla="*/ 1858747 w 4981602"/>
              <a:gd name="connsiteY12" fmla="*/ 281965 h 6466174"/>
              <a:gd name="connsiteX13" fmla="*/ 2785268 w 4981602"/>
              <a:gd name="connsiteY13" fmla="*/ 0 h 64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81602" h="6466174">
                <a:moveTo>
                  <a:pt x="183535" y="6464300"/>
                </a:moveTo>
                <a:lnTo>
                  <a:pt x="202911" y="6464300"/>
                </a:lnTo>
                <a:lnTo>
                  <a:pt x="192746" y="6466174"/>
                </a:lnTo>
                <a:close/>
                <a:moveTo>
                  <a:pt x="2785268" y="0"/>
                </a:moveTo>
                <a:lnTo>
                  <a:pt x="4981602" y="0"/>
                </a:lnTo>
                <a:lnTo>
                  <a:pt x="4981602" y="2068882"/>
                </a:lnTo>
                <a:lnTo>
                  <a:pt x="0" y="2068882"/>
                </a:lnTo>
                <a:lnTo>
                  <a:pt x="1552507" y="550423"/>
                </a:lnTo>
                <a:lnTo>
                  <a:pt x="1613496" y="483567"/>
                </a:lnTo>
                <a:lnTo>
                  <a:pt x="1712771" y="393674"/>
                </a:lnTo>
                <a:lnTo>
                  <a:pt x="1737062" y="369915"/>
                </a:lnTo>
                <a:lnTo>
                  <a:pt x="1765091" y="351740"/>
                </a:lnTo>
                <a:lnTo>
                  <a:pt x="1858747" y="281965"/>
                </a:lnTo>
                <a:cubicBezTo>
                  <a:pt x="2123228" y="103947"/>
                  <a:pt x="2442064" y="0"/>
                  <a:pt x="2785268" y="0"/>
                </a:cubicBezTo>
                <a:close/>
              </a:path>
            </a:pathLst>
          </a:custGeom>
          <a:gradFill>
            <a:gsLst>
              <a:gs pos="0">
                <a:srgbClr val="035D9C"/>
              </a:gs>
              <a:gs pos="100000">
                <a:srgbClr val="285575"/>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endParaRPr>
          </a:p>
        </p:txBody>
      </p:sp>
      <p:sp>
        <p:nvSpPr>
          <p:cNvPr id="4" name="灯片编号占位符 3"/>
          <p:cNvSpPr>
            <a:spLocks noGrp="1"/>
          </p:cNvSpPr>
          <p:nvPr>
            <p:ph type="sldNum" sz="quarter" idx="12"/>
          </p:nvPr>
        </p:nvSpPr>
        <p:spPr>
          <a:xfrm>
            <a:off x="9318233" y="6463915"/>
            <a:ext cx="2743200" cy="365125"/>
          </a:xfrm>
        </p:spPr>
        <p:txBody>
          <a:bodyPr/>
          <a:lstStyle>
            <a:lvl1pPr>
              <a:defRPr sz="1200">
                <a:solidFill>
                  <a:schemeClr val="bg1"/>
                </a:solidFill>
                <a:latin typeface="思源黑体" panose="020B0500000000000000" pitchFamily="34" charset="-122"/>
                <a:ea typeface="思源黑体" panose="020B0500000000000000" pitchFamily="34" charset="-122"/>
              </a:defRPr>
            </a:lvl1pPr>
          </a:lstStyle>
          <a:p>
            <a:fld id="{737EA784-EF79-4A5D-A21C-7109C422A452}" type="slidenum">
              <a:rPr lang="zh-CN" altLang="en-US" smtClean="0"/>
            </a:fld>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853DBC2-A77B-4E39-B2D4-2A9DBE9EA7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7EA784-EF79-4A5D-A21C-7109C422A45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C853DBC2-A77B-4E39-B2D4-2A9DBE9EA7E3}"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737EA784-EF79-4A5D-A21C-7109C422A45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思源黑体 Light" panose="020B0300000000000000" pitchFamily="34" charset="-122"/>
          <a:ea typeface="思源黑体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descr="资源 1"/>
          <p:cNvPicPr>
            <a:picLocks noChangeAspect="1"/>
          </p:cNvPicPr>
          <p:nvPr/>
        </p:nvPicPr>
        <p:blipFill>
          <a:blip r:embed="rId1"/>
          <a:srcRect l="4015" t="20328" r="28905" b="32970"/>
          <a:stretch>
            <a:fillRect/>
          </a:stretch>
        </p:blipFill>
        <p:spPr>
          <a:xfrm>
            <a:off x="0" y="0"/>
            <a:ext cx="12192000" cy="6858000"/>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3100" y="-469265"/>
            <a:ext cx="5682615" cy="7546340"/>
          </a:xfrm>
          <a:prstGeom prst="rect">
            <a:avLst/>
          </a:prstGeom>
        </p:spPr>
      </p:pic>
      <p:sp>
        <p:nvSpPr>
          <p:cNvPr id="15" name="文本框 14"/>
          <p:cNvSpPr txBox="1"/>
          <p:nvPr/>
        </p:nvSpPr>
        <p:spPr>
          <a:xfrm>
            <a:off x="386715" y="2919730"/>
            <a:ext cx="5425440" cy="768350"/>
          </a:xfrm>
          <a:prstGeom prst="rect">
            <a:avLst/>
          </a:prstGeom>
          <a:noFill/>
        </p:spPr>
        <p:txBody>
          <a:bodyPr wrap="square" rtlCol="0">
            <a:spAutoFit/>
          </a:bodyPr>
          <a:lstStyle/>
          <a:p>
            <a:pPr algn="dist"/>
            <a:r>
              <a:rPr lang="zh-CN" sz="4400" b="1" dirty="0">
                <a:solidFill>
                  <a:schemeClr val="bg1"/>
                </a:solidFill>
                <a:latin typeface="方正小标宋简体" panose="03000509000000000000" charset="-122"/>
                <a:ea typeface="方正小标宋简体" panose="03000509000000000000" charset="-122"/>
                <a:cs typeface="阿里巴巴普惠体" panose="00020600040101010101" pitchFamily="18" charset="-122"/>
              </a:rPr>
              <a:t>汶上县卫生健康局</a:t>
            </a:r>
            <a:endParaRPr lang="zh-CN" sz="4400" b="1" dirty="0">
              <a:solidFill>
                <a:schemeClr val="bg1"/>
              </a:solidFill>
              <a:latin typeface="方正小标宋简体" panose="03000509000000000000" charset="-122"/>
              <a:ea typeface="方正小标宋简体" panose="03000509000000000000" charset="-122"/>
              <a:cs typeface="阿里巴巴普惠体" panose="00020600040101010101" pitchFamily="18" charset="-122"/>
            </a:endParaRPr>
          </a:p>
        </p:txBody>
      </p:sp>
      <p:sp>
        <p:nvSpPr>
          <p:cNvPr id="16" name="文本框 15"/>
          <p:cNvSpPr txBox="1"/>
          <p:nvPr/>
        </p:nvSpPr>
        <p:spPr>
          <a:xfrm>
            <a:off x="386715" y="2151380"/>
            <a:ext cx="3806190" cy="768350"/>
          </a:xfrm>
          <a:prstGeom prst="rect">
            <a:avLst/>
          </a:prstGeom>
          <a:noFill/>
        </p:spPr>
        <p:txBody>
          <a:bodyPr wrap="square" rtlCol="0">
            <a:spAutoFit/>
          </a:bodyPr>
          <a:lstStyle/>
          <a:p>
            <a:r>
              <a:rPr lang="en-US" altLang="zh-CN" sz="4400" b="1" dirty="0">
                <a:solidFill>
                  <a:schemeClr val="bg1"/>
                </a:solidFill>
                <a:latin typeface="Times New Roman" panose="02020603050405020304" charset="0"/>
                <a:ea typeface="阿里巴巴普惠体" panose="00020600040101010101" pitchFamily="18" charset="-122"/>
                <a:cs typeface="Times New Roman" panose="02020603050405020304" charset="0"/>
              </a:rPr>
              <a:t>2021</a:t>
            </a:r>
            <a:r>
              <a:rPr lang="zh-CN" altLang="en-US" sz="4400" b="1" dirty="0">
                <a:solidFill>
                  <a:schemeClr val="bg1"/>
                </a:solidFill>
                <a:latin typeface="方正小标宋简体" panose="03000509000000000000" charset="-122"/>
                <a:ea typeface="方正小标宋简体" panose="03000509000000000000" charset="-122"/>
                <a:cs typeface="Times New Roman" panose="02020603050405020304" charset="0"/>
              </a:rPr>
              <a:t>年</a:t>
            </a:r>
            <a:endParaRPr lang="zh-CN" altLang="en-US" sz="4400" b="1" dirty="0">
              <a:solidFill>
                <a:schemeClr val="bg1"/>
              </a:solidFill>
              <a:latin typeface="方正小标宋简体" panose="03000509000000000000" charset="-122"/>
              <a:ea typeface="方正小标宋简体" panose="03000509000000000000" charset="-122"/>
              <a:cs typeface="Times New Roman" panose="02020603050405020304" charset="0"/>
            </a:endParaRPr>
          </a:p>
        </p:txBody>
      </p:sp>
      <p:sp>
        <p:nvSpPr>
          <p:cNvPr id="2" name="文本框 1"/>
          <p:cNvSpPr txBox="1"/>
          <p:nvPr/>
        </p:nvSpPr>
        <p:spPr>
          <a:xfrm>
            <a:off x="383540" y="3632200"/>
            <a:ext cx="5374640" cy="1445260"/>
          </a:xfrm>
          <a:prstGeom prst="rect">
            <a:avLst/>
          </a:prstGeom>
          <a:noFill/>
        </p:spPr>
        <p:txBody>
          <a:bodyPr wrap="square" rtlCol="0">
            <a:spAutoFit/>
          </a:bodyPr>
          <a:p>
            <a:pPr algn="dist"/>
            <a:r>
              <a:rPr sz="4400" b="1" dirty="0">
                <a:solidFill>
                  <a:schemeClr val="bg1"/>
                </a:solidFill>
                <a:latin typeface="方正小标宋简体" panose="03000509000000000000" charset="-122"/>
                <a:ea typeface="方正小标宋简体" panose="03000509000000000000" charset="-122"/>
                <a:cs typeface="阿里巴巴普惠体" panose="00020600040101010101" pitchFamily="18" charset="-122"/>
                <a:sym typeface="+mn-ea"/>
              </a:rPr>
              <a:t>政府信息公开工作</a:t>
            </a:r>
            <a:endParaRPr sz="4400" b="1" dirty="0">
              <a:solidFill>
                <a:schemeClr val="bg1"/>
              </a:solidFill>
              <a:latin typeface="方正小标宋简体" panose="03000509000000000000" charset="-122"/>
              <a:ea typeface="方正小标宋简体" panose="03000509000000000000" charset="-122"/>
              <a:cs typeface="阿里巴巴普惠体" panose="00020600040101010101" pitchFamily="18" charset="-122"/>
              <a:sym typeface="+mn-ea"/>
            </a:endParaRPr>
          </a:p>
          <a:p>
            <a:pPr algn="dist"/>
            <a:r>
              <a:rPr sz="4400" b="1" dirty="0">
                <a:solidFill>
                  <a:schemeClr val="bg1"/>
                </a:solidFill>
                <a:latin typeface="方正小标宋简体" panose="03000509000000000000" charset="-122"/>
                <a:ea typeface="方正小标宋简体" panose="03000509000000000000" charset="-122"/>
                <a:cs typeface="阿里巴巴普惠体" panose="00020600040101010101" pitchFamily="18" charset="-122"/>
                <a:sym typeface="+mn-ea"/>
              </a:rPr>
              <a:t>年度报告</a:t>
            </a:r>
            <a:endParaRPr sz="4400" b="1" dirty="0">
              <a:solidFill>
                <a:schemeClr val="bg1"/>
              </a:solidFill>
              <a:latin typeface="方正小标宋简体" panose="03000509000000000000" charset="-122"/>
              <a:ea typeface="方正小标宋简体" panose="03000509000000000000" charset="-122"/>
              <a:cs typeface="阿里巴巴普惠体" panose="00020600040101010101" pitchFamily="18"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文本框 1"/>
          <p:cNvSpPr txBox="1"/>
          <p:nvPr/>
        </p:nvSpPr>
        <p:spPr>
          <a:xfrm>
            <a:off x="4554854" y="2455528"/>
            <a:ext cx="272975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a:t>
            </a:r>
            <a:r>
              <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 </a:t>
            </a:r>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2"/>
          <p:cNvSpPr txBox="1"/>
          <p:nvPr/>
        </p:nvSpPr>
        <p:spPr>
          <a:xfrm>
            <a:off x="2582545" y="3676650"/>
            <a:ext cx="6949440" cy="76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400" b="1" dirty="0">
                <a:solidFill>
                  <a:schemeClr val="bg1"/>
                </a:solidFill>
                <a:latin typeface="思源黑体" panose="020B0500000000000000" pitchFamily="34" charset="-122"/>
                <a:ea typeface="思源黑体" panose="020B0500000000000000" pitchFamily="34" charset="-122"/>
                <a:sym typeface="+mn-ea"/>
              </a:rPr>
              <a:t>主动公开政府信息情况</a:t>
            </a:r>
            <a:endParaRPr lang="zh-CN" altLang="en-US" sz="4400" b="1" dirty="0">
              <a:solidFill>
                <a:schemeClr val="bg1"/>
              </a:solidFill>
              <a:latin typeface="思源黑体" panose="020B0500000000000000" pitchFamily="34" charset="-122"/>
              <a:ea typeface="思源黑体" panose="020B05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375793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主动公开政府信息情况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pic>
        <p:nvPicPr>
          <p:cNvPr id="4" name="图片 3" descr="微信截图_20230213154119"/>
          <p:cNvPicPr>
            <a:picLocks noChangeAspect="1"/>
          </p:cNvPicPr>
          <p:nvPr/>
        </p:nvPicPr>
        <p:blipFill>
          <a:blip r:embed="rId1"/>
          <a:stretch>
            <a:fillRect/>
          </a:stretch>
        </p:blipFill>
        <p:spPr>
          <a:xfrm>
            <a:off x="2640330" y="1471295"/>
            <a:ext cx="6976110" cy="3952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文本框 1"/>
          <p:cNvSpPr txBox="1"/>
          <p:nvPr/>
        </p:nvSpPr>
        <p:spPr>
          <a:xfrm>
            <a:off x="4554854" y="2455528"/>
            <a:ext cx="272975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a:t>
            </a:r>
            <a:r>
              <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 </a:t>
            </a:r>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endPar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2"/>
          <p:cNvSpPr txBox="1"/>
          <p:nvPr/>
        </p:nvSpPr>
        <p:spPr>
          <a:xfrm>
            <a:off x="2621280" y="3395345"/>
            <a:ext cx="694944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400" b="1" dirty="0">
                <a:solidFill>
                  <a:schemeClr val="bg1"/>
                </a:solidFill>
                <a:latin typeface="思源黑体" panose="020B0500000000000000" pitchFamily="34" charset="-122"/>
                <a:ea typeface="思源黑体" panose="020B0500000000000000" pitchFamily="34" charset="-122"/>
                <a:sym typeface="+mn-ea"/>
              </a:rPr>
              <a:t>收到和处理政府信息公开申请情况</a:t>
            </a:r>
            <a:endParaRPr lang="zh-CN" altLang="en-US" sz="5400" b="1" dirty="0">
              <a:solidFill>
                <a:schemeClr val="bg1"/>
              </a:solidFill>
              <a:latin typeface="思源黑体" panose="020B0500000000000000" pitchFamily="34" charset="-122"/>
              <a:ea typeface="思源黑体" panose="020B05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5545455"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收到和处理政府信息公开申请情况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pic>
        <p:nvPicPr>
          <p:cNvPr id="4" name="图片 3"/>
          <p:cNvPicPr>
            <a:picLocks noChangeAspect="1"/>
          </p:cNvPicPr>
          <p:nvPr/>
        </p:nvPicPr>
        <p:blipFill>
          <a:blip r:embed="rId1"/>
          <a:stretch>
            <a:fillRect/>
          </a:stretch>
        </p:blipFill>
        <p:spPr>
          <a:xfrm>
            <a:off x="4179570" y="1276350"/>
            <a:ext cx="4129405" cy="5187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文本框 1"/>
          <p:cNvSpPr txBox="1"/>
          <p:nvPr/>
        </p:nvSpPr>
        <p:spPr>
          <a:xfrm>
            <a:off x="4554854" y="2455528"/>
            <a:ext cx="272975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a:t>
            </a:r>
            <a:r>
              <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 </a:t>
            </a:r>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04-</a:t>
            </a:r>
            <a:endPar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2"/>
          <p:cNvSpPr txBox="1"/>
          <p:nvPr/>
        </p:nvSpPr>
        <p:spPr>
          <a:xfrm>
            <a:off x="2394585" y="3488055"/>
            <a:ext cx="7050405"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5400" b="1" dirty="0">
                <a:solidFill>
                  <a:schemeClr val="bg1"/>
                </a:solidFill>
                <a:latin typeface="思源黑体" panose="020B0500000000000000" pitchFamily="34" charset="-122"/>
                <a:ea typeface="思源黑体" panose="020B0500000000000000" pitchFamily="34" charset="-122"/>
                <a:sym typeface="+mn-ea"/>
              </a:rPr>
              <a:t>政府信息公开行政复议、行政诉讼情况</a:t>
            </a:r>
            <a:endParaRPr lang="zh-CN" altLang="en-US" sz="5400" b="1" dirty="0">
              <a:solidFill>
                <a:schemeClr val="bg1"/>
              </a:solidFill>
              <a:latin typeface="思源黑体" panose="020B0500000000000000" pitchFamily="34" charset="-122"/>
              <a:ea typeface="思源黑体" panose="020B05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6260465"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政府信息公开行政复议、行政诉讼情况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pic>
        <p:nvPicPr>
          <p:cNvPr id="5" name="图片 4"/>
          <p:cNvPicPr>
            <a:picLocks noChangeAspect="1"/>
          </p:cNvPicPr>
          <p:nvPr/>
        </p:nvPicPr>
        <p:blipFill>
          <a:blip r:embed="rId1"/>
          <a:stretch>
            <a:fillRect/>
          </a:stretch>
        </p:blipFill>
        <p:spPr>
          <a:xfrm>
            <a:off x="1520190" y="1786890"/>
            <a:ext cx="11386185" cy="3603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文本框 1"/>
          <p:cNvSpPr txBox="1"/>
          <p:nvPr/>
        </p:nvSpPr>
        <p:spPr>
          <a:xfrm>
            <a:off x="4554854" y="2455528"/>
            <a:ext cx="272975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a:t>
            </a:r>
            <a:r>
              <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 </a:t>
            </a:r>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05-</a:t>
            </a:r>
            <a:endPar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2"/>
          <p:cNvSpPr txBox="1"/>
          <p:nvPr/>
        </p:nvSpPr>
        <p:spPr>
          <a:xfrm>
            <a:off x="2412365" y="3438525"/>
            <a:ext cx="7205345"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1" dirty="0">
                <a:solidFill>
                  <a:schemeClr val="bg1"/>
                </a:solidFill>
                <a:latin typeface="思源黑体" panose="020B0500000000000000" pitchFamily="34" charset="-122"/>
                <a:ea typeface="思源黑体" panose="020B0500000000000000" pitchFamily="34" charset="-122"/>
                <a:sym typeface="+mn-ea"/>
              </a:rPr>
              <a:t>存在的主要问题及</a:t>
            </a:r>
            <a:endParaRPr lang="zh-CN" altLang="en-US" sz="5400" b="1" dirty="0">
              <a:solidFill>
                <a:schemeClr val="bg1"/>
              </a:solidFill>
              <a:latin typeface="思源黑体" panose="020B0500000000000000" pitchFamily="34" charset="-122"/>
              <a:ea typeface="思源黑体" panose="020B0500000000000000" pitchFamily="34" charset="-122"/>
              <a:sym typeface="+mn-ea"/>
            </a:endParaRPr>
          </a:p>
          <a:p>
            <a:pPr algn="ctr"/>
            <a:r>
              <a:rPr lang="zh-CN" altLang="en-US" sz="5400" b="1" dirty="0">
                <a:solidFill>
                  <a:schemeClr val="bg1"/>
                </a:solidFill>
                <a:latin typeface="思源黑体" panose="020B0500000000000000" pitchFamily="34" charset="-122"/>
                <a:ea typeface="思源黑体" panose="020B0500000000000000" pitchFamily="34" charset="-122"/>
                <a:sym typeface="+mn-ea"/>
              </a:rPr>
              <a:t>改进情况 </a:t>
            </a:r>
            <a:endParaRPr lang="zh-CN" altLang="en-US" sz="5400" b="1" dirty="0">
              <a:solidFill>
                <a:schemeClr val="bg1"/>
              </a:solidFill>
              <a:latin typeface="思源黑体" panose="020B0500000000000000" pitchFamily="34" charset="-122"/>
              <a:ea typeface="思源黑体" panose="020B05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447294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存在的主要问题及改进情况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558165" y="1409700"/>
            <a:ext cx="10829925" cy="4831080"/>
          </a:xfrm>
          <a:prstGeom prst="rect">
            <a:avLst/>
          </a:prstGeom>
          <a:noFill/>
        </p:spPr>
        <p:txBody>
          <a:bodyPr wrap="square" rtlCol="0">
            <a:spAutoFit/>
          </a:bodyPr>
          <a:p>
            <a:r>
              <a:rPr lang="en-US" sz="2800" b="1">
                <a:latin typeface="仿宋" panose="02010609060101010101" charset="-122"/>
                <a:ea typeface="仿宋" panose="02010609060101010101" charset="-122"/>
                <a:cs typeface="仿宋" panose="02010609060101010101" charset="-122"/>
              </a:rPr>
              <a:t>    </a:t>
            </a:r>
            <a:r>
              <a:rPr sz="2800" b="1">
                <a:latin typeface="仿宋" panose="02010609060101010101" charset="-122"/>
                <a:ea typeface="仿宋" panose="02010609060101010101" charset="-122"/>
                <a:cs typeface="仿宋" panose="02010609060101010101" charset="-122"/>
              </a:rPr>
              <a:t>针对2020年提到的政务公开工作队伍建设有待加强、政务公开工作制度建设有待完善等问题，2021年，本单位通过加大培训力度，加强对卫健系统内政务公开工作人员的培训，制定合理有效的政务公开工作制度，及时调整领导小组等方式，不断改善，目前已得到有效改善。</a:t>
            </a:r>
            <a:endParaRPr sz="2800" b="1">
              <a:latin typeface="仿宋" panose="02010609060101010101" charset="-122"/>
              <a:ea typeface="仿宋" panose="02010609060101010101" charset="-122"/>
              <a:cs typeface="仿宋" panose="02010609060101010101" charset="-122"/>
            </a:endParaRPr>
          </a:p>
          <a:p>
            <a:r>
              <a:rPr sz="2800" b="1">
                <a:latin typeface="仿宋" panose="02010609060101010101" charset="-122"/>
                <a:ea typeface="仿宋" panose="02010609060101010101" charset="-122"/>
                <a:cs typeface="仿宋" panose="02010609060101010101" charset="-122"/>
              </a:rPr>
              <a:t>    通过回顾2021年政务公开工作整体情况，发现本单位政务公开工作总体较好，但仍存在部分不足，主要表现为：1.政务信息公开内容涉及广度不足；2.政务新媒体与政府网站联动、互补略有不足。</a:t>
            </a:r>
            <a:endParaRPr sz="2800" b="1">
              <a:latin typeface="仿宋" panose="02010609060101010101" charset="-122"/>
              <a:ea typeface="仿宋" panose="02010609060101010101" charset="-122"/>
              <a:cs typeface="仿宋" panose="02010609060101010101" charset="-122"/>
            </a:endParaRPr>
          </a:p>
          <a:p>
            <a:r>
              <a:rPr sz="2800" b="1">
                <a:latin typeface="仿宋" panose="02010609060101010101" charset="-122"/>
                <a:ea typeface="仿宋" panose="02010609060101010101" charset="-122"/>
                <a:cs typeface="仿宋" panose="02010609060101010101" charset="-122"/>
              </a:rPr>
              <a:t>    下一步，卫生健康局将进一步优化完善，拓展政务信息公开内容，推进政府信息公开平台建设，合理利用网站、公众号等平台公开政府信息，做到多角度解读、多渠道公开、全受众覆盖。</a:t>
            </a:r>
            <a:endParaRPr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文本框 1"/>
          <p:cNvSpPr txBox="1"/>
          <p:nvPr/>
        </p:nvSpPr>
        <p:spPr>
          <a:xfrm>
            <a:off x="4554854" y="2455528"/>
            <a:ext cx="2729753"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a:t>
            </a:r>
            <a:r>
              <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 </a:t>
            </a:r>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06-</a:t>
            </a:r>
            <a:endPar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2"/>
          <p:cNvSpPr txBox="1"/>
          <p:nvPr/>
        </p:nvSpPr>
        <p:spPr>
          <a:xfrm>
            <a:off x="2141220" y="3850005"/>
            <a:ext cx="755777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3600" b="1" dirty="0">
                <a:solidFill>
                  <a:schemeClr val="bg1"/>
                </a:solidFill>
                <a:latin typeface="思源黑体" panose="020B0500000000000000" pitchFamily="34" charset="-122"/>
                <a:ea typeface="思源黑体" panose="020B0500000000000000" pitchFamily="34" charset="-122"/>
                <a:sym typeface="+mn-ea"/>
              </a:rPr>
              <a:t>其他需要报告的事项</a:t>
            </a:r>
            <a:endParaRPr lang="zh-CN" altLang="en-US" sz="3600" b="1" dirty="0">
              <a:solidFill>
                <a:schemeClr val="bg1"/>
              </a:solidFill>
              <a:latin typeface="思源黑体" panose="020B0500000000000000" pitchFamily="34" charset="-122"/>
              <a:ea typeface="思源黑体" panose="020B05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3400425"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其他需要报告的事项</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421005" y="1201420"/>
            <a:ext cx="10829925" cy="5262245"/>
          </a:xfrm>
          <a:prstGeom prst="rect">
            <a:avLst/>
          </a:prstGeom>
          <a:noFill/>
        </p:spPr>
        <p:txBody>
          <a:bodyPr wrap="square" rtlCol="0">
            <a:spAutoFit/>
          </a:bodyPr>
          <a:p>
            <a:r>
              <a:rPr lang="en-US" sz="2800" b="1">
                <a:latin typeface="仿宋" panose="02010609060101010101" charset="-122"/>
                <a:ea typeface="仿宋" panose="02010609060101010101" charset="-122"/>
                <a:cs typeface="仿宋" panose="02010609060101010101" charset="-122"/>
              </a:rPr>
              <a:t>    </a:t>
            </a:r>
            <a:r>
              <a:rPr sz="2800" b="1">
                <a:latin typeface="仿宋" panose="02010609060101010101" charset="-122"/>
                <a:ea typeface="仿宋" panose="02010609060101010101" charset="-122"/>
                <a:cs typeface="仿宋" panose="02010609060101010101" charset="-122"/>
              </a:rPr>
              <a:t>（一）汶上县卫生健康局在本年度未向信息公开申请人收取任何费用。</a:t>
            </a:r>
            <a:endParaRPr sz="2800" b="1">
              <a:latin typeface="仿宋" panose="02010609060101010101" charset="-122"/>
              <a:ea typeface="仿宋" panose="02010609060101010101" charset="-122"/>
              <a:cs typeface="仿宋" panose="02010609060101010101" charset="-122"/>
            </a:endParaRPr>
          </a:p>
          <a:p>
            <a:r>
              <a:rPr sz="2800" b="1">
                <a:latin typeface="仿宋" panose="02010609060101010101" charset="-122"/>
                <a:ea typeface="仿宋" panose="02010609060101010101" charset="-122"/>
                <a:cs typeface="仿宋" panose="02010609060101010101" charset="-122"/>
              </a:rPr>
              <a:t>    （二）汶上县卫生健康局根据县政府办公室《关于印发2021年政务公开工作任务分解表的通知》要求，结合卫健工作实际，积极开展政务信息公开工作，各科室、单位按照上级要求认真抓好落实。通过做好基础信息的主动公开和依申请公开工作，扩宽信息发布渠道，提高信息发布质量，深化重点领域信息公开及时为群众提供真实有效的政务信息。</a:t>
            </a:r>
            <a:endParaRPr sz="2800" b="1">
              <a:latin typeface="仿宋" panose="02010609060101010101" charset="-122"/>
              <a:ea typeface="仿宋" panose="02010609060101010101" charset="-122"/>
              <a:cs typeface="仿宋" panose="02010609060101010101" charset="-122"/>
            </a:endParaRPr>
          </a:p>
          <a:p>
            <a:r>
              <a:rPr sz="2800" b="1">
                <a:latin typeface="仿宋" panose="02010609060101010101" charset="-122"/>
                <a:ea typeface="仿宋" panose="02010609060101010101" charset="-122"/>
                <a:cs typeface="仿宋" panose="02010609060101010101" charset="-122"/>
              </a:rPr>
              <a:t>    （三）2021年，卫生健康局共承办人大代表建议和政协委员提案24件。其中，县人大代表建议7件；县政协委员提案17件。未承办省级、市级人大代表建议和政协委员提案。答复意见和总体情况均在县政府门户网站政府信息公开专栏进行了公开。</a:t>
            </a:r>
            <a:endParaRPr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任意多边形 23"/>
          <p:cNvSpPr/>
          <p:nvPr/>
        </p:nvSpPr>
        <p:spPr>
          <a:xfrm>
            <a:off x="5303494" y="4533"/>
            <a:ext cx="7282828" cy="6861574"/>
          </a:xfrm>
          <a:custGeom>
            <a:avLst/>
            <a:gdLst>
              <a:gd name="connsiteX0" fmla="*/ 0 w 7282828"/>
              <a:gd name="connsiteY0" fmla="*/ 0 h 6861574"/>
              <a:gd name="connsiteX1" fmla="*/ 1718054 w 7282828"/>
              <a:gd name="connsiteY1" fmla="*/ 0 h 6861574"/>
              <a:gd name="connsiteX2" fmla="*/ 1834419 w 7282828"/>
              <a:gd name="connsiteY2" fmla="*/ 0 h 6861574"/>
              <a:gd name="connsiteX3" fmla="*/ 1889738 w 7282828"/>
              <a:gd name="connsiteY3" fmla="*/ 0 h 6861574"/>
              <a:gd name="connsiteX4" fmla="*/ 6070045 w 7282828"/>
              <a:gd name="connsiteY4" fmla="*/ 0 h 6861574"/>
              <a:gd name="connsiteX5" fmla="*/ 7282828 w 7282828"/>
              <a:gd name="connsiteY5" fmla="*/ 0 h 6861574"/>
              <a:gd name="connsiteX6" fmla="*/ 7282828 w 7282828"/>
              <a:gd name="connsiteY6" fmla="*/ 6858000 h 6861574"/>
              <a:gd name="connsiteX7" fmla="*/ 6070045 w 7282828"/>
              <a:gd name="connsiteY7" fmla="*/ 6858000 h 6861574"/>
              <a:gd name="connsiteX8" fmla="*/ 6070045 w 7282828"/>
              <a:gd name="connsiteY8" fmla="*/ 6861574 h 6861574"/>
              <a:gd name="connsiteX9" fmla="*/ 1889738 w 7282828"/>
              <a:gd name="connsiteY9" fmla="*/ 6861574 h 6861574"/>
              <a:gd name="connsiteX10" fmla="*/ 1860210 w 7282828"/>
              <a:gd name="connsiteY10" fmla="*/ 6861574 h 6861574"/>
              <a:gd name="connsiteX11" fmla="*/ 1834419 w 7282828"/>
              <a:gd name="connsiteY11" fmla="*/ 6861574 h 6861574"/>
              <a:gd name="connsiteX12" fmla="*/ 1832067 w 7282828"/>
              <a:gd name="connsiteY12" fmla="*/ 6861574 h 6861574"/>
              <a:gd name="connsiteX13" fmla="*/ 0 w 7282828"/>
              <a:gd name="connsiteY13" fmla="*/ 6861574 h 6861574"/>
              <a:gd name="connsiteX14" fmla="*/ 2088558 w 7282828"/>
              <a:gd name="connsiteY14" fmla="*/ 3857420 h 6861574"/>
              <a:gd name="connsiteX15" fmla="*/ 2088558 w 7282828"/>
              <a:gd name="connsiteY15" fmla="*/ 3001428 h 6861574"/>
              <a:gd name="connsiteX16" fmla="*/ 0 w 7282828"/>
              <a:gd name="connsiteY16" fmla="*/ 0 h 686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2828" h="6861574">
                <a:moveTo>
                  <a:pt x="0" y="0"/>
                </a:moveTo>
                <a:cubicBezTo>
                  <a:pt x="0" y="0"/>
                  <a:pt x="0" y="0"/>
                  <a:pt x="1718054" y="0"/>
                </a:cubicBezTo>
                <a:lnTo>
                  <a:pt x="1834419" y="0"/>
                </a:lnTo>
                <a:lnTo>
                  <a:pt x="1889738" y="0"/>
                </a:lnTo>
                <a:lnTo>
                  <a:pt x="6070045" y="0"/>
                </a:lnTo>
                <a:lnTo>
                  <a:pt x="7282828" y="0"/>
                </a:lnTo>
                <a:lnTo>
                  <a:pt x="7282828" y="6858000"/>
                </a:lnTo>
                <a:lnTo>
                  <a:pt x="6070045" y="6858000"/>
                </a:lnTo>
                <a:lnTo>
                  <a:pt x="6070045" y="6861574"/>
                </a:lnTo>
                <a:lnTo>
                  <a:pt x="1889738" y="6861574"/>
                </a:lnTo>
                <a:cubicBezTo>
                  <a:pt x="1889738" y="6861574"/>
                  <a:pt x="1889738" y="6861574"/>
                  <a:pt x="1860210" y="6861574"/>
                </a:cubicBezTo>
                <a:lnTo>
                  <a:pt x="1834419" y="6861574"/>
                </a:lnTo>
                <a:lnTo>
                  <a:pt x="1832067" y="6861574"/>
                </a:lnTo>
                <a:cubicBezTo>
                  <a:pt x="1705193" y="6861574"/>
                  <a:pt x="1299195" y="6861574"/>
                  <a:pt x="0" y="6861574"/>
                </a:cubicBezTo>
                <a:cubicBezTo>
                  <a:pt x="0" y="6861574"/>
                  <a:pt x="0" y="6861574"/>
                  <a:pt x="2088558" y="3857420"/>
                </a:cubicBezTo>
                <a:cubicBezTo>
                  <a:pt x="2253295" y="3622977"/>
                  <a:pt x="2253295" y="3238598"/>
                  <a:pt x="2088558" y="3001428"/>
                </a:cubicBezTo>
                <a:cubicBezTo>
                  <a:pt x="2088558" y="3001428"/>
                  <a:pt x="2088558" y="3001428"/>
                  <a:pt x="0" y="0"/>
                </a:cubicBezTo>
                <a:close/>
              </a:path>
            </a:pathLst>
          </a:custGeom>
          <a:blipFill>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235172"/>
              </a:solidFill>
              <a:latin typeface="思源黑体" panose="020B0500000000000000" pitchFamily="34" charset="-122"/>
              <a:ea typeface="思源黑体" panose="020B0500000000000000" pitchFamily="34" charset="-122"/>
            </a:endParaRPr>
          </a:p>
        </p:txBody>
      </p:sp>
      <p:sp>
        <p:nvSpPr>
          <p:cNvPr id="26" name="Freeform 5"/>
          <p:cNvSpPr/>
          <p:nvPr/>
        </p:nvSpPr>
        <p:spPr bwMode="auto">
          <a:xfrm flipH="1">
            <a:off x="5303225" y="-3722"/>
            <a:ext cx="3961288" cy="6861574"/>
          </a:xfrm>
          <a:custGeom>
            <a:avLst/>
            <a:gdLst>
              <a:gd name="T0" fmla="*/ 1103 w 2101"/>
              <a:gd name="T1" fmla="*/ 0 h 2517"/>
              <a:gd name="T2" fmla="*/ 2101 w 2101"/>
              <a:gd name="T3" fmla="*/ 0 h 2517"/>
              <a:gd name="T4" fmla="*/ 998 w 2101"/>
              <a:gd name="T5" fmla="*/ 1101 h 2517"/>
              <a:gd name="T6" fmla="*/ 998 w 2101"/>
              <a:gd name="T7" fmla="*/ 1415 h 2517"/>
              <a:gd name="T8" fmla="*/ 2101 w 2101"/>
              <a:gd name="T9" fmla="*/ 2517 h 2517"/>
              <a:gd name="T10" fmla="*/ 1103 w 2101"/>
              <a:gd name="T11" fmla="*/ 2517 h 2517"/>
              <a:gd name="T12" fmla="*/ 194 w 2101"/>
              <a:gd name="T13" fmla="*/ 1609 h 2517"/>
              <a:gd name="T14" fmla="*/ 194 w 2101"/>
              <a:gd name="T15" fmla="*/ 908 h 2517"/>
              <a:gd name="T16" fmla="*/ 1103 w 2101"/>
              <a:gd name="T17" fmla="*/ 0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1" h="2517">
                <a:moveTo>
                  <a:pt x="1103" y="0"/>
                </a:moveTo>
                <a:cubicBezTo>
                  <a:pt x="2101" y="0"/>
                  <a:pt x="2101" y="0"/>
                  <a:pt x="2101" y="0"/>
                </a:cubicBezTo>
                <a:cubicBezTo>
                  <a:pt x="998" y="1101"/>
                  <a:pt x="998" y="1101"/>
                  <a:pt x="998" y="1101"/>
                </a:cubicBezTo>
                <a:cubicBezTo>
                  <a:pt x="911" y="1188"/>
                  <a:pt x="911" y="1329"/>
                  <a:pt x="998" y="1415"/>
                </a:cubicBezTo>
                <a:cubicBezTo>
                  <a:pt x="2101" y="2517"/>
                  <a:pt x="2101" y="2517"/>
                  <a:pt x="2101" y="2517"/>
                </a:cubicBezTo>
                <a:cubicBezTo>
                  <a:pt x="1103" y="2517"/>
                  <a:pt x="1103" y="2517"/>
                  <a:pt x="1103" y="2517"/>
                </a:cubicBezTo>
                <a:cubicBezTo>
                  <a:pt x="194" y="1609"/>
                  <a:pt x="194" y="1609"/>
                  <a:pt x="194" y="1609"/>
                </a:cubicBezTo>
                <a:cubicBezTo>
                  <a:pt x="0" y="1415"/>
                  <a:pt x="0" y="1101"/>
                  <a:pt x="194" y="908"/>
                </a:cubicBezTo>
                <a:cubicBezTo>
                  <a:pt x="1103" y="0"/>
                  <a:pt x="1103" y="0"/>
                  <a:pt x="1103" y="0"/>
                </a:cubicBezTo>
                <a:close/>
              </a:path>
            </a:pathLst>
          </a:custGeom>
          <a:solidFill>
            <a:srgbClr val="00365C"/>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latin typeface="思源黑体" panose="020B0500000000000000" pitchFamily="34" charset="-122"/>
                <a:ea typeface="思源黑体" panose="020B0500000000000000" pitchFamily="34" charset="-122"/>
              </a:rPr>
              <a:t>	 </a:t>
            </a:r>
            <a:endParaRPr lang="zh-CN" altLang="en-US" sz="3200" dirty="0">
              <a:solidFill>
                <a:schemeClr val="bg1"/>
              </a:solidFill>
              <a:latin typeface="思源黑体" panose="020B0500000000000000" pitchFamily="34" charset="-122"/>
              <a:ea typeface="思源黑体" panose="020B0500000000000000" pitchFamily="34" charset="-122"/>
            </a:endParaRPr>
          </a:p>
        </p:txBody>
      </p:sp>
      <p:sp>
        <p:nvSpPr>
          <p:cNvPr id="28" name="PA_文本框 2"/>
          <p:cNvSpPr txBox="1"/>
          <p:nvPr/>
        </p:nvSpPr>
        <p:spPr>
          <a:xfrm>
            <a:off x="7799686" y="2537347"/>
            <a:ext cx="2290443" cy="1648913"/>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4400" dirty="0">
                <a:solidFill>
                  <a:schemeClr val="bg1"/>
                </a:solidFill>
                <a:latin typeface="思源黑体" panose="020B0500000000000000" pitchFamily="34" charset="-122"/>
                <a:ea typeface="思源黑体" panose="020B0500000000000000" pitchFamily="34" charset="-122"/>
              </a:rPr>
              <a:t>目</a:t>
            </a:r>
            <a:endParaRPr lang="en-US" altLang="zh-CN" sz="4400" dirty="0">
              <a:solidFill>
                <a:schemeClr val="bg1"/>
              </a:solidFill>
              <a:latin typeface="思源黑体" panose="020B0500000000000000" pitchFamily="34" charset="-122"/>
              <a:ea typeface="思源黑体" panose="020B0500000000000000" pitchFamily="34" charset="-122"/>
            </a:endParaRPr>
          </a:p>
          <a:p>
            <a:r>
              <a:rPr lang="zh-CN" altLang="en-US" sz="4400" dirty="0">
                <a:solidFill>
                  <a:schemeClr val="bg1"/>
                </a:solidFill>
                <a:latin typeface="思源黑体" panose="020B0500000000000000" pitchFamily="34" charset="-122"/>
                <a:ea typeface="思源黑体" panose="020B0500000000000000" pitchFamily="34" charset="-122"/>
              </a:rPr>
              <a:t>录</a:t>
            </a:r>
            <a:endParaRPr lang="en-US" sz="4400" dirty="0">
              <a:solidFill>
                <a:schemeClr val="bg1"/>
              </a:solidFill>
              <a:latin typeface="思源黑体" panose="020B0500000000000000" pitchFamily="34" charset="-122"/>
              <a:ea typeface="思源黑体" panose="020B0500000000000000" pitchFamily="34" charset="-122"/>
            </a:endParaRPr>
          </a:p>
        </p:txBody>
      </p:sp>
      <p:sp>
        <p:nvSpPr>
          <p:cNvPr id="29" name="文本框 5"/>
          <p:cNvSpPr txBox="1"/>
          <p:nvPr/>
        </p:nvSpPr>
        <p:spPr>
          <a:xfrm>
            <a:off x="1685290" y="240030"/>
            <a:ext cx="426275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rPr>
              <a:t>总体情况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endParaRPr>
          </a:p>
        </p:txBody>
      </p:sp>
      <p:sp>
        <p:nvSpPr>
          <p:cNvPr id="30" name="椭圆 29"/>
          <p:cNvSpPr/>
          <p:nvPr/>
        </p:nvSpPr>
        <p:spPr>
          <a:xfrm>
            <a:off x="784889" y="159118"/>
            <a:ext cx="682908" cy="682908"/>
          </a:xfrm>
          <a:prstGeom prst="ellipse">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35172"/>
              </a:solidFill>
              <a:effectLst/>
              <a:uLnTx/>
              <a:uFillTx/>
              <a:latin typeface="思源黑体" panose="020B0500000000000000" pitchFamily="34" charset="-122"/>
              <a:ea typeface="思源黑体" panose="020B0500000000000000" pitchFamily="34" charset="-122"/>
            </a:endParaRPr>
          </a:p>
        </p:txBody>
      </p:sp>
      <p:sp>
        <p:nvSpPr>
          <p:cNvPr id="31" name="文本框 8"/>
          <p:cNvSpPr txBox="1"/>
          <p:nvPr/>
        </p:nvSpPr>
        <p:spPr>
          <a:xfrm>
            <a:off x="853141" y="301792"/>
            <a:ext cx="55558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rPr>
              <a:t>一</a:t>
            </a:r>
            <a:endPar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endParaRPr>
          </a:p>
        </p:txBody>
      </p:sp>
      <p:sp>
        <p:nvSpPr>
          <p:cNvPr id="33" name="文本框 10"/>
          <p:cNvSpPr txBox="1"/>
          <p:nvPr/>
        </p:nvSpPr>
        <p:spPr>
          <a:xfrm>
            <a:off x="1683385" y="1253490"/>
            <a:ext cx="426275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rPr>
              <a:t>主动公开政府信息情况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endParaRPr>
          </a:p>
        </p:txBody>
      </p:sp>
      <p:sp>
        <p:nvSpPr>
          <p:cNvPr id="34" name="椭圆 33"/>
          <p:cNvSpPr/>
          <p:nvPr/>
        </p:nvSpPr>
        <p:spPr>
          <a:xfrm>
            <a:off x="784819" y="1169123"/>
            <a:ext cx="682908" cy="682908"/>
          </a:xfrm>
          <a:prstGeom prst="ellipse">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35172"/>
              </a:solidFill>
              <a:effectLst/>
              <a:uLnTx/>
              <a:uFillTx/>
              <a:latin typeface="思源黑体" panose="020B0500000000000000" pitchFamily="34" charset="-122"/>
              <a:ea typeface="思源黑体" panose="020B0500000000000000" pitchFamily="34" charset="-122"/>
            </a:endParaRPr>
          </a:p>
        </p:txBody>
      </p:sp>
      <p:sp>
        <p:nvSpPr>
          <p:cNvPr id="35" name="文本框 12"/>
          <p:cNvSpPr txBox="1"/>
          <p:nvPr/>
        </p:nvSpPr>
        <p:spPr>
          <a:xfrm>
            <a:off x="844816" y="1314337"/>
            <a:ext cx="55558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rPr>
              <a:t>二</a:t>
            </a:r>
            <a:endPar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endParaRPr>
          </a:p>
        </p:txBody>
      </p:sp>
      <p:sp>
        <p:nvSpPr>
          <p:cNvPr id="37" name="文本框 14"/>
          <p:cNvSpPr txBox="1"/>
          <p:nvPr/>
        </p:nvSpPr>
        <p:spPr>
          <a:xfrm>
            <a:off x="1683385" y="2073910"/>
            <a:ext cx="5615305" cy="9531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rPr>
              <a:t>收到和处理政府信息公开</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endParaRPr>
          </a:p>
          <a:p>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rPr>
              <a:t>申请情况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endParaRPr>
          </a:p>
        </p:txBody>
      </p:sp>
      <p:sp>
        <p:nvSpPr>
          <p:cNvPr id="38" name="椭圆 37"/>
          <p:cNvSpPr/>
          <p:nvPr/>
        </p:nvSpPr>
        <p:spPr>
          <a:xfrm>
            <a:off x="790145" y="2208973"/>
            <a:ext cx="682908" cy="682908"/>
          </a:xfrm>
          <a:prstGeom prst="ellipse">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35172"/>
              </a:solidFill>
              <a:effectLst/>
              <a:uLnTx/>
              <a:uFillTx/>
              <a:latin typeface="思源黑体" panose="020B0500000000000000" pitchFamily="34" charset="-122"/>
              <a:ea typeface="思源黑体" panose="020B0500000000000000" pitchFamily="34" charset="-122"/>
            </a:endParaRPr>
          </a:p>
        </p:txBody>
      </p:sp>
      <p:sp>
        <p:nvSpPr>
          <p:cNvPr id="39" name="文本框 16"/>
          <p:cNvSpPr txBox="1"/>
          <p:nvPr/>
        </p:nvSpPr>
        <p:spPr>
          <a:xfrm>
            <a:off x="850142" y="2350377"/>
            <a:ext cx="55558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rPr>
              <a:t>三</a:t>
            </a:r>
            <a:endPar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endParaRPr>
          </a:p>
        </p:txBody>
      </p:sp>
      <p:sp>
        <p:nvSpPr>
          <p:cNvPr id="41" name="文本框 19"/>
          <p:cNvSpPr txBox="1"/>
          <p:nvPr/>
        </p:nvSpPr>
        <p:spPr>
          <a:xfrm>
            <a:off x="1685290" y="3237865"/>
            <a:ext cx="4264660" cy="9531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rPr>
              <a:t>政府信息公开行政复议、行政诉讼情况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endParaRPr>
          </a:p>
        </p:txBody>
      </p:sp>
      <p:sp>
        <p:nvSpPr>
          <p:cNvPr id="42" name="椭圆 41"/>
          <p:cNvSpPr/>
          <p:nvPr/>
        </p:nvSpPr>
        <p:spPr>
          <a:xfrm>
            <a:off x="790145" y="3368728"/>
            <a:ext cx="682908" cy="682908"/>
          </a:xfrm>
          <a:prstGeom prst="ellipse">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35172"/>
              </a:solidFill>
              <a:effectLst/>
              <a:uLnTx/>
              <a:uFillTx/>
              <a:latin typeface="思源黑体" panose="020B0500000000000000" pitchFamily="34" charset="-122"/>
              <a:ea typeface="思源黑体" panose="020B0500000000000000" pitchFamily="34" charset="-122"/>
            </a:endParaRPr>
          </a:p>
        </p:txBody>
      </p:sp>
      <p:sp>
        <p:nvSpPr>
          <p:cNvPr id="43" name="文本框 21"/>
          <p:cNvSpPr txBox="1"/>
          <p:nvPr/>
        </p:nvSpPr>
        <p:spPr>
          <a:xfrm>
            <a:off x="850142" y="3513942"/>
            <a:ext cx="55558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rPr>
              <a:t>四</a:t>
            </a:r>
            <a:endPar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endParaRPr>
          </a:p>
        </p:txBody>
      </p:sp>
      <p:sp>
        <p:nvSpPr>
          <p:cNvPr id="63" name="文本框 19"/>
          <p:cNvSpPr txBox="1"/>
          <p:nvPr/>
        </p:nvSpPr>
        <p:spPr>
          <a:xfrm>
            <a:off x="1685290" y="5760720"/>
            <a:ext cx="4089400"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rPr>
              <a:t>其他需要报告的事项</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endParaRPr>
          </a:p>
        </p:txBody>
      </p:sp>
      <p:sp>
        <p:nvSpPr>
          <p:cNvPr id="49" name="椭圆 48"/>
          <p:cNvSpPr/>
          <p:nvPr/>
        </p:nvSpPr>
        <p:spPr>
          <a:xfrm>
            <a:off x="781255" y="5680651"/>
            <a:ext cx="682908" cy="682908"/>
          </a:xfrm>
          <a:prstGeom prst="ellipse">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35172"/>
              </a:solidFill>
              <a:effectLst/>
              <a:uLnTx/>
              <a:uFillTx/>
              <a:latin typeface="思源黑体" panose="020B0500000000000000" pitchFamily="34" charset="-122"/>
              <a:ea typeface="思源黑体" panose="020B0500000000000000" pitchFamily="34" charset="-122"/>
            </a:endParaRPr>
          </a:p>
        </p:txBody>
      </p:sp>
      <p:sp>
        <p:nvSpPr>
          <p:cNvPr id="50" name="文本框 21"/>
          <p:cNvSpPr txBox="1"/>
          <p:nvPr/>
        </p:nvSpPr>
        <p:spPr>
          <a:xfrm>
            <a:off x="841252" y="5825865"/>
            <a:ext cx="55558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rPr>
              <a:t>六</a:t>
            </a:r>
            <a:endPar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endParaRPr>
          </a:p>
        </p:txBody>
      </p:sp>
      <p:sp>
        <p:nvSpPr>
          <p:cNvPr id="2" name="文本框 19"/>
          <p:cNvSpPr txBox="1"/>
          <p:nvPr/>
        </p:nvSpPr>
        <p:spPr>
          <a:xfrm>
            <a:off x="1683385" y="4608830"/>
            <a:ext cx="495363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rPr>
              <a:t>存在的主要问题及改进情况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endParaRPr>
          </a:p>
        </p:txBody>
      </p:sp>
      <p:sp>
        <p:nvSpPr>
          <p:cNvPr id="3" name="椭圆 2"/>
          <p:cNvSpPr/>
          <p:nvPr/>
        </p:nvSpPr>
        <p:spPr>
          <a:xfrm>
            <a:off x="781255" y="4524316"/>
            <a:ext cx="682908" cy="682908"/>
          </a:xfrm>
          <a:prstGeom prst="ellipse">
            <a:avLst/>
          </a:prstGeom>
          <a:solidFill>
            <a:srgbClr val="003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35172"/>
              </a:solidFill>
              <a:effectLst/>
              <a:uLnTx/>
              <a:uFillTx/>
              <a:latin typeface="思源黑体" panose="020B0500000000000000" pitchFamily="34" charset="-122"/>
              <a:ea typeface="思源黑体" panose="020B0500000000000000" pitchFamily="34" charset="-122"/>
            </a:endParaRPr>
          </a:p>
        </p:txBody>
      </p:sp>
      <p:sp>
        <p:nvSpPr>
          <p:cNvPr id="4" name="文本框 21"/>
          <p:cNvSpPr txBox="1"/>
          <p:nvPr/>
        </p:nvSpPr>
        <p:spPr>
          <a:xfrm>
            <a:off x="841252" y="4669530"/>
            <a:ext cx="555585"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rPr>
              <a:t>五</a:t>
            </a:r>
            <a:endParaRPr kumimoji="0" lang="zh-CN" altLang="en-US" sz="20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00">
        <p:random/>
      </p:transition>
    </mc:Choice>
    <mc:Fallback>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randombar(horizontal)">
                                      <p:cBhvr>
                                        <p:cTn id="42" dur="500"/>
                                        <p:tgtEl>
                                          <p:spTgt spid="33"/>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randombar(horizontal)">
                                      <p:cBhvr>
                                        <p:cTn id="46" dur="500"/>
                                        <p:tgtEl>
                                          <p:spTgt spid="39"/>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childTnLst>
                          </p:cTn>
                        </p:par>
                        <p:par>
                          <p:cTn id="51" fill="hold">
                            <p:stCondLst>
                              <p:cond delay="5500"/>
                            </p:stCondLst>
                            <p:childTnLst>
                              <p:par>
                                <p:cTn id="52" presetID="14" presetClass="entr" presetSubtype="1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randombar(horizontal)">
                                      <p:cBhvr>
                                        <p:cTn id="54" dur="500"/>
                                        <p:tgtEl>
                                          <p:spTgt spid="37"/>
                                        </p:tgtEl>
                                      </p:cBhvr>
                                    </p:animEffect>
                                  </p:childTnLst>
                                </p:cTn>
                              </p:par>
                            </p:childTnLst>
                          </p:cTn>
                        </p:par>
                        <p:par>
                          <p:cTn id="55" fill="hold">
                            <p:stCondLst>
                              <p:cond delay="6000"/>
                            </p:stCondLst>
                            <p:childTnLst>
                              <p:par>
                                <p:cTn id="56" presetID="14" presetClass="entr" presetSubtype="1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par>
                          <p:cTn id="59" fill="hold">
                            <p:stCondLst>
                              <p:cond delay="6500"/>
                            </p:stCondLst>
                            <p:childTnLst>
                              <p:par>
                                <p:cTn id="60" presetID="14" presetClass="entr" presetSubtype="1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par>
                          <p:cTn id="63" fill="hold">
                            <p:stCondLst>
                              <p:cond delay="7000"/>
                            </p:stCondLst>
                            <p:childTnLst>
                              <p:par>
                                <p:cTn id="64" presetID="14" presetClass="entr" presetSubtype="10"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randombar(horizontal)">
                                      <p:cBhvr>
                                        <p:cTn id="66" dur="500"/>
                                        <p:tgtEl>
                                          <p:spTgt spid="41"/>
                                        </p:tgtEl>
                                      </p:cBhvr>
                                    </p:animEffect>
                                  </p:childTnLst>
                                </p:cTn>
                              </p:par>
                            </p:childTnLst>
                          </p:cTn>
                        </p:par>
                        <p:par>
                          <p:cTn id="67" fill="hold">
                            <p:stCondLst>
                              <p:cond delay="7500"/>
                            </p:stCondLst>
                            <p:childTnLst>
                              <p:par>
                                <p:cTn id="68" presetID="14" presetClass="entr" presetSubtype="1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randombar(horizontal)">
                                      <p:cBhvr>
                                        <p:cTn id="70" dur="500"/>
                                        <p:tgtEl>
                                          <p:spTgt spid="50"/>
                                        </p:tgtEl>
                                      </p:cBhvr>
                                    </p:animEffect>
                                  </p:childTnLst>
                                </p:cTn>
                              </p:par>
                            </p:childTnLst>
                          </p:cTn>
                        </p:par>
                        <p:par>
                          <p:cTn id="71" fill="hold">
                            <p:stCondLst>
                              <p:cond delay="8000"/>
                            </p:stCondLst>
                            <p:childTnLst>
                              <p:par>
                                <p:cTn id="72" presetID="14" presetClass="entr" presetSubtype="1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randombar(horizontal)">
                                      <p:cBhvr>
                                        <p:cTn id="74" dur="500"/>
                                        <p:tgtEl>
                                          <p:spTgt spid="49"/>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randombar(horizontal)">
                                      <p:cBhvr>
                                        <p:cTn id="77" dur="500"/>
                                        <p:tgtEl>
                                          <p:spTgt spid="63"/>
                                        </p:tgtEl>
                                      </p:cBhvr>
                                    </p:animEffect>
                                  </p:childTnLst>
                                </p:cTn>
                              </p:par>
                            </p:childTnLst>
                          </p:cTn>
                        </p:par>
                        <p:par>
                          <p:cTn id="78" fill="hold">
                            <p:stCondLst>
                              <p:cond delay="8500"/>
                            </p:stCondLst>
                            <p:childTnLst>
                              <p:par>
                                <p:cTn id="79" presetID="14" presetClass="entr" presetSubtype="10" fill="hold" grpId="0"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randombar(horizontal)">
                                      <p:cBhvr>
                                        <p:cTn id="81" dur="500"/>
                                        <p:tgtEl>
                                          <p:spTgt spid="4"/>
                                        </p:tgtEl>
                                      </p:cBhvr>
                                    </p:animEffect>
                                  </p:childTnLst>
                                </p:cTn>
                              </p:par>
                            </p:childTnLst>
                          </p:cTn>
                        </p:par>
                        <p:par>
                          <p:cTn id="82" fill="hold">
                            <p:stCondLst>
                              <p:cond delay="9000"/>
                            </p:stCondLst>
                            <p:childTnLst>
                              <p:par>
                                <p:cTn id="83" presetID="14" presetClass="entr" presetSubtype="10" fill="hold" grpId="0"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randombar(horizontal)">
                                      <p:cBhvr>
                                        <p:cTn id="85" dur="500"/>
                                        <p:tgtEl>
                                          <p:spTgt spid="3"/>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randombar(horizontal)">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ldLvl="0" animBg="1"/>
      <p:bldP spid="28" grpId="0"/>
      <p:bldP spid="29" grpId="0"/>
      <p:bldP spid="30" grpId="0" bldLvl="0" animBg="1"/>
      <p:bldP spid="31" grpId="0"/>
      <p:bldP spid="33" grpId="0"/>
      <p:bldP spid="34" grpId="0" bldLvl="0" animBg="1"/>
      <p:bldP spid="35" grpId="0"/>
      <p:bldP spid="37" grpId="0"/>
      <p:bldP spid="38" grpId="0" bldLvl="0" animBg="1"/>
      <p:bldP spid="39" grpId="0"/>
      <p:bldP spid="41" grpId="0"/>
      <p:bldP spid="42" grpId="0" bldLvl="0" animBg="1"/>
      <p:bldP spid="43" grpId="0"/>
      <p:bldP spid="63" grpId="0"/>
      <p:bldP spid="49" grpId="0" bldLvl="0" animBg="1"/>
      <p:bldP spid="50" grpId="0"/>
      <p:bldP spid="2" grpId="0"/>
      <p:bldP spid="3" grpId="0" bldLvl="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文本框 1"/>
          <p:cNvSpPr txBox="1"/>
          <p:nvPr/>
        </p:nvSpPr>
        <p:spPr>
          <a:xfrm>
            <a:off x="4554854" y="2455528"/>
            <a:ext cx="272975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a:t>
            </a:r>
            <a:r>
              <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 </a:t>
            </a:r>
            <a:r>
              <a:rPr kumimoji="1" lang="en-US" altLang="zh-CN"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endParaRPr kumimoji="1" lang="zh-CN" altLang="en-US" sz="36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文本框 2"/>
          <p:cNvSpPr txBox="1"/>
          <p:nvPr/>
        </p:nvSpPr>
        <p:spPr>
          <a:xfrm>
            <a:off x="2582545" y="3676650"/>
            <a:ext cx="694944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b="1" dirty="0">
                <a:solidFill>
                  <a:schemeClr val="bg1"/>
                </a:solidFill>
                <a:latin typeface="思源黑体" panose="020B0500000000000000" pitchFamily="34" charset="-122"/>
                <a:ea typeface="思源黑体" panose="020B0500000000000000" pitchFamily="34" charset="-122"/>
                <a:sym typeface="+mn-ea"/>
              </a:rPr>
              <a:t>总体情况</a:t>
            </a:r>
            <a:endParaRPr lang="zh-CN" altLang="en-US" sz="4800" b="1" dirty="0">
              <a:solidFill>
                <a:schemeClr val="bg1"/>
              </a:solidFill>
              <a:latin typeface="思源黑体" panose="020B0500000000000000" pitchFamily="34" charset="-122"/>
              <a:ea typeface="思源黑体" panose="020B0500000000000000"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161290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总体情况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558165" y="2228850"/>
            <a:ext cx="10829925" cy="2676525"/>
          </a:xfrm>
          <a:prstGeom prst="rect">
            <a:avLst/>
          </a:prstGeom>
          <a:noFill/>
        </p:spPr>
        <p:txBody>
          <a:bodyPr wrap="square" rtlCol="0">
            <a:spAutoFit/>
          </a:bodyPr>
          <a:p>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2021年，县卫生健康局坚持以习近平新时代中国特色社会主义思想及十九届六中全会精神为指导，深入贯彻落实县委、县政府和市卫健委的各项工作部署和要求，以“开局就是战斗、全年都要攻坚”的姿态，紧紧围绕维护群众生命健康、抓牢新冠疫情防控、加快基层医疗水平提升等各个重点环节，坚决落实信息公开相关工作要求，开展政务公开工作，全力推进全县卫生健康事业高质量发展。</a:t>
            </a:r>
            <a:endParaRPr lang="zh-CN" altLang="en-US"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161290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总体情况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558165" y="2228850"/>
            <a:ext cx="10829925" cy="2245360"/>
          </a:xfrm>
          <a:prstGeom prst="rect">
            <a:avLst/>
          </a:prstGeom>
          <a:noFill/>
        </p:spPr>
        <p:txBody>
          <a:bodyPr wrap="square" rtlCol="0">
            <a:spAutoFit/>
          </a:bodyPr>
          <a:p>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（一）主动公开情况</a:t>
            </a:r>
            <a:endParaRPr lang="zh-CN" altLang="en-US" sz="2800" b="1">
              <a:latin typeface="仿宋" panose="02010609060101010101" charset="-122"/>
              <a:ea typeface="仿宋" panose="02010609060101010101" charset="-122"/>
              <a:cs typeface="仿宋" panose="02010609060101010101" charset="-122"/>
            </a:endParaRPr>
          </a:p>
          <a:p>
            <a:r>
              <a:rPr lang="zh-CN" altLang="en-US" sz="2800" b="1">
                <a:latin typeface="仿宋" panose="02010609060101010101" charset="-122"/>
                <a:ea typeface="仿宋" panose="02010609060101010101" charset="-122"/>
                <a:cs typeface="仿宋" panose="02010609060101010101" charset="-122"/>
              </a:rPr>
              <a:t>    2021年全年通过部门网站发布政府信息239条，通过“汶上县卫生健康局”“汶上县人民医院”“汶上县中医院”“汶上县疾控中心”“汶上县妇幼保健计划生育中心”等23个公众号和“汶上县人民医院”“汶上县中医院”等网站编发信息15000余条。</a:t>
            </a:r>
            <a:endParaRPr lang="zh-CN" altLang="en-US"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161290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总体情况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558165" y="2228850"/>
            <a:ext cx="10829925" cy="2676525"/>
          </a:xfrm>
          <a:prstGeom prst="rect">
            <a:avLst/>
          </a:prstGeom>
          <a:noFill/>
        </p:spPr>
        <p:txBody>
          <a:bodyPr wrap="square" rtlCol="0">
            <a:spAutoFit/>
          </a:bodyPr>
          <a:p>
            <a:r>
              <a:rPr lang="en-US" altLang="zh-CN" sz="2800" b="1">
                <a:latin typeface="仿宋" panose="02010609060101010101" charset="-122"/>
                <a:ea typeface="仿宋" panose="02010609060101010101" charset="-122"/>
                <a:cs typeface="仿宋" panose="02010609060101010101" charset="-122"/>
              </a:rPr>
              <a:t>    </a:t>
            </a:r>
            <a:r>
              <a:rPr lang="zh-CN" altLang="en-US" sz="2800" b="1">
                <a:latin typeface="仿宋" panose="02010609060101010101" charset="-122"/>
                <a:ea typeface="仿宋" panose="02010609060101010101" charset="-122"/>
                <a:cs typeface="仿宋" panose="02010609060101010101" charset="-122"/>
              </a:rPr>
              <a:t>（二）依申请公开情况</a:t>
            </a:r>
            <a:endParaRPr lang="zh-CN" altLang="en-US" sz="2800" b="1">
              <a:latin typeface="仿宋" panose="02010609060101010101" charset="-122"/>
              <a:ea typeface="仿宋" panose="02010609060101010101" charset="-122"/>
              <a:cs typeface="仿宋" panose="02010609060101010101" charset="-122"/>
            </a:endParaRPr>
          </a:p>
          <a:p>
            <a:r>
              <a:rPr lang="zh-CN" altLang="en-US" sz="2800" b="1">
                <a:latin typeface="仿宋" panose="02010609060101010101" charset="-122"/>
                <a:ea typeface="仿宋" panose="02010609060101010101" charset="-122"/>
                <a:cs typeface="仿宋" panose="02010609060101010101" charset="-122"/>
              </a:rPr>
              <a:t>    全年受理依申请信息公开1件，为信函申请，在规定时间内办结。受理件数与2020年相比增长1件。申请内容涉及汶上县新冠疫苗接种总体情况问题，因该申请内容属于本机关的内部工作流程信息，作为县域内部通报依据，不予公开。依申请公开在办理过程中未收取任何费用。</a:t>
            </a:r>
            <a:endParaRPr lang="zh-CN" altLang="en-US"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161290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总体情况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527685" y="1875155"/>
            <a:ext cx="10829925" cy="3107690"/>
          </a:xfrm>
          <a:prstGeom prst="rect">
            <a:avLst/>
          </a:prstGeom>
          <a:noFill/>
        </p:spPr>
        <p:txBody>
          <a:bodyPr wrap="square" rtlCol="0">
            <a:spAutoFit/>
          </a:bodyPr>
          <a:p>
            <a:r>
              <a:rPr lang="en-US" altLang="zh-CN" sz="2800" b="1">
                <a:latin typeface="仿宋" panose="02010609060101010101" charset="-122"/>
                <a:ea typeface="仿宋" panose="02010609060101010101" charset="-122"/>
                <a:cs typeface="仿宋" panose="02010609060101010101" charset="-122"/>
              </a:rPr>
              <a:t>   </a:t>
            </a:r>
            <a:r>
              <a:rPr sz="2800" b="1">
                <a:latin typeface="仿宋" panose="02010609060101010101" charset="-122"/>
                <a:ea typeface="仿宋" panose="02010609060101010101" charset="-122"/>
                <a:cs typeface="仿宋" panose="02010609060101010101" charset="-122"/>
              </a:rPr>
              <a:t>（三）政府信息管理情况</a:t>
            </a:r>
            <a:endParaRPr sz="2800" b="1">
              <a:latin typeface="仿宋" panose="02010609060101010101" charset="-122"/>
              <a:ea typeface="仿宋" panose="02010609060101010101" charset="-122"/>
              <a:cs typeface="仿宋" panose="02010609060101010101" charset="-122"/>
            </a:endParaRPr>
          </a:p>
          <a:p>
            <a:r>
              <a:rPr sz="2800" b="1">
                <a:latin typeface="仿宋" panose="02010609060101010101" charset="-122"/>
                <a:ea typeface="仿宋" panose="02010609060101010101" charset="-122"/>
                <a:cs typeface="仿宋" panose="02010609060101010101" charset="-122"/>
              </a:rPr>
              <a:t>    2021年汶上县卫生健康局根据政务公开工作要求，进一步更新完善了政府信息公开指南及信息公开目录，规范信息公开标准，利用政府网站及微信公众号等多途径推送各类信息，以便群众及时、便捷的获取政府信息。强化规范性文件管理，严格履行文件制发审查制度，对合法性、合理性、适当性进行严格审查，按照有关要求，及时开展相关领域规范性文件清理工作。</a:t>
            </a:r>
            <a:endParaRPr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161290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总体情况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542925" y="1613535"/>
            <a:ext cx="10829925" cy="3969385"/>
          </a:xfrm>
          <a:prstGeom prst="rect">
            <a:avLst/>
          </a:prstGeom>
          <a:noFill/>
        </p:spPr>
        <p:txBody>
          <a:bodyPr wrap="square" rtlCol="0">
            <a:spAutoFit/>
          </a:bodyPr>
          <a:p>
            <a:r>
              <a:rPr lang="en-US" altLang="zh-CN" sz="2800" b="1">
                <a:latin typeface="仿宋" panose="02010609060101010101" charset="-122"/>
                <a:ea typeface="仿宋" panose="02010609060101010101" charset="-122"/>
                <a:cs typeface="仿宋" panose="02010609060101010101" charset="-122"/>
              </a:rPr>
              <a:t>   </a:t>
            </a:r>
            <a:r>
              <a:rPr sz="2800" b="1">
                <a:latin typeface="仿宋" panose="02010609060101010101" charset="-122"/>
                <a:ea typeface="仿宋" panose="02010609060101010101" charset="-122"/>
                <a:cs typeface="仿宋" panose="02010609060101010101" charset="-122"/>
              </a:rPr>
              <a:t>（四）政府信息公开平台建设情况</a:t>
            </a:r>
            <a:endParaRPr sz="2800" b="1">
              <a:latin typeface="仿宋" panose="02010609060101010101" charset="-122"/>
              <a:ea typeface="仿宋" panose="02010609060101010101" charset="-122"/>
              <a:cs typeface="仿宋" panose="02010609060101010101" charset="-122"/>
            </a:endParaRPr>
          </a:p>
          <a:p>
            <a:r>
              <a:rPr sz="2800" b="1">
                <a:latin typeface="仿宋" panose="02010609060101010101" charset="-122"/>
                <a:ea typeface="仿宋" panose="02010609060101010101" charset="-122"/>
                <a:cs typeface="仿宋" panose="02010609060101010101" charset="-122"/>
              </a:rPr>
              <a:t>    依托县政府网站开设新型冠状病毒感染的肺炎疫情防控专题专栏，为群众提供科学有效的通知公告、防控服务、重要政策、健康知识等信息。在部门专栏中根据分类发布各类政务信息，使群众更加便捷的了解我县卫生健康信息。加强新媒体建设，通过“汶上县卫生健康局”“汶上县人民医院”“汶上县中医院”“汶上县疾控中心”“汶上县妇幼保健计划生育中心”等24个公众号和“汶上县人民医院”“汶上县中医院”等网站广泛推送各类卫生健康信息，促进群众深入了解我县卫生健康事业发展，学习各类健康知识。</a:t>
            </a:r>
            <a:endParaRPr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737EA784-EF79-4A5D-A21C-7109C422A452}" type="slidenum">
              <a:rPr lang="zh-CN" altLang="en-US" smtClean="0"/>
            </a:fld>
            <a:endParaRPr lang="zh-CN" altLang="en-US" dirty="0"/>
          </a:p>
        </p:txBody>
      </p:sp>
      <p:sp>
        <p:nvSpPr>
          <p:cNvPr id="3" name="矩形 2"/>
          <p:cNvSpPr/>
          <p:nvPr/>
        </p:nvSpPr>
        <p:spPr>
          <a:xfrm>
            <a:off x="1135604" y="454967"/>
            <a:ext cx="1612900" cy="52197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rPr>
              <a:t>总体情况</a:t>
            </a:r>
            <a:endParaRPr lang="zh-CN" altLang="en-US" sz="2800" b="1" dirty="0">
              <a:solidFill>
                <a:schemeClr val="tx1">
                  <a:lumMod val="85000"/>
                  <a:lumOff val="15000"/>
                </a:schemeClr>
              </a:solidFill>
              <a:latin typeface="思源黑体" panose="020B0500000000000000" pitchFamily="34" charset="-122"/>
              <a:ea typeface="思源黑体" panose="020B0500000000000000" pitchFamily="34" charset="-122"/>
              <a:sym typeface="+mn-ea"/>
            </a:endParaRPr>
          </a:p>
        </p:txBody>
      </p:sp>
      <p:sp>
        <p:nvSpPr>
          <p:cNvPr id="43" name="文本框 42"/>
          <p:cNvSpPr txBox="1"/>
          <p:nvPr/>
        </p:nvSpPr>
        <p:spPr>
          <a:xfrm>
            <a:off x="558165" y="1664970"/>
            <a:ext cx="10829925" cy="3969385"/>
          </a:xfrm>
          <a:prstGeom prst="rect">
            <a:avLst/>
          </a:prstGeom>
          <a:noFill/>
        </p:spPr>
        <p:txBody>
          <a:bodyPr wrap="square" rtlCol="0">
            <a:spAutoFit/>
          </a:bodyPr>
          <a:p>
            <a:r>
              <a:rPr lang="en-US" altLang="zh-CN" sz="2800" b="1">
                <a:latin typeface="仿宋" panose="02010609060101010101" charset="-122"/>
                <a:ea typeface="仿宋" panose="02010609060101010101" charset="-122"/>
                <a:cs typeface="仿宋" panose="02010609060101010101" charset="-122"/>
              </a:rPr>
              <a:t>   </a:t>
            </a:r>
            <a:r>
              <a:rPr sz="2800" b="1">
                <a:latin typeface="仿宋" panose="02010609060101010101" charset="-122"/>
                <a:ea typeface="仿宋" panose="02010609060101010101" charset="-122"/>
                <a:cs typeface="仿宋" panose="02010609060101010101" charset="-122"/>
              </a:rPr>
              <a:t>（五）监督保障情况</a:t>
            </a:r>
            <a:endParaRPr sz="2800" b="1">
              <a:latin typeface="仿宋" panose="02010609060101010101" charset="-122"/>
              <a:ea typeface="仿宋" panose="02010609060101010101" charset="-122"/>
              <a:cs typeface="仿宋" panose="02010609060101010101" charset="-122"/>
            </a:endParaRPr>
          </a:p>
          <a:p>
            <a:r>
              <a:rPr sz="2800" b="1">
                <a:latin typeface="仿宋" panose="02010609060101010101" charset="-122"/>
                <a:ea typeface="仿宋" panose="02010609060101010101" charset="-122"/>
                <a:cs typeface="仿宋" panose="02010609060101010101" charset="-122"/>
              </a:rPr>
              <a:t>    政府信息公开工作中，汶上县卫生健康局严格执行政府信息公开保密工作程序，严格履行信息发布审查机制。加强工作领导，及时调整政务公开工作领导小组，压实主体责任，进一步梳理事项、明确责任、强化政务公开主体责任。单位主要负责人亲自安排部署政务公开相关工作，指定专人负责做好本部门政府信息公开的保密检查和已与公开信息的审查工作，全力推进政务公开标准化建设。开展卫健领域政务公开业务培训，传达省、市、县政府有关会议精神，各科室、单位安排专人参加，共培训90余人次。</a:t>
            </a:r>
            <a:endParaRPr sz="28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2070</Words>
  <Application>WPS 演示</Application>
  <PresentationFormat>宽屏</PresentationFormat>
  <Paragraphs>131</Paragraphs>
  <Slides>19</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思源黑体</vt:lpstr>
      <vt:lpstr>黑体</vt:lpstr>
      <vt:lpstr>思源黑体 Light</vt:lpstr>
      <vt:lpstr>方正小标宋简体</vt:lpstr>
      <vt:lpstr>阿里巴巴普惠体</vt:lpstr>
      <vt:lpstr>Times New Roman</vt:lpstr>
      <vt:lpstr>Arial</vt:lpstr>
      <vt:lpstr>微软雅黑</vt:lpstr>
      <vt:lpstr>仿宋</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Christine</dc:creator>
  <cp:lastModifiedBy>托马斯小火车</cp:lastModifiedBy>
  <cp:revision>29</cp:revision>
  <dcterms:created xsi:type="dcterms:W3CDTF">2021-12-08T07:51:00Z</dcterms:created>
  <dcterms:modified xsi:type="dcterms:W3CDTF">2023-02-13T07:42:01Z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0FBB805CEB8E44FFBF12B9E963A032A3</vt:lpwstr>
  </property>
  <property fmtid="{D5CDD505-2E9C-101B-9397-08002B2CF9AE}" pid="3" name="KSOProductBuildVer">
    <vt:lpwstr>2052-11.1.0.10009</vt:lpwstr>
  </property>
</Properties>
</file>