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4"/>
  </p:notesMasterIdLst>
  <p:sldIdLst>
    <p:sldId id="257" r:id="rId3"/>
    <p:sldId id="302" r:id="rId4"/>
    <p:sldId id="266" r:id="rId5"/>
    <p:sldId id="268" r:id="rId6"/>
    <p:sldId id="270" r:id="rId7"/>
    <p:sldId id="303" r:id="rId8"/>
    <p:sldId id="304" r:id="rId9"/>
    <p:sldId id="260" r:id="rId10"/>
    <p:sldId id="305" r:id="rId11"/>
    <p:sldId id="306" r:id="rId12"/>
    <p:sldId id="261" r:id="rId13"/>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3">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65" autoAdjust="0"/>
    <p:restoredTop sz="94660"/>
  </p:normalViewPr>
  <p:slideViewPr>
    <p:cSldViewPr snapToGrid="0">
      <p:cViewPr varScale="1">
        <p:scale>
          <a:sx n="61" d="100"/>
          <a:sy n="61" d="100"/>
        </p:scale>
        <p:origin x="108" y="342"/>
      </p:cViewPr>
      <p:guideLst>
        <p:guide orient="horz" pos="2143"/>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012AD-9BB3-4CF1-94D8-6A868BA50705}" type="datetimeFigureOut">
              <a:rPr lang="zh-CN" altLang="en-US" smtClean="0"/>
              <a:t>2021/5/19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8264F-B12E-45F9-B9EB-4A7441D556F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11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t>‹#›</a:t>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p>
          <a:p>
            <a:r>
              <a:rPr lang="en-US" altLang="zh-CN" sz="100" dirty="0">
                <a:solidFill>
                  <a:prstClr val="white"/>
                </a:solidFill>
                <a:latin typeface="Calibri" panose="020F0502020204030204"/>
                <a:ea typeface="宋体" panose="02010600030101010101" pitchFamily="2" charset="-122"/>
              </a:rPr>
              <a:t> </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t>‹#›</a:t>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p>
          <a:p>
            <a:r>
              <a:rPr lang="en-US" altLang="zh-CN" sz="100" dirty="0">
                <a:solidFill>
                  <a:prstClr val="white"/>
                </a:solidFill>
                <a:latin typeface="Calibri" panose="020F0502020204030204"/>
                <a:ea typeface="宋体" panose="02010600030101010101" pitchFamily="2" charset="-122"/>
              </a:rPr>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F4111CE-AC9F-4A93-958A-5CE05B1E7345}" type="datetimeFigureOut">
              <a:rPr lang="zh-CN" altLang="en-US" smtClean="0"/>
              <a:t>2021/5/19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t>2021/5/19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图片 50"/>
          <p:cNvPicPr>
            <a:picLocks noChangeAspect="1"/>
          </p:cNvPicPr>
          <p:nvPr/>
        </p:nvPicPr>
        <p:blipFill rotWithShape="1">
          <a:blip r:embed="rId5" cstate="print">
            <a:extLst>
              <a:ext uri="{28A0092B-C50C-407E-A947-70E740481C1C}">
                <a14:useLocalDpi xmlns:a14="http://schemas.microsoft.com/office/drawing/2010/main" val="0"/>
              </a:ext>
            </a:extLst>
          </a:blip>
          <a:srcRect l="46640" t="20132"/>
          <a:stretch>
            <a:fillRect/>
          </a:stretch>
        </p:blipFill>
        <p:spPr>
          <a:xfrm>
            <a:off x="5266327" y="1027042"/>
            <a:ext cx="6925673" cy="5830957"/>
          </a:xfrm>
          <a:prstGeom prst="rect">
            <a:avLst/>
          </a:prstGeom>
        </p:spPr>
      </p:pic>
      <p:sp>
        <p:nvSpPr>
          <p:cNvPr id="17" name="矩形 259"/>
          <p:cNvSpPr>
            <a:spLocks noChangeArrowheads="1"/>
          </p:cNvSpPr>
          <p:nvPr/>
        </p:nvSpPr>
        <p:spPr bwMode="auto">
          <a:xfrm>
            <a:off x="236855" y="146685"/>
            <a:ext cx="11535410" cy="744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35000"/>
              </a:lnSpc>
              <a:spcBef>
                <a:spcPts val="20"/>
              </a:spcBef>
              <a:spcAft>
                <a:spcPts val="0"/>
              </a:spcAft>
              <a:buNone/>
            </a:pPr>
            <a:r>
              <a:rPr lang="zh-CN" altLang="en-US" sz="4000" b="1" dirty="0">
                <a:solidFill>
                  <a:srgbClr val="C00000"/>
                </a:solidFill>
                <a:latin typeface="Arial" panose="020B0604020202020204" pitchFamily="34" charset="0"/>
                <a:cs typeface="Arial" panose="020B0604020202020204" pitchFamily="34" charset="0"/>
              </a:rPr>
              <a:t>20</a:t>
            </a:r>
            <a:r>
              <a:rPr lang="en-US" altLang="zh-CN" sz="4000" b="1" dirty="0">
                <a:solidFill>
                  <a:srgbClr val="C00000"/>
                </a:solidFill>
                <a:latin typeface="Arial" panose="020B0604020202020204" pitchFamily="34" charset="0"/>
                <a:cs typeface="Arial" panose="020B0604020202020204" pitchFamily="34" charset="0"/>
              </a:rPr>
              <a:t>20</a:t>
            </a:r>
            <a:r>
              <a:rPr lang="zh-CN" altLang="en-US" sz="4000" b="1" dirty="0">
                <a:solidFill>
                  <a:srgbClr val="C00000"/>
                </a:solidFill>
                <a:latin typeface="Arial" panose="020B0604020202020204" pitchFamily="34" charset="0"/>
                <a:cs typeface="Arial" panose="020B0604020202020204" pitchFamily="34" charset="0"/>
              </a:rPr>
              <a:t>年政府信息公开工作年度报告</a:t>
            </a:r>
          </a:p>
        </p:txBody>
      </p:sp>
      <p:grpSp>
        <p:nvGrpSpPr>
          <p:cNvPr id="28" name="Group 5"/>
          <p:cNvGrpSpPr/>
          <p:nvPr/>
        </p:nvGrpSpPr>
        <p:grpSpPr>
          <a:xfrm>
            <a:off x="259826" y="5560227"/>
            <a:ext cx="379414" cy="354993"/>
            <a:chOff x="6964363" y="2108200"/>
            <a:chExt cx="690562" cy="646113"/>
          </a:xfrm>
          <a:solidFill>
            <a:schemeClr val="bg1">
              <a:lumMod val="75000"/>
            </a:schemeClr>
          </a:solidFill>
        </p:grpSpPr>
        <p:sp>
          <p:nvSpPr>
            <p:cNvPr id="29"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0"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1" name="Group 10"/>
          <p:cNvGrpSpPr/>
          <p:nvPr/>
        </p:nvGrpSpPr>
        <p:grpSpPr>
          <a:xfrm>
            <a:off x="1369256" y="5551042"/>
            <a:ext cx="342158" cy="341371"/>
            <a:chOff x="4594225" y="2119313"/>
            <a:chExt cx="690563" cy="688975"/>
          </a:xfrm>
          <a:solidFill>
            <a:schemeClr val="bg1">
              <a:lumMod val="75000"/>
            </a:schemeClr>
          </a:solidFill>
        </p:grpSpPr>
        <p:sp>
          <p:nvSpPr>
            <p:cNvPr id="32"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3"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4"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5" name="Group 25"/>
          <p:cNvGrpSpPr/>
          <p:nvPr/>
        </p:nvGrpSpPr>
        <p:grpSpPr>
          <a:xfrm>
            <a:off x="3506927" y="5556616"/>
            <a:ext cx="345331" cy="345331"/>
            <a:chOff x="2005013" y="1077913"/>
            <a:chExt cx="688975" cy="688975"/>
          </a:xfrm>
          <a:solidFill>
            <a:schemeClr val="bg1">
              <a:lumMod val="75000"/>
            </a:schemeClr>
          </a:solidFill>
        </p:grpSpPr>
        <p:sp>
          <p:nvSpPr>
            <p:cNvPr id="36"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7"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38" name="Freeform 286"/>
          <p:cNvSpPr>
            <a:spLocks noEditPoints="1"/>
          </p:cNvSpPr>
          <p:nvPr/>
        </p:nvSpPr>
        <p:spPr bwMode="auto">
          <a:xfrm>
            <a:off x="2441430" y="5548956"/>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39" name="Group 32"/>
          <p:cNvGrpSpPr/>
          <p:nvPr/>
        </p:nvGrpSpPr>
        <p:grpSpPr>
          <a:xfrm>
            <a:off x="4582271" y="5560528"/>
            <a:ext cx="399003" cy="324706"/>
            <a:chOff x="5245100" y="5103813"/>
            <a:chExt cx="690563" cy="561975"/>
          </a:xfrm>
          <a:solidFill>
            <a:schemeClr val="bg1">
              <a:lumMod val="75000"/>
            </a:schemeClr>
          </a:solidFill>
        </p:grpSpPr>
        <p:sp>
          <p:nvSpPr>
            <p:cNvPr id="40"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41"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42" name="直接连接符 41"/>
          <p:cNvCxnSpPr/>
          <p:nvPr/>
        </p:nvCxnSpPr>
        <p:spPr>
          <a:xfrm>
            <a:off x="4217266" y="5548956"/>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3141919"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2076422"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004248"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631190" y="6285230"/>
            <a:ext cx="2595245" cy="335280"/>
            <a:chOff x="4902198" y="3898900"/>
            <a:chExt cx="2387602" cy="375420"/>
          </a:xfrm>
          <a:solidFill>
            <a:srgbClr val="476263"/>
          </a:solidFill>
          <a:effectLst/>
        </p:grpSpPr>
        <p:sp>
          <p:nvSpPr>
            <p:cNvPr id="3" name="PA_圆角矩形 7"/>
            <p:cNvSpPr/>
            <p:nvPr>
              <p:custDataLst>
                <p:tags r:id="rId1"/>
              </p:custDataLst>
            </p:nvPr>
          </p:nvSpPr>
          <p:spPr>
            <a:xfrm>
              <a:off x="4902198" y="3898900"/>
              <a:ext cx="2387602" cy="375420"/>
            </a:xfrm>
            <a:prstGeom prst="roundRect">
              <a:avLst>
                <a:gd name="adj" fmla="val 50000"/>
              </a:avLst>
            </a:prstGeom>
            <a:solidFill>
              <a:srgbClr val="C0000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sz="1200" dirty="0">
                <a:gradFill>
                  <a:gsLst>
                    <a:gs pos="0">
                      <a:srgbClr val="DFAB75">
                        <a:shade val="30000"/>
                        <a:satMod val="115000"/>
                      </a:srgbClr>
                    </a:gs>
                    <a:gs pos="50000">
                      <a:srgbClr val="DFAB75">
                        <a:shade val="67500"/>
                        <a:satMod val="115000"/>
                      </a:srgbClr>
                    </a:gs>
                    <a:gs pos="100000">
                      <a:srgbClr val="DFAB75">
                        <a:shade val="100000"/>
                        <a:satMod val="115000"/>
                      </a:srgbClr>
                    </a:gs>
                  </a:gsLst>
                  <a:lin ang="13500000" scaled="1"/>
                </a:gradFill>
                <a:cs typeface="+mn-ea"/>
                <a:sym typeface="+mn-lt"/>
              </a:endParaRPr>
            </a:p>
          </p:txBody>
        </p:sp>
        <p:sp>
          <p:nvSpPr>
            <p:cNvPr id="4" name="PA_文本框 6"/>
            <p:cNvSpPr txBox="1"/>
            <p:nvPr>
              <p:custDataLst>
                <p:tags r:id="rId2"/>
              </p:custDataLst>
            </p:nvPr>
          </p:nvSpPr>
          <p:spPr>
            <a:xfrm>
              <a:off x="5004992" y="3917333"/>
              <a:ext cx="2179464" cy="343424"/>
            </a:xfrm>
            <a:prstGeom prst="rect">
              <a:avLst/>
            </a:prstGeom>
            <a:noFill/>
          </p:spPr>
          <p:txBody>
            <a:bodyPr wrap="square" rtlCol="0">
              <a:spAutoFit/>
            </a:bodyPr>
            <a:lstStyle/>
            <a:p>
              <a:pPr algn="ctr"/>
              <a:r>
                <a:rPr lang="zh-CN" altLang="en-US" sz="1400" b="1" dirty="0">
                  <a:solidFill>
                    <a:schemeClr val="bg1"/>
                  </a:solidFill>
                  <a:latin typeface="微软雅黑" panose="020B0503020204020204" pitchFamily="34" charset="-122"/>
                  <a:ea typeface="微软雅黑" panose="020B0503020204020204" pitchFamily="34" charset="-122"/>
                  <a:cs typeface="+mn-ea"/>
                  <a:sym typeface="+mn-lt"/>
                </a:rPr>
                <a:t>汶上县投资促进服务中心</a:t>
              </a:r>
            </a:p>
          </p:txBody>
        </p:sp>
      </p:grpSp>
      <p:grpSp>
        <p:nvGrpSpPr>
          <p:cNvPr id="90" name="组合 89"/>
          <p:cNvGrpSpPr/>
          <p:nvPr/>
        </p:nvGrpSpPr>
        <p:grpSpPr>
          <a:xfrm>
            <a:off x="591820" y="1562100"/>
            <a:ext cx="4848225" cy="3338830"/>
            <a:chOff x="4185830" y="1449310"/>
            <a:chExt cx="3865970" cy="2777592"/>
          </a:xfrm>
          <a:effectLst>
            <a:outerShdw blurRad="76200" dir="13500000" sy="23000" kx="1200000" algn="br" rotWithShape="0">
              <a:prstClr val="black">
                <a:alpha val="20000"/>
              </a:prstClr>
            </a:outerShdw>
          </a:effectLst>
        </p:grpSpPr>
        <p:sp>
          <p:nvSpPr>
            <p:cNvPr id="91" name="Freeform 353"/>
            <p:cNvSpPr/>
            <p:nvPr/>
          </p:nvSpPr>
          <p:spPr bwMode="auto">
            <a:xfrm rot="16200000">
              <a:off x="4730019" y="905121"/>
              <a:ext cx="2777592" cy="386597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2" name="Rectangle 354"/>
            <p:cNvSpPr>
              <a:spLocks noChangeArrowheads="1"/>
            </p:cNvSpPr>
            <p:nvPr/>
          </p:nvSpPr>
          <p:spPr bwMode="auto">
            <a:xfrm>
              <a:off x="4213171" y="1545065"/>
              <a:ext cx="3781410" cy="25610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pPr indent="457200" algn="just">
                <a:lnSpc>
                  <a:spcPts val="3000"/>
                </a:lnSpc>
              </a:pPr>
              <a:r>
                <a:rPr lang="zh-CN" altLang="zh-CN" sz="2000" b="1" dirty="0">
                  <a:latin typeface="微软雅黑" panose="020B0503020204020204" pitchFamily="34" charset="-122"/>
                  <a:ea typeface="微软雅黑" panose="020B0503020204020204" pitchFamily="34" charset="-122"/>
                </a:rPr>
                <a:t>根据国务院办公厅政府信息与政务公开办公室《关于政府信息公开工作年度报告有关事项的通知》和汶上县人民政府办公室《关于做好</a:t>
              </a:r>
              <a:r>
                <a:rPr lang="en-US" altLang="zh-CN" sz="2000" b="1" dirty="0">
                  <a:latin typeface="微软雅黑" panose="020B0503020204020204" pitchFamily="34" charset="-122"/>
                  <a:ea typeface="微软雅黑" panose="020B0503020204020204" pitchFamily="34" charset="-122"/>
                </a:rPr>
                <a:t>2020</a:t>
              </a:r>
              <a:r>
                <a:rPr lang="zh-CN" altLang="zh-CN" sz="2000" b="1" dirty="0">
                  <a:latin typeface="微软雅黑" panose="020B0503020204020204" pitchFamily="34" charset="-122"/>
                  <a:ea typeface="微软雅黑" panose="020B0503020204020204" pitchFamily="34" charset="-122"/>
                </a:rPr>
                <a:t>年度政府信息公开年度报告编制发布工作的通知》要求，现将</a:t>
              </a:r>
              <a:r>
                <a:rPr lang="en-US" altLang="zh-CN" sz="2000" b="1" dirty="0">
                  <a:latin typeface="微软雅黑" panose="020B0503020204020204" pitchFamily="34" charset="-122"/>
                  <a:ea typeface="微软雅黑" panose="020B0503020204020204" pitchFamily="34" charset="-122"/>
                </a:rPr>
                <a:t>2020</a:t>
              </a:r>
              <a:r>
                <a:rPr lang="zh-CN" altLang="zh-CN" sz="2000" b="1" dirty="0">
                  <a:latin typeface="微软雅黑" panose="020B0503020204020204" pitchFamily="34" charset="-122"/>
                  <a:ea typeface="微软雅黑" panose="020B0503020204020204" pitchFamily="34" charset="-122"/>
                </a:rPr>
                <a:t>年汶上县投资促进服务中心政府信息公开工作年度报告向社会公布。</a:t>
              </a:r>
            </a:p>
            <a:p>
              <a:pPr indent="457200" algn="just" fontAlgn="auto">
                <a:lnSpc>
                  <a:spcPts val="3000"/>
                </a:lnSpc>
              </a:pP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11000"/>
                                  </p:stCondLst>
                                  <p:iterate type="lt">
                                    <p:tmPct val="10000"/>
                                  </p:iterate>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7"/>
                                        </p:tgtEl>
                                      </p:cBhvr>
                                    </p:animEffect>
                                  </p:childTnLst>
                                </p:cTn>
                              </p:par>
                              <p:par>
                                <p:cTn id="12" presetID="26" presetClass="emph" presetSubtype="0" fill="hold" grpId="1" nodeType="withEffect">
                                  <p:stCondLst>
                                    <p:cond delay="500"/>
                                  </p:stCondLst>
                                  <p:iterate type="lt">
                                    <p:tmPct val="0"/>
                                  </p:iterate>
                                  <p:childTnLst>
                                    <p:animEffect transition="out" filter="fade">
                                      <p:cBhvr>
                                        <p:cTn id="13" dur="500" tmFilter="0, 0; .2, .5; .8, .5; 1, 0"/>
                                        <p:tgtEl>
                                          <p:spTgt spid="17"/>
                                        </p:tgtEl>
                                      </p:cBhvr>
                                    </p:animEffect>
                                    <p:animScale>
                                      <p:cBhvr>
                                        <p:cTn id="14" dur="250" autoRev="1" fill="hold"/>
                                        <p:tgtEl>
                                          <p:spTgt spid="17"/>
                                        </p:tgtEl>
                                      </p:cBhvr>
                                      <p:by x="105000" y="105000"/>
                                    </p:animScale>
                                  </p:childTnLst>
                                </p:cTn>
                              </p:par>
                            </p:childTnLst>
                          </p:cTn>
                        </p:par>
                        <p:par>
                          <p:cTn id="15" fill="hold">
                            <p:stCondLst>
                              <p:cond delay="12300"/>
                            </p:stCondLst>
                            <p:childTnLst>
                              <p:par>
                                <p:cTn id="16" presetID="10" presetClass="entr" presetSubtype="0" fill="hold" nodeType="after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500"/>
                                        <p:tgtEl>
                                          <p:spTgt spid="28"/>
                                        </p:tgtEl>
                                      </p:cBhvr>
                                    </p:animEffect>
                                  </p:childTnLst>
                                </p:cTn>
                              </p:par>
                            </p:childTnLst>
                          </p:cTn>
                        </p:par>
                        <p:par>
                          <p:cTn id="19" fill="hold">
                            <p:stCondLst>
                              <p:cond delay="12800"/>
                            </p:stCondLst>
                            <p:childTnLst>
                              <p:par>
                                <p:cTn id="20" presetID="10" presetClass="entr" presetSubtype="0" fill="hold" nodeType="after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par>
                                <p:cTn id="29" presetID="10"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500"/>
                                        <p:tgtEl>
                                          <p:spTgt spid="39"/>
                                        </p:tgtEl>
                                      </p:cBhvr>
                                    </p:animEffect>
                                  </p:childTnLst>
                                </p:cTn>
                              </p:par>
                            </p:childTnLst>
                          </p:cTn>
                        </p:par>
                        <p:par>
                          <p:cTn id="32" fill="hold">
                            <p:stCondLst>
                              <p:cond delay="13300"/>
                            </p:stCondLst>
                            <p:childTnLst>
                              <p:par>
                                <p:cTn id="33" presetID="16" presetClass="entr" presetSubtype="42" fill="hold"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arn(outHorizontal)">
                                      <p:cBhvr>
                                        <p:cTn id="35" dur="500"/>
                                        <p:tgtEl>
                                          <p:spTgt spid="45"/>
                                        </p:tgtEl>
                                      </p:cBhvr>
                                    </p:animEffect>
                                  </p:childTnLst>
                                </p:cTn>
                              </p:par>
                              <p:par>
                                <p:cTn id="36" presetID="16" presetClass="entr" presetSubtype="42" fill="hold" nodeType="with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barn(outHorizontal)">
                                      <p:cBhvr>
                                        <p:cTn id="38" dur="500"/>
                                        <p:tgtEl>
                                          <p:spTgt spid="44"/>
                                        </p:tgtEl>
                                      </p:cBhvr>
                                    </p:animEffect>
                                  </p:childTnLst>
                                </p:cTn>
                              </p:par>
                              <p:par>
                                <p:cTn id="39" presetID="16" presetClass="entr" presetSubtype="42" fill="hold" nodeType="with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barn(outHorizontal)">
                                      <p:cBhvr>
                                        <p:cTn id="41" dur="500"/>
                                        <p:tgtEl>
                                          <p:spTgt spid="43"/>
                                        </p:tgtEl>
                                      </p:cBhvr>
                                    </p:animEffect>
                                  </p:childTnLst>
                                </p:cTn>
                              </p:par>
                              <p:par>
                                <p:cTn id="42" presetID="16" presetClass="entr" presetSubtype="42" fill="hold"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barn(outHorizontal)">
                                      <p:cBhvr>
                                        <p:cTn id="44" dur="500"/>
                                        <p:tgtEl>
                                          <p:spTgt spid="42"/>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fade">
                                      <p:cBhvr>
                                        <p:cTn id="49" dur="1000"/>
                                        <p:tgtEl>
                                          <p:spTgt spid="51"/>
                                        </p:tgtEl>
                                      </p:cBhvr>
                                    </p:animEffect>
                                    <p:anim calcmode="lin" valueType="num">
                                      <p:cBhvr>
                                        <p:cTn id="50" dur="1000" fill="hold"/>
                                        <p:tgtEl>
                                          <p:spTgt spid="51"/>
                                        </p:tgtEl>
                                        <p:attrNameLst>
                                          <p:attrName>ppt_x</p:attrName>
                                        </p:attrNameLst>
                                      </p:cBhvr>
                                      <p:tavLst>
                                        <p:tav tm="0">
                                          <p:val>
                                            <p:strVal val="#ppt_x"/>
                                          </p:val>
                                        </p:tav>
                                        <p:tav tm="100000">
                                          <p:val>
                                            <p:strVal val="#ppt_x"/>
                                          </p:val>
                                        </p:tav>
                                      </p:tavLst>
                                    </p:anim>
                                    <p:anim calcmode="lin" valueType="num">
                                      <p:cBhvr>
                                        <p:cTn id="51" dur="1000" fill="hold"/>
                                        <p:tgtEl>
                                          <p:spTgt spid="51"/>
                                        </p:tgtEl>
                                        <p:attrNameLst>
                                          <p:attrName>ppt_y</p:attrName>
                                        </p:attrNameLst>
                                      </p:cBhvr>
                                      <p:tavLst>
                                        <p:tav tm="0">
                                          <p:val>
                                            <p:strVal val="#ppt_y+.1"/>
                                          </p:val>
                                        </p:tav>
                                        <p:tav tm="100000">
                                          <p:val>
                                            <p:strVal val="#ppt_y"/>
                                          </p:val>
                                        </p:tav>
                                      </p:tavLst>
                                    </p:anim>
                                  </p:childTnLst>
                                </p:cTn>
                              </p:par>
                            </p:childTnLst>
                          </p:cTn>
                        </p:par>
                        <p:par>
                          <p:cTn id="52" fill="hold">
                            <p:stCondLst>
                              <p:cond delay="1000"/>
                            </p:stCondLst>
                            <p:childTnLst>
                              <p:par>
                                <p:cTn id="53" presetID="2" presetClass="entr" presetSubtype="8" decel="100000" fill="hold" nodeType="after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1500" fill="hold"/>
                                        <p:tgtEl>
                                          <p:spTgt spid="2"/>
                                        </p:tgtEl>
                                        <p:attrNameLst>
                                          <p:attrName>ppt_x</p:attrName>
                                        </p:attrNameLst>
                                      </p:cBhvr>
                                      <p:tavLst>
                                        <p:tav tm="0">
                                          <p:val>
                                            <p:strVal val="0-#ppt_w/2"/>
                                          </p:val>
                                        </p:tav>
                                        <p:tav tm="100000">
                                          <p:val>
                                            <p:strVal val="#ppt_x"/>
                                          </p:val>
                                        </p:tav>
                                      </p:tavLst>
                                    </p:anim>
                                    <p:anim calcmode="lin" valueType="num">
                                      <p:cBhvr additive="base">
                                        <p:cTn id="56"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p:bldP spid="17" grpId="1" bldLvl="0" animBg="1"/>
      <p:bldP spid="3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四</a:t>
              </a:r>
            </a:p>
          </p:txBody>
        </p:sp>
        <p:sp>
          <p:nvSpPr>
            <p:cNvPr id="7" name="矩形 259"/>
            <p:cNvSpPr>
              <a:spLocks noChangeArrowheads="1"/>
            </p:cNvSpPr>
            <p:nvPr/>
          </p:nvSpPr>
          <p:spPr bwMode="auto">
            <a:xfrm>
              <a:off x="1655649" y="3800030"/>
              <a:ext cx="2908935" cy="1697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政府信息公开行政复议、行政诉讼情况</a:t>
              </a:r>
            </a:p>
          </p:txBody>
        </p:sp>
      </p:grpSp>
      <p:graphicFrame>
        <p:nvGraphicFramePr>
          <p:cNvPr id="23" name="表格 22">
            <a:extLst>
              <a:ext uri="{FF2B5EF4-FFF2-40B4-BE49-F238E27FC236}">
                <a16:creationId xmlns:a16="http://schemas.microsoft.com/office/drawing/2014/main" id="{6E950626-B811-48FB-ACA0-7F0E8883FFD0}"/>
              </a:ext>
            </a:extLst>
          </p:cNvPr>
          <p:cNvGraphicFramePr>
            <a:graphicFrameLocks noGrp="1"/>
          </p:cNvGraphicFramePr>
          <p:nvPr>
            <p:extLst>
              <p:ext uri="{D42A27DB-BD31-4B8C-83A1-F6EECF244321}">
                <p14:modId xmlns:p14="http://schemas.microsoft.com/office/powerpoint/2010/main" val="403648830"/>
              </p:ext>
            </p:extLst>
          </p:nvPr>
        </p:nvGraphicFramePr>
        <p:xfrm>
          <a:off x="5728600" y="2408177"/>
          <a:ext cx="5731710" cy="2284176"/>
        </p:xfrm>
        <a:graphic>
          <a:graphicData uri="http://schemas.openxmlformats.org/drawingml/2006/table">
            <a:tbl>
              <a:tblPr>
                <a:tableStyleId>{5C22544A-7EE6-4342-B048-85BDC9FD1C3A}</a:tableStyleId>
              </a:tblPr>
              <a:tblGrid>
                <a:gridCol w="379309">
                  <a:extLst>
                    <a:ext uri="{9D8B030D-6E8A-4147-A177-3AD203B41FA5}">
                      <a16:colId xmlns:a16="http://schemas.microsoft.com/office/drawing/2014/main" val="1158904563"/>
                    </a:ext>
                  </a:extLst>
                </a:gridCol>
                <a:gridCol w="379309">
                  <a:extLst>
                    <a:ext uri="{9D8B030D-6E8A-4147-A177-3AD203B41FA5}">
                      <a16:colId xmlns:a16="http://schemas.microsoft.com/office/drawing/2014/main" val="1427122449"/>
                    </a:ext>
                  </a:extLst>
                </a:gridCol>
                <a:gridCol w="379309">
                  <a:extLst>
                    <a:ext uri="{9D8B030D-6E8A-4147-A177-3AD203B41FA5}">
                      <a16:colId xmlns:a16="http://schemas.microsoft.com/office/drawing/2014/main" val="2991156343"/>
                    </a:ext>
                  </a:extLst>
                </a:gridCol>
                <a:gridCol w="379309">
                  <a:extLst>
                    <a:ext uri="{9D8B030D-6E8A-4147-A177-3AD203B41FA5}">
                      <a16:colId xmlns:a16="http://schemas.microsoft.com/office/drawing/2014/main" val="27098204"/>
                    </a:ext>
                  </a:extLst>
                </a:gridCol>
                <a:gridCol w="413220">
                  <a:extLst>
                    <a:ext uri="{9D8B030D-6E8A-4147-A177-3AD203B41FA5}">
                      <a16:colId xmlns:a16="http://schemas.microsoft.com/office/drawing/2014/main" val="1216908146"/>
                    </a:ext>
                  </a:extLst>
                </a:gridCol>
                <a:gridCol w="379937">
                  <a:extLst>
                    <a:ext uri="{9D8B030D-6E8A-4147-A177-3AD203B41FA5}">
                      <a16:colId xmlns:a16="http://schemas.microsoft.com/office/drawing/2014/main" val="3541852122"/>
                    </a:ext>
                  </a:extLst>
                </a:gridCol>
                <a:gridCol w="379937">
                  <a:extLst>
                    <a:ext uri="{9D8B030D-6E8A-4147-A177-3AD203B41FA5}">
                      <a16:colId xmlns:a16="http://schemas.microsoft.com/office/drawing/2014/main" val="3041894256"/>
                    </a:ext>
                  </a:extLst>
                </a:gridCol>
                <a:gridCol w="379937">
                  <a:extLst>
                    <a:ext uri="{9D8B030D-6E8A-4147-A177-3AD203B41FA5}">
                      <a16:colId xmlns:a16="http://schemas.microsoft.com/office/drawing/2014/main" val="1965069780"/>
                    </a:ext>
                  </a:extLst>
                </a:gridCol>
                <a:gridCol w="379937">
                  <a:extLst>
                    <a:ext uri="{9D8B030D-6E8A-4147-A177-3AD203B41FA5}">
                      <a16:colId xmlns:a16="http://schemas.microsoft.com/office/drawing/2014/main" val="318978618"/>
                    </a:ext>
                  </a:extLst>
                </a:gridCol>
                <a:gridCol w="379937">
                  <a:extLst>
                    <a:ext uri="{9D8B030D-6E8A-4147-A177-3AD203B41FA5}">
                      <a16:colId xmlns:a16="http://schemas.microsoft.com/office/drawing/2014/main" val="1559227063"/>
                    </a:ext>
                  </a:extLst>
                </a:gridCol>
                <a:gridCol w="379937">
                  <a:extLst>
                    <a:ext uri="{9D8B030D-6E8A-4147-A177-3AD203B41FA5}">
                      <a16:colId xmlns:a16="http://schemas.microsoft.com/office/drawing/2014/main" val="3446630090"/>
                    </a:ext>
                  </a:extLst>
                </a:gridCol>
                <a:gridCol w="379937">
                  <a:extLst>
                    <a:ext uri="{9D8B030D-6E8A-4147-A177-3AD203B41FA5}">
                      <a16:colId xmlns:a16="http://schemas.microsoft.com/office/drawing/2014/main" val="580064539"/>
                    </a:ext>
                  </a:extLst>
                </a:gridCol>
                <a:gridCol w="380565">
                  <a:extLst>
                    <a:ext uri="{9D8B030D-6E8A-4147-A177-3AD203B41FA5}">
                      <a16:colId xmlns:a16="http://schemas.microsoft.com/office/drawing/2014/main" val="1827821045"/>
                    </a:ext>
                  </a:extLst>
                </a:gridCol>
                <a:gridCol w="380565">
                  <a:extLst>
                    <a:ext uri="{9D8B030D-6E8A-4147-A177-3AD203B41FA5}">
                      <a16:colId xmlns:a16="http://schemas.microsoft.com/office/drawing/2014/main" val="3051276660"/>
                    </a:ext>
                  </a:extLst>
                </a:gridCol>
                <a:gridCol w="380565">
                  <a:extLst>
                    <a:ext uri="{9D8B030D-6E8A-4147-A177-3AD203B41FA5}">
                      <a16:colId xmlns:a16="http://schemas.microsoft.com/office/drawing/2014/main" val="2355123263"/>
                    </a:ext>
                  </a:extLst>
                </a:gridCol>
              </a:tblGrid>
              <a:tr h="326311">
                <a:tc gridSpan="5">
                  <a:txBody>
                    <a:bodyPr/>
                    <a:lstStyle/>
                    <a:p>
                      <a:pPr algn="ctr">
                        <a:spcAft>
                          <a:spcPts val="900"/>
                        </a:spcAft>
                      </a:pPr>
                      <a:r>
                        <a:rPr lang="zh-CN" sz="1000" kern="0">
                          <a:effectLst/>
                        </a:rPr>
                        <a:t>行政复议</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10">
                  <a:txBody>
                    <a:bodyPr/>
                    <a:lstStyle/>
                    <a:p>
                      <a:pPr algn="ctr">
                        <a:spcAft>
                          <a:spcPts val="900"/>
                        </a:spcAft>
                      </a:pPr>
                      <a:r>
                        <a:rPr lang="zh-CN" sz="1000" kern="0">
                          <a:effectLst/>
                        </a:rPr>
                        <a:t>行政诉讼</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517885468"/>
                  </a:ext>
                </a:extLst>
              </a:tr>
              <a:tr h="326311">
                <a:tc rowSpan="2">
                  <a:txBody>
                    <a:bodyPr/>
                    <a:lstStyle/>
                    <a:p>
                      <a:pPr algn="ctr">
                        <a:spcAft>
                          <a:spcPts val="900"/>
                        </a:spcAft>
                      </a:pPr>
                      <a:r>
                        <a:rPr lang="zh-CN" sz="1000" kern="0">
                          <a:effectLst/>
                        </a:rPr>
                        <a:t>结果维持</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900"/>
                        </a:spcAft>
                      </a:pPr>
                      <a:r>
                        <a:rPr lang="zh-CN" sz="1000" kern="0">
                          <a:effectLst/>
                        </a:rPr>
                        <a:t>结果纠正</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900"/>
                        </a:spcAft>
                      </a:pPr>
                      <a:r>
                        <a:rPr lang="zh-CN" sz="1000" kern="0">
                          <a:effectLst/>
                        </a:rPr>
                        <a:t>其他结果</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900"/>
                        </a:spcAft>
                      </a:pPr>
                      <a:r>
                        <a:rPr lang="zh-CN" sz="1000" kern="0">
                          <a:effectLst/>
                        </a:rPr>
                        <a:t>尚未审结</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rowSpan="2">
                  <a:txBody>
                    <a:bodyPr/>
                    <a:lstStyle/>
                    <a:p>
                      <a:pPr algn="ctr">
                        <a:spcAft>
                          <a:spcPts val="900"/>
                        </a:spcAft>
                      </a:pPr>
                      <a:r>
                        <a:rPr lang="zh-CN" sz="1000" kern="0">
                          <a:effectLst/>
                        </a:rPr>
                        <a:t>总计</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gridSpan="5">
                  <a:txBody>
                    <a:bodyPr/>
                    <a:lstStyle/>
                    <a:p>
                      <a:pPr algn="ctr">
                        <a:spcAft>
                          <a:spcPts val="900"/>
                        </a:spcAft>
                      </a:pPr>
                      <a:r>
                        <a:rPr lang="zh-CN" sz="1000" kern="0">
                          <a:effectLst/>
                        </a:rPr>
                        <a:t>未经复议直接起诉</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5">
                  <a:txBody>
                    <a:bodyPr/>
                    <a:lstStyle/>
                    <a:p>
                      <a:pPr algn="ctr">
                        <a:spcAft>
                          <a:spcPts val="900"/>
                        </a:spcAft>
                      </a:pPr>
                      <a:r>
                        <a:rPr lang="zh-CN" sz="1000" kern="0">
                          <a:effectLst/>
                        </a:rPr>
                        <a:t>复议后起诉</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002331100"/>
                  </a:ext>
                </a:extLst>
              </a:tr>
              <a:tr h="1305243">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spcAft>
                          <a:spcPts val="900"/>
                        </a:spcAft>
                      </a:pPr>
                      <a:r>
                        <a:rPr lang="zh-CN" sz="1000" kern="0" dirty="0">
                          <a:effectLst/>
                        </a:rPr>
                        <a:t>结果维持</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结果纠正</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其他结果</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尚未审结</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总计</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结果维持</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结果纠正</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其他结果</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尚未审结</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zh-CN" sz="1000" kern="0">
                          <a:effectLst/>
                        </a:rPr>
                        <a:t>总计</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237753469"/>
                  </a:ext>
                </a:extLst>
              </a:tr>
              <a:tr h="326311">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0 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0 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 0</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a:effectLst/>
                        </a:rPr>
                        <a:t>0 </a:t>
                      </a:r>
                      <a:endParaRPr lang="zh-CN" sz="105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900"/>
                        </a:spcAft>
                      </a:pPr>
                      <a:r>
                        <a:rPr lang="en-US" sz="1000" kern="0" dirty="0">
                          <a:effectLst/>
                        </a:rPr>
                        <a:t>0</a:t>
                      </a:r>
                      <a:endParaRPr lang="zh-CN" sz="105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031302445"/>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五</a:t>
              </a: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存在的主要问题及改进情况</a:t>
              </a:r>
            </a:p>
          </p:txBody>
        </p:sp>
      </p:grpSp>
      <p:grpSp>
        <p:nvGrpSpPr>
          <p:cNvPr id="52" name="组合 51"/>
          <p:cNvGrpSpPr/>
          <p:nvPr/>
        </p:nvGrpSpPr>
        <p:grpSpPr>
          <a:xfrm>
            <a:off x="9556321" y="5072637"/>
            <a:ext cx="1896053" cy="1433119"/>
            <a:chOff x="1871171" y="3448784"/>
            <a:chExt cx="1896053" cy="1433119"/>
          </a:xfrm>
        </p:grpSpPr>
        <p:sp>
          <p:nvSpPr>
            <p:cNvPr id="53" name="Freeform 9"/>
            <p:cNvSpPr/>
            <p:nvPr/>
          </p:nvSpPr>
          <p:spPr bwMode="auto">
            <a:xfrm rot="16200000">
              <a:off x="1920418" y="3404461"/>
              <a:ext cx="1162255" cy="1260749"/>
            </a:xfrm>
            <a:custGeom>
              <a:avLst/>
              <a:gdLst>
                <a:gd name="T0" fmla="*/ 1027 w 1074"/>
                <a:gd name="T1" fmla="*/ 392 h 1167"/>
                <a:gd name="T2" fmla="*/ 993 w 1074"/>
                <a:gd name="T3" fmla="*/ 295 h 1167"/>
                <a:gd name="T4" fmla="*/ 650 w 1074"/>
                <a:gd name="T5" fmla="*/ 53 h 1167"/>
                <a:gd name="T6" fmla="*/ 543 w 1074"/>
                <a:gd name="T7" fmla="*/ 59 h 1167"/>
                <a:gd name="T8" fmla="*/ 0 w 1074"/>
                <a:gd name="T9" fmla="*/ 827 h 1167"/>
                <a:gd name="T10" fmla="*/ 480 w 1074"/>
                <a:gd name="T11" fmla="*/ 1167 h 1167"/>
                <a:gd name="T12" fmla="*/ 1027 w 1074"/>
                <a:gd name="T13" fmla="*/ 392 h 1167"/>
              </a:gdLst>
              <a:ahLst/>
              <a:cxnLst>
                <a:cxn ang="0">
                  <a:pos x="T0" y="T1"/>
                </a:cxn>
                <a:cxn ang="0">
                  <a:pos x="T2" y="T3"/>
                </a:cxn>
                <a:cxn ang="0">
                  <a:pos x="T4" y="T5"/>
                </a:cxn>
                <a:cxn ang="0">
                  <a:pos x="T6" y="T7"/>
                </a:cxn>
                <a:cxn ang="0">
                  <a:pos x="T8" y="T9"/>
                </a:cxn>
                <a:cxn ang="0">
                  <a:pos x="T10" y="T11"/>
                </a:cxn>
                <a:cxn ang="0">
                  <a:pos x="T12" y="T13"/>
                </a:cxn>
              </a:cxnLst>
              <a:rect l="0" t="0" r="r" b="b"/>
              <a:pathLst>
                <a:path w="1074" h="1167">
                  <a:moveTo>
                    <a:pt x="1027" y="392"/>
                  </a:moveTo>
                  <a:cubicBezTo>
                    <a:pt x="1074" y="327"/>
                    <a:pt x="993" y="295"/>
                    <a:pt x="993" y="295"/>
                  </a:cubicBezTo>
                  <a:cubicBezTo>
                    <a:pt x="650" y="53"/>
                    <a:pt x="650" y="53"/>
                    <a:pt x="650" y="53"/>
                  </a:cubicBezTo>
                  <a:cubicBezTo>
                    <a:pt x="575" y="0"/>
                    <a:pt x="543" y="59"/>
                    <a:pt x="543" y="59"/>
                  </a:cubicBezTo>
                  <a:cubicBezTo>
                    <a:pt x="0" y="827"/>
                    <a:pt x="0" y="827"/>
                    <a:pt x="0" y="827"/>
                  </a:cubicBezTo>
                  <a:cubicBezTo>
                    <a:pt x="480" y="1167"/>
                    <a:pt x="480" y="1167"/>
                    <a:pt x="480" y="1167"/>
                  </a:cubicBezTo>
                  <a:lnTo>
                    <a:pt x="1027" y="392"/>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4" name="Freeform 46"/>
            <p:cNvSpPr/>
            <p:nvPr/>
          </p:nvSpPr>
          <p:spPr bwMode="auto">
            <a:xfrm rot="16200000">
              <a:off x="2107564" y="3704874"/>
              <a:ext cx="832291" cy="911088"/>
            </a:xfrm>
            <a:custGeom>
              <a:avLst/>
              <a:gdLst>
                <a:gd name="T0" fmla="*/ 169 w 169"/>
                <a:gd name="T1" fmla="*/ 54 h 185"/>
                <a:gd name="T2" fmla="*/ 76 w 169"/>
                <a:gd name="T3" fmla="*/ 185 h 185"/>
                <a:gd name="T4" fmla="*/ 0 w 169"/>
                <a:gd name="T5" fmla="*/ 131 h 185"/>
                <a:gd name="T6" fmla="*/ 93 w 169"/>
                <a:gd name="T7" fmla="*/ 0 h 185"/>
                <a:gd name="T8" fmla="*/ 169 w 169"/>
                <a:gd name="T9" fmla="*/ 54 h 185"/>
              </a:gdLst>
              <a:ahLst/>
              <a:cxnLst>
                <a:cxn ang="0">
                  <a:pos x="T0" y="T1"/>
                </a:cxn>
                <a:cxn ang="0">
                  <a:pos x="T2" y="T3"/>
                </a:cxn>
                <a:cxn ang="0">
                  <a:pos x="T4" y="T5"/>
                </a:cxn>
                <a:cxn ang="0">
                  <a:pos x="T6" y="T7"/>
                </a:cxn>
                <a:cxn ang="0">
                  <a:pos x="T8" y="T9"/>
                </a:cxn>
              </a:cxnLst>
              <a:rect l="0" t="0" r="r" b="b"/>
              <a:pathLst>
                <a:path w="169" h="185">
                  <a:moveTo>
                    <a:pt x="169" y="54"/>
                  </a:moveTo>
                  <a:lnTo>
                    <a:pt x="76" y="185"/>
                  </a:lnTo>
                  <a:lnTo>
                    <a:pt x="0" y="131"/>
                  </a:lnTo>
                  <a:lnTo>
                    <a:pt x="93" y="0"/>
                  </a:lnTo>
                  <a:lnTo>
                    <a:pt x="169" y="54"/>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5" name="Freeform 47"/>
            <p:cNvSpPr>
              <a:spLocks noEditPoints="1"/>
            </p:cNvSpPr>
            <p:nvPr/>
          </p:nvSpPr>
          <p:spPr bwMode="auto">
            <a:xfrm rot="16200000">
              <a:off x="1932732" y="3544818"/>
              <a:ext cx="1157331" cy="1260749"/>
            </a:xfrm>
            <a:custGeom>
              <a:avLst/>
              <a:gdLst>
                <a:gd name="T0" fmla="*/ 993 w 1073"/>
                <a:gd name="T1" fmla="*/ 295 h 1167"/>
                <a:gd name="T2" fmla="*/ 650 w 1073"/>
                <a:gd name="T3" fmla="*/ 53 h 1167"/>
                <a:gd name="T4" fmla="*/ 542 w 1073"/>
                <a:gd name="T5" fmla="*/ 60 h 1167"/>
                <a:gd name="T6" fmla="*/ 0 w 1073"/>
                <a:gd name="T7" fmla="*/ 828 h 1167"/>
                <a:gd name="T8" fmla="*/ 480 w 1073"/>
                <a:gd name="T9" fmla="*/ 1167 h 1167"/>
                <a:gd name="T10" fmla="*/ 1027 w 1073"/>
                <a:gd name="T11" fmla="*/ 392 h 1167"/>
                <a:gd name="T12" fmla="*/ 993 w 1073"/>
                <a:gd name="T13" fmla="*/ 295 h 1167"/>
                <a:gd name="T14" fmla="*/ 735 w 1073"/>
                <a:gd name="T15" fmla="*/ 408 h 1167"/>
                <a:gd name="T16" fmla="*/ 660 w 1073"/>
                <a:gd name="T17" fmla="*/ 429 h 1167"/>
                <a:gd name="T18" fmla="*/ 611 w 1073"/>
                <a:gd name="T19" fmla="*/ 498 h 1167"/>
                <a:gd name="T20" fmla="*/ 612 w 1073"/>
                <a:gd name="T21" fmla="*/ 685 h 1167"/>
                <a:gd name="T22" fmla="*/ 600 w 1073"/>
                <a:gd name="T23" fmla="*/ 700 h 1167"/>
                <a:gd name="T24" fmla="*/ 601 w 1073"/>
                <a:gd name="T25" fmla="*/ 746 h 1167"/>
                <a:gd name="T26" fmla="*/ 548 w 1073"/>
                <a:gd name="T27" fmla="*/ 755 h 1167"/>
                <a:gd name="T28" fmla="*/ 539 w 1073"/>
                <a:gd name="T29" fmla="*/ 702 h 1167"/>
                <a:gd name="T30" fmla="*/ 589 w 1073"/>
                <a:gd name="T31" fmla="*/ 691 h 1167"/>
                <a:gd name="T32" fmla="*/ 603 w 1073"/>
                <a:gd name="T33" fmla="*/ 511 h 1167"/>
                <a:gd name="T34" fmla="*/ 397 w 1073"/>
                <a:gd name="T35" fmla="*/ 802 h 1167"/>
                <a:gd name="T36" fmla="*/ 396 w 1073"/>
                <a:gd name="T37" fmla="*/ 843 h 1167"/>
                <a:gd name="T38" fmla="*/ 344 w 1073"/>
                <a:gd name="T39" fmla="*/ 851 h 1167"/>
                <a:gd name="T40" fmla="*/ 336 w 1073"/>
                <a:gd name="T41" fmla="*/ 800 h 1167"/>
                <a:gd name="T42" fmla="*/ 374 w 1073"/>
                <a:gd name="T43" fmla="*/ 786 h 1167"/>
                <a:gd name="T44" fmla="*/ 531 w 1073"/>
                <a:gd name="T45" fmla="*/ 563 h 1167"/>
                <a:gd name="T46" fmla="*/ 366 w 1073"/>
                <a:gd name="T47" fmla="*/ 633 h 1167"/>
                <a:gd name="T48" fmla="*/ 376 w 1073"/>
                <a:gd name="T49" fmla="*/ 695 h 1167"/>
                <a:gd name="T50" fmla="*/ 313 w 1073"/>
                <a:gd name="T51" fmla="*/ 706 h 1167"/>
                <a:gd name="T52" fmla="*/ 302 w 1073"/>
                <a:gd name="T53" fmla="*/ 643 h 1167"/>
                <a:gd name="T54" fmla="*/ 354 w 1073"/>
                <a:gd name="T55" fmla="*/ 626 h 1167"/>
                <a:gd name="T56" fmla="*/ 541 w 1073"/>
                <a:gd name="T57" fmla="*/ 549 h 1167"/>
                <a:gd name="T58" fmla="*/ 637 w 1073"/>
                <a:gd name="T59" fmla="*/ 413 h 1167"/>
                <a:gd name="T60" fmla="*/ 632 w 1073"/>
                <a:gd name="T61" fmla="*/ 335 h 1167"/>
                <a:gd name="T62" fmla="*/ 720 w 1073"/>
                <a:gd name="T63" fmla="*/ 320 h 1167"/>
                <a:gd name="T64" fmla="*/ 735 w 1073"/>
                <a:gd name="T65" fmla="*/ 408 h 1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3" h="1167">
                  <a:moveTo>
                    <a:pt x="993" y="295"/>
                  </a:moveTo>
                  <a:cubicBezTo>
                    <a:pt x="650" y="53"/>
                    <a:pt x="650" y="53"/>
                    <a:pt x="650" y="53"/>
                  </a:cubicBezTo>
                  <a:cubicBezTo>
                    <a:pt x="574" y="0"/>
                    <a:pt x="542" y="60"/>
                    <a:pt x="542" y="60"/>
                  </a:cubicBezTo>
                  <a:cubicBezTo>
                    <a:pt x="0" y="828"/>
                    <a:pt x="0" y="828"/>
                    <a:pt x="0" y="828"/>
                  </a:cubicBezTo>
                  <a:cubicBezTo>
                    <a:pt x="480" y="1167"/>
                    <a:pt x="480" y="1167"/>
                    <a:pt x="480" y="1167"/>
                  </a:cubicBezTo>
                  <a:cubicBezTo>
                    <a:pt x="1027" y="392"/>
                    <a:pt x="1027" y="392"/>
                    <a:pt x="1027" y="392"/>
                  </a:cubicBezTo>
                  <a:cubicBezTo>
                    <a:pt x="1073" y="327"/>
                    <a:pt x="993" y="295"/>
                    <a:pt x="993" y="295"/>
                  </a:cubicBezTo>
                  <a:close/>
                  <a:moveTo>
                    <a:pt x="735" y="408"/>
                  </a:moveTo>
                  <a:cubicBezTo>
                    <a:pt x="718" y="432"/>
                    <a:pt x="687" y="440"/>
                    <a:pt x="660" y="429"/>
                  </a:cubicBezTo>
                  <a:cubicBezTo>
                    <a:pt x="611" y="498"/>
                    <a:pt x="611" y="498"/>
                    <a:pt x="611" y="498"/>
                  </a:cubicBezTo>
                  <a:cubicBezTo>
                    <a:pt x="668" y="580"/>
                    <a:pt x="636" y="650"/>
                    <a:pt x="612" y="685"/>
                  </a:cubicBezTo>
                  <a:cubicBezTo>
                    <a:pt x="607" y="691"/>
                    <a:pt x="603" y="696"/>
                    <a:pt x="600" y="700"/>
                  </a:cubicBezTo>
                  <a:cubicBezTo>
                    <a:pt x="610" y="713"/>
                    <a:pt x="611" y="732"/>
                    <a:pt x="601" y="746"/>
                  </a:cubicBezTo>
                  <a:cubicBezTo>
                    <a:pt x="589" y="764"/>
                    <a:pt x="565" y="768"/>
                    <a:pt x="548" y="755"/>
                  </a:cubicBezTo>
                  <a:cubicBezTo>
                    <a:pt x="531" y="743"/>
                    <a:pt x="527" y="720"/>
                    <a:pt x="539" y="702"/>
                  </a:cubicBezTo>
                  <a:cubicBezTo>
                    <a:pt x="550" y="686"/>
                    <a:pt x="572" y="682"/>
                    <a:pt x="589" y="691"/>
                  </a:cubicBezTo>
                  <a:cubicBezTo>
                    <a:pt x="609" y="669"/>
                    <a:pt x="661" y="598"/>
                    <a:pt x="603" y="511"/>
                  </a:cubicBezTo>
                  <a:cubicBezTo>
                    <a:pt x="397" y="802"/>
                    <a:pt x="397" y="802"/>
                    <a:pt x="397" y="802"/>
                  </a:cubicBezTo>
                  <a:cubicBezTo>
                    <a:pt x="404" y="814"/>
                    <a:pt x="404" y="830"/>
                    <a:pt x="396" y="843"/>
                  </a:cubicBezTo>
                  <a:cubicBezTo>
                    <a:pt x="384" y="859"/>
                    <a:pt x="361" y="863"/>
                    <a:pt x="344" y="851"/>
                  </a:cubicBezTo>
                  <a:cubicBezTo>
                    <a:pt x="328" y="840"/>
                    <a:pt x="324" y="817"/>
                    <a:pt x="336" y="800"/>
                  </a:cubicBezTo>
                  <a:cubicBezTo>
                    <a:pt x="344" y="788"/>
                    <a:pt x="360" y="782"/>
                    <a:pt x="374" y="786"/>
                  </a:cubicBezTo>
                  <a:cubicBezTo>
                    <a:pt x="531" y="563"/>
                    <a:pt x="531" y="563"/>
                    <a:pt x="531" y="563"/>
                  </a:cubicBezTo>
                  <a:cubicBezTo>
                    <a:pt x="425" y="556"/>
                    <a:pt x="379" y="612"/>
                    <a:pt x="366" y="633"/>
                  </a:cubicBezTo>
                  <a:cubicBezTo>
                    <a:pt x="386" y="647"/>
                    <a:pt x="391" y="675"/>
                    <a:pt x="376" y="695"/>
                  </a:cubicBezTo>
                  <a:cubicBezTo>
                    <a:pt x="362" y="716"/>
                    <a:pt x="334" y="720"/>
                    <a:pt x="313" y="706"/>
                  </a:cubicBezTo>
                  <a:cubicBezTo>
                    <a:pt x="293" y="692"/>
                    <a:pt x="288" y="663"/>
                    <a:pt x="302" y="643"/>
                  </a:cubicBezTo>
                  <a:cubicBezTo>
                    <a:pt x="314" y="626"/>
                    <a:pt x="335" y="620"/>
                    <a:pt x="354" y="626"/>
                  </a:cubicBezTo>
                  <a:cubicBezTo>
                    <a:pt x="368" y="603"/>
                    <a:pt x="420" y="539"/>
                    <a:pt x="541" y="549"/>
                  </a:cubicBezTo>
                  <a:cubicBezTo>
                    <a:pt x="637" y="413"/>
                    <a:pt x="637" y="413"/>
                    <a:pt x="637" y="413"/>
                  </a:cubicBezTo>
                  <a:cubicBezTo>
                    <a:pt x="618" y="392"/>
                    <a:pt x="615" y="359"/>
                    <a:pt x="632" y="335"/>
                  </a:cubicBezTo>
                  <a:cubicBezTo>
                    <a:pt x="652" y="306"/>
                    <a:pt x="692" y="300"/>
                    <a:pt x="720" y="320"/>
                  </a:cubicBezTo>
                  <a:cubicBezTo>
                    <a:pt x="749" y="340"/>
                    <a:pt x="755" y="379"/>
                    <a:pt x="735" y="408"/>
                  </a:cubicBezTo>
                  <a:close/>
                </a:path>
              </a:pathLst>
            </a:custGeom>
            <a:solidFill>
              <a:srgbClr val="D1D0CE"/>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6" name="Freeform 10"/>
            <p:cNvSpPr>
              <a:spLocks noEditPoints="1"/>
            </p:cNvSpPr>
            <p:nvPr/>
          </p:nvSpPr>
          <p:spPr bwMode="auto">
            <a:xfrm rot="16200000">
              <a:off x="2853672" y="4219514"/>
              <a:ext cx="526955" cy="512179"/>
            </a:xfrm>
            <a:custGeom>
              <a:avLst/>
              <a:gdLst>
                <a:gd name="T0" fmla="*/ 107 w 107"/>
                <a:gd name="T1" fmla="*/ 48 h 104"/>
                <a:gd name="T2" fmla="*/ 39 w 107"/>
                <a:gd name="T3" fmla="*/ 0 h 104"/>
                <a:gd name="T4" fmla="*/ 0 w 107"/>
                <a:gd name="T5" fmla="*/ 56 h 104"/>
                <a:gd name="T6" fmla="*/ 67 w 107"/>
                <a:gd name="T7" fmla="*/ 104 h 104"/>
                <a:gd name="T8" fmla="*/ 107 w 107"/>
                <a:gd name="T9" fmla="*/ 48 h 104"/>
                <a:gd name="T10" fmla="*/ 37 w 107"/>
                <a:gd name="T11" fmla="*/ 53 h 104"/>
                <a:gd name="T12" fmla="*/ 22 w 107"/>
                <a:gd name="T13" fmla="*/ 42 h 104"/>
                <a:gd name="T14" fmla="*/ 30 w 107"/>
                <a:gd name="T15" fmla="*/ 30 h 104"/>
                <a:gd name="T16" fmla="*/ 45 w 107"/>
                <a:gd name="T17" fmla="*/ 41 h 104"/>
                <a:gd name="T18" fmla="*/ 37 w 107"/>
                <a:gd name="T19" fmla="*/ 53 h 104"/>
                <a:gd name="T20" fmla="*/ 66 w 107"/>
                <a:gd name="T21" fmla="*/ 56 h 104"/>
                <a:gd name="T22" fmla="*/ 81 w 107"/>
                <a:gd name="T23" fmla="*/ 66 h 104"/>
                <a:gd name="T24" fmla="*/ 73 w 107"/>
                <a:gd name="T25" fmla="*/ 78 h 104"/>
                <a:gd name="T26" fmla="*/ 57 w 107"/>
                <a:gd name="T27" fmla="*/ 68 h 104"/>
                <a:gd name="T28" fmla="*/ 66 w 107"/>
                <a:gd name="T29" fmla="*/ 56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4">
                  <a:moveTo>
                    <a:pt x="107" y="48"/>
                  </a:moveTo>
                  <a:lnTo>
                    <a:pt x="39" y="0"/>
                  </a:lnTo>
                  <a:lnTo>
                    <a:pt x="0" y="56"/>
                  </a:lnTo>
                  <a:lnTo>
                    <a:pt x="67" y="104"/>
                  </a:lnTo>
                  <a:lnTo>
                    <a:pt x="107" y="48"/>
                  </a:lnTo>
                  <a:close/>
                  <a:moveTo>
                    <a:pt x="37" y="53"/>
                  </a:moveTo>
                  <a:lnTo>
                    <a:pt x="22" y="42"/>
                  </a:lnTo>
                  <a:lnTo>
                    <a:pt x="30" y="30"/>
                  </a:lnTo>
                  <a:lnTo>
                    <a:pt x="45" y="41"/>
                  </a:lnTo>
                  <a:lnTo>
                    <a:pt x="37" y="53"/>
                  </a:lnTo>
                  <a:close/>
                  <a:moveTo>
                    <a:pt x="66" y="56"/>
                  </a:moveTo>
                  <a:lnTo>
                    <a:pt x="81" y="66"/>
                  </a:lnTo>
                  <a:lnTo>
                    <a:pt x="73" y="78"/>
                  </a:lnTo>
                  <a:lnTo>
                    <a:pt x="57" y="68"/>
                  </a:lnTo>
                  <a:lnTo>
                    <a:pt x="66" y="56"/>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7" name="Freeform 13"/>
            <p:cNvSpPr/>
            <p:nvPr/>
          </p:nvSpPr>
          <p:spPr bwMode="auto">
            <a:xfrm rot="16200000">
              <a:off x="3200872" y="3507881"/>
              <a:ext cx="615600" cy="497406"/>
            </a:xfrm>
            <a:custGeom>
              <a:avLst/>
              <a:gdLst>
                <a:gd name="T0" fmla="*/ 305 w 568"/>
                <a:gd name="T1" fmla="*/ 55 h 460"/>
                <a:gd name="T2" fmla="*/ 242 w 568"/>
                <a:gd name="T3" fmla="*/ 45 h 460"/>
                <a:gd name="T4" fmla="*/ 244 w 568"/>
                <a:gd name="T5" fmla="*/ 32 h 460"/>
                <a:gd name="T6" fmla="*/ 194 w 568"/>
                <a:gd name="T7" fmla="*/ 24 h 460"/>
                <a:gd name="T8" fmla="*/ 192 w 568"/>
                <a:gd name="T9" fmla="*/ 37 h 460"/>
                <a:gd name="T10" fmla="*/ 181 w 568"/>
                <a:gd name="T11" fmla="*/ 35 h 460"/>
                <a:gd name="T12" fmla="*/ 183 w 568"/>
                <a:gd name="T13" fmla="*/ 23 h 460"/>
                <a:gd name="T14" fmla="*/ 48 w 568"/>
                <a:gd name="T15" fmla="*/ 0 h 460"/>
                <a:gd name="T16" fmla="*/ 0 w 568"/>
                <a:gd name="T17" fmla="*/ 293 h 460"/>
                <a:gd name="T18" fmla="*/ 60 w 568"/>
                <a:gd name="T19" fmla="*/ 388 h 460"/>
                <a:gd name="T20" fmla="*/ 159 w 568"/>
                <a:gd name="T21" fmla="*/ 404 h 460"/>
                <a:gd name="T22" fmla="*/ 162 w 568"/>
                <a:gd name="T23" fmla="*/ 389 h 460"/>
                <a:gd name="T24" fmla="*/ 189 w 568"/>
                <a:gd name="T25" fmla="*/ 394 h 460"/>
                <a:gd name="T26" fmla="*/ 186 w 568"/>
                <a:gd name="T27" fmla="*/ 408 h 460"/>
                <a:gd name="T28" fmla="*/ 494 w 568"/>
                <a:gd name="T29" fmla="*/ 459 h 460"/>
                <a:gd name="T30" fmla="*/ 515 w 568"/>
                <a:gd name="T31" fmla="*/ 432 h 460"/>
                <a:gd name="T32" fmla="*/ 564 w 568"/>
                <a:gd name="T33" fmla="*/ 128 h 460"/>
                <a:gd name="T34" fmla="*/ 532 w 568"/>
                <a:gd name="T35" fmla="*/ 79 h 460"/>
                <a:gd name="T36" fmla="*/ 307 w 568"/>
                <a:gd name="T37" fmla="*/ 43 h 460"/>
                <a:gd name="T38" fmla="*/ 305 w 568"/>
                <a:gd name="T39" fmla="*/ 55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8" h="460">
                  <a:moveTo>
                    <a:pt x="305" y="55"/>
                  </a:moveTo>
                  <a:cubicBezTo>
                    <a:pt x="242" y="45"/>
                    <a:pt x="242" y="45"/>
                    <a:pt x="242" y="45"/>
                  </a:cubicBezTo>
                  <a:cubicBezTo>
                    <a:pt x="244" y="32"/>
                    <a:pt x="244" y="32"/>
                    <a:pt x="244" y="32"/>
                  </a:cubicBezTo>
                  <a:cubicBezTo>
                    <a:pt x="194" y="24"/>
                    <a:pt x="194" y="24"/>
                    <a:pt x="194" y="24"/>
                  </a:cubicBezTo>
                  <a:cubicBezTo>
                    <a:pt x="192" y="37"/>
                    <a:pt x="192" y="37"/>
                    <a:pt x="192" y="37"/>
                  </a:cubicBezTo>
                  <a:cubicBezTo>
                    <a:pt x="181" y="35"/>
                    <a:pt x="181" y="35"/>
                    <a:pt x="181" y="35"/>
                  </a:cubicBezTo>
                  <a:cubicBezTo>
                    <a:pt x="183" y="23"/>
                    <a:pt x="183" y="23"/>
                    <a:pt x="183" y="23"/>
                  </a:cubicBezTo>
                  <a:cubicBezTo>
                    <a:pt x="48" y="0"/>
                    <a:pt x="48" y="0"/>
                    <a:pt x="48" y="0"/>
                  </a:cubicBezTo>
                  <a:cubicBezTo>
                    <a:pt x="0" y="293"/>
                    <a:pt x="0" y="293"/>
                    <a:pt x="0" y="293"/>
                  </a:cubicBezTo>
                  <a:cubicBezTo>
                    <a:pt x="60" y="388"/>
                    <a:pt x="60" y="388"/>
                    <a:pt x="60" y="388"/>
                  </a:cubicBezTo>
                  <a:cubicBezTo>
                    <a:pt x="159" y="404"/>
                    <a:pt x="159" y="404"/>
                    <a:pt x="159" y="404"/>
                  </a:cubicBezTo>
                  <a:cubicBezTo>
                    <a:pt x="162" y="389"/>
                    <a:pt x="162" y="389"/>
                    <a:pt x="162" y="389"/>
                  </a:cubicBezTo>
                  <a:cubicBezTo>
                    <a:pt x="189" y="394"/>
                    <a:pt x="189" y="394"/>
                    <a:pt x="189" y="394"/>
                  </a:cubicBezTo>
                  <a:cubicBezTo>
                    <a:pt x="186" y="408"/>
                    <a:pt x="186" y="408"/>
                    <a:pt x="186" y="408"/>
                  </a:cubicBezTo>
                  <a:cubicBezTo>
                    <a:pt x="494" y="459"/>
                    <a:pt x="494" y="459"/>
                    <a:pt x="494" y="459"/>
                  </a:cubicBezTo>
                  <a:cubicBezTo>
                    <a:pt x="505" y="460"/>
                    <a:pt x="515" y="432"/>
                    <a:pt x="515" y="432"/>
                  </a:cubicBezTo>
                  <a:cubicBezTo>
                    <a:pt x="564" y="128"/>
                    <a:pt x="564" y="128"/>
                    <a:pt x="564" y="128"/>
                  </a:cubicBezTo>
                  <a:cubicBezTo>
                    <a:pt x="568" y="103"/>
                    <a:pt x="532" y="79"/>
                    <a:pt x="532" y="79"/>
                  </a:cubicBezTo>
                  <a:cubicBezTo>
                    <a:pt x="307" y="43"/>
                    <a:pt x="307" y="43"/>
                    <a:pt x="307" y="43"/>
                  </a:cubicBezTo>
                  <a:lnTo>
                    <a:pt x="305" y="55"/>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8" name="Freeform 48"/>
            <p:cNvSpPr>
              <a:spLocks noEditPoints="1"/>
            </p:cNvSpPr>
            <p:nvPr/>
          </p:nvSpPr>
          <p:spPr bwMode="auto">
            <a:xfrm rot="16200000">
              <a:off x="2865983" y="4364798"/>
              <a:ext cx="526955" cy="507255"/>
            </a:xfrm>
            <a:custGeom>
              <a:avLst/>
              <a:gdLst>
                <a:gd name="T0" fmla="*/ 68 w 107"/>
                <a:gd name="T1" fmla="*/ 103 h 103"/>
                <a:gd name="T2" fmla="*/ 107 w 107"/>
                <a:gd name="T3" fmla="*/ 48 h 103"/>
                <a:gd name="T4" fmla="*/ 40 w 107"/>
                <a:gd name="T5" fmla="*/ 0 h 103"/>
                <a:gd name="T6" fmla="*/ 0 w 107"/>
                <a:gd name="T7" fmla="*/ 56 h 103"/>
                <a:gd name="T8" fmla="*/ 68 w 107"/>
                <a:gd name="T9" fmla="*/ 103 h 103"/>
                <a:gd name="T10" fmla="*/ 22 w 107"/>
                <a:gd name="T11" fmla="*/ 42 h 103"/>
                <a:gd name="T12" fmla="*/ 31 w 107"/>
                <a:gd name="T13" fmla="*/ 30 h 103"/>
                <a:gd name="T14" fmla="*/ 46 w 107"/>
                <a:gd name="T15" fmla="*/ 40 h 103"/>
                <a:gd name="T16" fmla="*/ 38 w 107"/>
                <a:gd name="T17" fmla="*/ 53 h 103"/>
                <a:gd name="T18" fmla="*/ 22 w 107"/>
                <a:gd name="T19" fmla="*/ 42 h 103"/>
                <a:gd name="T20" fmla="*/ 58 w 107"/>
                <a:gd name="T21" fmla="*/ 67 h 103"/>
                <a:gd name="T22" fmla="*/ 67 w 107"/>
                <a:gd name="T23" fmla="*/ 55 h 103"/>
                <a:gd name="T24" fmla="*/ 82 w 107"/>
                <a:gd name="T25" fmla="*/ 66 h 103"/>
                <a:gd name="T26" fmla="*/ 73 w 107"/>
                <a:gd name="T27" fmla="*/ 78 h 103"/>
                <a:gd name="T28" fmla="*/ 58 w 107"/>
                <a:gd name="T29" fmla="*/ 6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3">
                  <a:moveTo>
                    <a:pt x="68" y="103"/>
                  </a:moveTo>
                  <a:lnTo>
                    <a:pt x="107" y="48"/>
                  </a:lnTo>
                  <a:lnTo>
                    <a:pt x="40" y="0"/>
                  </a:lnTo>
                  <a:lnTo>
                    <a:pt x="0" y="56"/>
                  </a:lnTo>
                  <a:lnTo>
                    <a:pt x="68" y="103"/>
                  </a:lnTo>
                  <a:close/>
                  <a:moveTo>
                    <a:pt x="22" y="42"/>
                  </a:moveTo>
                  <a:lnTo>
                    <a:pt x="31" y="30"/>
                  </a:lnTo>
                  <a:lnTo>
                    <a:pt x="46" y="40"/>
                  </a:lnTo>
                  <a:lnTo>
                    <a:pt x="38" y="53"/>
                  </a:lnTo>
                  <a:lnTo>
                    <a:pt x="22" y="42"/>
                  </a:lnTo>
                  <a:close/>
                  <a:moveTo>
                    <a:pt x="58" y="67"/>
                  </a:moveTo>
                  <a:lnTo>
                    <a:pt x="67" y="55"/>
                  </a:lnTo>
                  <a:lnTo>
                    <a:pt x="82" y="66"/>
                  </a:lnTo>
                  <a:lnTo>
                    <a:pt x="73" y="78"/>
                  </a:lnTo>
                  <a:lnTo>
                    <a:pt x="58" y="6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9" name="Freeform 236"/>
            <p:cNvSpPr/>
            <p:nvPr/>
          </p:nvSpPr>
          <p:spPr bwMode="auto">
            <a:xfrm rot="16200000">
              <a:off x="3282130" y="3953578"/>
              <a:ext cx="59097" cy="34473"/>
            </a:xfrm>
            <a:custGeom>
              <a:avLst/>
              <a:gdLst>
                <a:gd name="T0" fmla="*/ 1 w 12"/>
                <a:gd name="T1" fmla="*/ 0 h 7"/>
                <a:gd name="T2" fmla="*/ 12 w 12"/>
                <a:gd name="T3" fmla="*/ 2 h 7"/>
                <a:gd name="T4" fmla="*/ 12 w 12"/>
                <a:gd name="T5" fmla="*/ 7 h 7"/>
                <a:gd name="T6" fmla="*/ 0 w 12"/>
                <a:gd name="T7" fmla="*/ 5 h 7"/>
                <a:gd name="T8" fmla="*/ 1 w 12"/>
                <a:gd name="T9" fmla="*/ 0 h 7"/>
              </a:gdLst>
              <a:ahLst/>
              <a:cxnLst>
                <a:cxn ang="0">
                  <a:pos x="T0" y="T1"/>
                </a:cxn>
                <a:cxn ang="0">
                  <a:pos x="T2" y="T3"/>
                </a:cxn>
                <a:cxn ang="0">
                  <a:pos x="T4" y="T5"/>
                </a:cxn>
                <a:cxn ang="0">
                  <a:pos x="T6" y="T7"/>
                </a:cxn>
                <a:cxn ang="0">
                  <a:pos x="T8" y="T9"/>
                </a:cxn>
              </a:cxnLst>
              <a:rect l="0" t="0" r="r" b="b"/>
              <a:pathLst>
                <a:path w="12" h="7">
                  <a:moveTo>
                    <a:pt x="1" y="0"/>
                  </a:moveTo>
                  <a:lnTo>
                    <a:pt x="12" y="2"/>
                  </a:lnTo>
                  <a:lnTo>
                    <a:pt x="12" y="7"/>
                  </a:lnTo>
                  <a:lnTo>
                    <a:pt x="0" y="5"/>
                  </a:lnTo>
                  <a:lnTo>
                    <a:pt x="1" y="0"/>
                  </a:lnTo>
                  <a:close/>
                </a:path>
              </a:pathLst>
            </a:custGeom>
            <a:solidFill>
              <a:srgbClr val="EBF6FB"/>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0" name="Freeform 237"/>
            <p:cNvSpPr/>
            <p:nvPr/>
          </p:nvSpPr>
          <p:spPr bwMode="auto">
            <a:xfrm rot="16200000">
              <a:off x="3213183" y="3648237"/>
              <a:ext cx="610676" cy="497406"/>
            </a:xfrm>
            <a:custGeom>
              <a:avLst/>
              <a:gdLst>
                <a:gd name="T0" fmla="*/ 514 w 568"/>
                <a:gd name="T1" fmla="*/ 431 h 460"/>
                <a:gd name="T2" fmla="*/ 493 w 568"/>
                <a:gd name="T3" fmla="*/ 458 h 460"/>
                <a:gd name="T4" fmla="*/ 186 w 568"/>
                <a:gd name="T5" fmla="*/ 408 h 460"/>
                <a:gd name="T6" fmla="*/ 188 w 568"/>
                <a:gd name="T7" fmla="*/ 393 h 460"/>
                <a:gd name="T8" fmla="*/ 161 w 568"/>
                <a:gd name="T9" fmla="*/ 389 h 460"/>
                <a:gd name="T10" fmla="*/ 159 w 568"/>
                <a:gd name="T11" fmla="*/ 403 h 460"/>
                <a:gd name="T12" fmla="*/ 60 w 568"/>
                <a:gd name="T13" fmla="*/ 387 h 460"/>
                <a:gd name="T14" fmla="*/ 0 w 568"/>
                <a:gd name="T15" fmla="*/ 292 h 460"/>
                <a:gd name="T16" fmla="*/ 47 w 568"/>
                <a:gd name="T17" fmla="*/ 0 h 460"/>
                <a:gd name="T18" fmla="*/ 183 w 568"/>
                <a:gd name="T19" fmla="*/ 22 h 460"/>
                <a:gd name="T20" fmla="*/ 181 w 568"/>
                <a:gd name="T21" fmla="*/ 34 h 460"/>
                <a:gd name="T22" fmla="*/ 305 w 568"/>
                <a:gd name="T23" fmla="*/ 54 h 460"/>
                <a:gd name="T24" fmla="*/ 307 w 568"/>
                <a:gd name="T25" fmla="*/ 42 h 460"/>
                <a:gd name="T26" fmla="*/ 531 w 568"/>
                <a:gd name="T27" fmla="*/ 78 h 460"/>
                <a:gd name="T28" fmla="*/ 564 w 568"/>
                <a:gd name="T29" fmla="*/ 127 h 460"/>
                <a:gd name="T30" fmla="*/ 514 w 568"/>
                <a:gd name="T31" fmla="*/ 431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8" h="460">
                  <a:moveTo>
                    <a:pt x="514" y="431"/>
                  </a:moveTo>
                  <a:cubicBezTo>
                    <a:pt x="514" y="431"/>
                    <a:pt x="505" y="460"/>
                    <a:pt x="493" y="458"/>
                  </a:cubicBezTo>
                  <a:cubicBezTo>
                    <a:pt x="186" y="408"/>
                    <a:pt x="186" y="408"/>
                    <a:pt x="186" y="408"/>
                  </a:cubicBezTo>
                  <a:cubicBezTo>
                    <a:pt x="188" y="393"/>
                    <a:pt x="188" y="393"/>
                    <a:pt x="188" y="393"/>
                  </a:cubicBezTo>
                  <a:cubicBezTo>
                    <a:pt x="161" y="389"/>
                    <a:pt x="161" y="389"/>
                    <a:pt x="161" y="389"/>
                  </a:cubicBezTo>
                  <a:cubicBezTo>
                    <a:pt x="159" y="403"/>
                    <a:pt x="159" y="403"/>
                    <a:pt x="159" y="403"/>
                  </a:cubicBezTo>
                  <a:cubicBezTo>
                    <a:pt x="60" y="387"/>
                    <a:pt x="60" y="387"/>
                    <a:pt x="60" y="387"/>
                  </a:cubicBezTo>
                  <a:cubicBezTo>
                    <a:pt x="0" y="292"/>
                    <a:pt x="0" y="292"/>
                    <a:pt x="0" y="292"/>
                  </a:cubicBezTo>
                  <a:cubicBezTo>
                    <a:pt x="47" y="0"/>
                    <a:pt x="47" y="0"/>
                    <a:pt x="47" y="0"/>
                  </a:cubicBezTo>
                  <a:cubicBezTo>
                    <a:pt x="183" y="22"/>
                    <a:pt x="183" y="22"/>
                    <a:pt x="183" y="22"/>
                  </a:cubicBezTo>
                  <a:cubicBezTo>
                    <a:pt x="181" y="34"/>
                    <a:pt x="181" y="34"/>
                    <a:pt x="181" y="34"/>
                  </a:cubicBezTo>
                  <a:cubicBezTo>
                    <a:pt x="305" y="54"/>
                    <a:pt x="305" y="54"/>
                    <a:pt x="305" y="54"/>
                  </a:cubicBezTo>
                  <a:cubicBezTo>
                    <a:pt x="307" y="42"/>
                    <a:pt x="307" y="42"/>
                    <a:pt x="307" y="42"/>
                  </a:cubicBezTo>
                  <a:cubicBezTo>
                    <a:pt x="531" y="78"/>
                    <a:pt x="531" y="78"/>
                    <a:pt x="531" y="78"/>
                  </a:cubicBezTo>
                  <a:cubicBezTo>
                    <a:pt x="531" y="78"/>
                    <a:pt x="568" y="102"/>
                    <a:pt x="564" y="127"/>
                  </a:cubicBezTo>
                  <a:lnTo>
                    <a:pt x="514" y="431"/>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1" name="Freeform 238"/>
            <p:cNvSpPr/>
            <p:nvPr/>
          </p:nvSpPr>
          <p:spPr bwMode="auto">
            <a:xfrm rot="16200000">
              <a:off x="3597318" y="4066848"/>
              <a:ext cx="88645" cy="44324"/>
            </a:xfrm>
            <a:custGeom>
              <a:avLst/>
              <a:gdLst>
                <a:gd name="T0" fmla="*/ 1 w 18"/>
                <a:gd name="T1" fmla="*/ 0 h 9"/>
                <a:gd name="T2" fmla="*/ 18 w 18"/>
                <a:gd name="T3" fmla="*/ 2 h 9"/>
                <a:gd name="T4" fmla="*/ 17 w 18"/>
                <a:gd name="T5" fmla="*/ 9 h 9"/>
                <a:gd name="T6" fmla="*/ 0 w 18"/>
                <a:gd name="T7" fmla="*/ 6 h 9"/>
                <a:gd name="T8" fmla="*/ 1 w 18"/>
                <a:gd name="T9" fmla="*/ 0 h 9"/>
              </a:gdLst>
              <a:ahLst/>
              <a:cxnLst>
                <a:cxn ang="0">
                  <a:pos x="T0" y="T1"/>
                </a:cxn>
                <a:cxn ang="0">
                  <a:pos x="T2" y="T3"/>
                </a:cxn>
                <a:cxn ang="0">
                  <a:pos x="T4" y="T5"/>
                </a:cxn>
                <a:cxn ang="0">
                  <a:pos x="T6" y="T7"/>
                </a:cxn>
                <a:cxn ang="0">
                  <a:pos x="T8" y="T9"/>
                </a:cxn>
              </a:cxnLst>
              <a:rect l="0" t="0" r="r" b="b"/>
              <a:pathLst>
                <a:path w="18" h="9">
                  <a:moveTo>
                    <a:pt x="1" y="0"/>
                  </a:moveTo>
                  <a:lnTo>
                    <a:pt x="18" y="2"/>
                  </a:lnTo>
                  <a:lnTo>
                    <a:pt x="17" y="9"/>
                  </a:lnTo>
                  <a:lnTo>
                    <a:pt x="0" y="6"/>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2" name="Freeform 239"/>
            <p:cNvSpPr/>
            <p:nvPr/>
          </p:nvSpPr>
          <p:spPr bwMode="auto">
            <a:xfrm rot="16200000">
              <a:off x="3550530" y="41037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3" name="Freeform 240"/>
            <p:cNvSpPr/>
            <p:nvPr/>
          </p:nvSpPr>
          <p:spPr bwMode="auto">
            <a:xfrm rot="16200000">
              <a:off x="3516057" y="40988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4" name="Freeform 241"/>
            <p:cNvSpPr/>
            <p:nvPr/>
          </p:nvSpPr>
          <p:spPr bwMode="auto">
            <a:xfrm rot="16200000">
              <a:off x="3481584" y="40939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5" name="Freeform 242"/>
            <p:cNvSpPr/>
            <p:nvPr/>
          </p:nvSpPr>
          <p:spPr bwMode="auto">
            <a:xfrm rot="16200000">
              <a:off x="3449574" y="4086546"/>
              <a:ext cx="83721" cy="39397"/>
            </a:xfrm>
            <a:custGeom>
              <a:avLst/>
              <a:gdLst>
                <a:gd name="T0" fmla="*/ 0 w 17"/>
                <a:gd name="T1" fmla="*/ 0 h 8"/>
                <a:gd name="T2" fmla="*/ 17 w 17"/>
                <a:gd name="T3" fmla="*/ 3 h 8"/>
                <a:gd name="T4" fmla="*/ 17 w 17"/>
                <a:gd name="T5" fmla="*/ 8 h 8"/>
                <a:gd name="T6" fmla="*/ 0 w 17"/>
                <a:gd name="T7" fmla="*/ 5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lnTo>
                    <a:pt x="17" y="3"/>
                  </a:lnTo>
                  <a:lnTo>
                    <a:pt x="17" y="8"/>
                  </a:lnTo>
                  <a:lnTo>
                    <a:pt x="0" y="5"/>
                  </a:lnTo>
                  <a:lnTo>
                    <a:pt x="0"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6" name="Freeform 243"/>
            <p:cNvSpPr/>
            <p:nvPr/>
          </p:nvSpPr>
          <p:spPr bwMode="auto">
            <a:xfrm rot="16200000">
              <a:off x="3412636" y="40791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7" name="Freeform 244"/>
            <p:cNvSpPr/>
            <p:nvPr/>
          </p:nvSpPr>
          <p:spPr bwMode="auto">
            <a:xfrm rot="16200000">
              <a:off x="3378163" y="40742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8" name="Freeform 245"/>
            <p:cNvSpPr/>
            <p:nvPr/>
          </p:nvSpPr>
          <p:spPr bwMode="auto">
            <a:xfrm rot="16200000">
              <a:off x="3343690" y="4069311"/>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9" name="Freeform 246"/>
            <p:cNvSpPr/>
            <p:nvPr/>
          </p:nvSpPr>
          <p:spPr bwMode="auto">
            <a:xfrm rot="16200000">
              <a:off x="3309215" y="40643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0" name="Freeform 247"/>
            <p:cNvSpPr/>
            <p:nvPr/>
          </p:nvSpPr>
          <p:spPr bwMode="auto">
            <a:xfrm rot="16200000">
              <a:off x="3274742" y="40594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1" name="Freeform 248"/>
            <p:cNvSpPr/>
            <p:nvPr/>
          </p:nvSpPr>
          <p:spPr bwMode="auto">
            <a:xfrm rot="16200000">
              <a:off x="3397862" y="3586676"/>
              <a:ext cx="285640" cy="374285"/>
            </a:xfrm>
            <a:custGeom>
              <a:avLst/>
              <a:gdLst>
                <a:gd name="T0" fmla="*/ 11 w 58"/>
                <a:gd name="T1" fmla="*/ 0 h 76"/>
                <a:gd name="T2" fmla="*/ 58 w 58"/>
                <a:gd name="T3" fmla="*/ 8 h 76"/>
                <a:gd name="T4" fmla="*/ 47 w 58"/>
                <a:gd name="T5" fmla="*/ 76 h 76"/>
                <a:gd name="T6" fmla="*/ 0 w 58"/>
                <a:gd name="T7" fmla="*/ 68 h 76"/>
                <a:gd name="T8" fmla="*/ 11 w 58"/>
                <a:gd name="T9" fmla="*/ 0 h 76"/>
              </a:gdLst>
              <a:ahLst/>
              <a:cxnLst>
                <a:cxn ang="0">
                  <a:pos x="T0" y="T1"/>
                </a:cxn>
                <a:cxn ang="0">
                  <a:pos x="T2" y="T3"/>
                </a:cxn>
                <a:cxn ang="0">
                  <a:pos x="T4" y="T5"/>
                </a:cxn>
                <a:cxn ang="0">
                  <a:pos x="T6" y="T7"/>
                </a:cxn>
                <a:cxn ang="0">
                  <a:pos x="T8" y="T9"/>
                </a:cxn>
              </a:cxnLst>
              <a:rect l="0" t="0" r="r" b="b"/>
              <a:pathLst>
                <a:path w="58" h="76">
                  <a:moveTo>
                    <a:pt x="11" y="0"/>
                  </a:moveTo>
                  <a:lnTo>
                    <a:pt x="58" y="8"/>
                  </a:lnTo>
                  <a:lnTo>
                    <a:pt x="47" y="76"/>
                  </a:lnTo>
                  <a:lnTo>
                    <a:pt x="0" y="68"/>
                  </a:lnTo>
                  <a:lnTo>
                    <a:pt x="11" y="0"/>
                  </a:lnTo>
                  <a:close/>
                </a:path>
              </a:pathLst>
            </a:custGeom>
            <a:solidFill>
              <a:srgbClr val="1E557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2" name="Freeform 249"/>
            <p:cNvSpPr/>
            <p:nvPr/>
          </p:nvSpPr>
          <p:spPr bwMode="auto">
            <a:xfrm rot="16200000">
              <a:off x="3496360" y="3695023"/>
              <a:ext cx="64021" cy="310264"/>
            </a:xfrm>
            <a:custGeom>
              <a:avLst/>
              <a:gdLst>
                <a:gd name="T0" fmla="*/ 13 w 13"/>
                <a:gd name="T1" fmla="*/ 0 h 63"/>
                <a:gd name="T2" fmla="*/ 3 w 13"/>
                <a:gd name="T3" fmla="*/ 63 h 63"/>
                <a:gd name="T4" fmla="*/ 0 w 13"/>
                <a:gd name="T5" fmla="*/ 63 h 63"/>
                <a:gd name="T6" fmla="*/ 10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0"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3" name="Freeform 250"/>
            <p:cNvSpPr/>
            <p:nvPr/>
          </p:nvSpPr>
          <p:spPr bwMode="auto">
            <a:xfrm rot="16200000">
              <a:off x="3501283" y="3640849"/>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4" name="Freeform 251"/>
            <p:cNvSpPr/>
            <p:nvPr/>
          </p:nvSpPr>
          <p:spPr bwMode="auto">
            <a:xfrm rot="16200000">
              <a:off x="3511131" y="3586676"/>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5" name="Freeform 252"/>
            <p:cNvSpPr/>
            <p:nvPr/>
          </p:nvSpPr>
          <p:spPr bwMode="auto">
            <a:xfrm rot="16200000">
              <a:off x="3520984" y="3537429"/>
              <a:ext cx="64021" cy="310264"/>
            </a:xfrm>
            <a:custGeom>
              <a:avLst/>
              <a:gdLst>
                <a:gd name="T0" fmla="*/ 13 w 13"/>
                <a:gd name="T1" fmla="*/ 0 h 63"/>
                <a:gd name="T2" fmla="*/ 3 w 13"/>
                <a:gd name="T3" fmla="*/ 63 h 63"/>
                <a:gd name="T4" fmla="*/ 0 w 13"/>
                <a:gd name="T5" fmla="*/ 63 h 63"/>
                <a:gd name="T6" fmla="*/ 11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1"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678805" y="2058670"/>
            <a:ext cx="4682490" cy="2974975"/>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存在问题：一是政务公开专业程度有待提升；二是公开栏目相对较少，有待进一步提高。</a:t>
            </a:r>
            <a:endPar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改进措施：一是强化学习交流，提高专业水平；二是提高栏目数量，提升公开质量。</a:t>
            </a:r>
          </a:p>
          <a:p>
            <a:pPr indent="457200" algn="just" fontAlgn="auto">
              <a:lnSpc>
                <a:spcPts val="3400"/>
              </a:lnSpc>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53" presetClass="entr" presetSubtype="16" fill="hold" nodeType="withEffect">
                                  <p:stCondLst>
                                    <p:cond delay="250"/>
                                  </p:stCondLst>
                                  <p:childTnLst>
                                    <p:set>
                                      <p:cBhvr>
                                        <p:cTn id="10" dur="1" fill="hold">
                                          <p:stCondLst>
                                            <p:cond delay="0"/>
                                          </p:stCondLst>
                                        </p:cTn>
                                        <p:tgtEl>
                                          <p:spTgt spid="52"/>
                                        </p:tgtEl>
                                        <p:attrNameLst>
                                          <p:attrName>style.visibility</p:attrName>
                                        </p:attrNameLst>
                                      </p:cBhvr>
                                      <p:to>
                                        <p:strVal val="visible"/>
                                      </p:to>
                                    </p:set>
                                    <p:anim calcmode="lin" valueType="num">
                                      <p:cBhvr>
                                        <p:cTn id="11" dur="500" fill="hold"/>
                                        <p:tgtEl>
                                          <p:spTgt spid="52"/>
                                        </p:tgtEl>
                                        <p:attrNameLst>
                                          <p:attrName>ppt_w</p:attrName>
                                        </p:attrNameLst>
                                      </p:cBhvr>
                                      <p:tavLst>
                                        <p:tav tm="0">
                                          <p:val>
                                            <p:fltVal val="0"/>
                                          </p:val>
                                        </p:tav>
                                        <p:tav tm="100000">
                                          <p:val>
                                            <p:strVal val="#ppt_w"/>
                                          </p:val>
                                        </p:tav>
                                      </p:tavLst>
                                    </p:anim>
                                    <p:anim calcmode="lin" valueType="num">
                                      <p:cBhvr>
                                        <p:cTn id="12" dur="500" fill="hold"/>
                                        <p:tgtEl>
                                          <p:spTgt spid="52"/>
                                        </p:tgtEl>
                                        <p:attrNameLst>
                                          <p:attrName>ppt_h</p:attrName>
                                        </p:attrNameLst>
                                      </p:cBhvr>
                                      <p:tavLst>
                                        <p:tav tm="0">
                                          <p:val>
                                            <p:fltVal val="0"/>
                                          </p:val>
                                        </p:tav>
                                        <p:tav tm="100000">
                                          <p:val>
                                            <p:strVal val="#ppt_h"/>
                                          </p:val>
                                        </p:tav>
                                      </p:tavLst>
                                    </p:anim>
                                    <p:animEffect transition="in" filter="fade">
                                      <p:cBhvr>
                                        <p:cTn id="13" dur="500"/>
                                        <p:tgtEl>
                                          <p:spTgt spid="52"/>
                                        </p:tgtEl>
                                      </p:cBhvr>
                                    </p:animEffect>
                                  </p:childTnLst>
                                </p:cTn>
                              </p:par>
                            </p:childTnLst>
                          </p:cTn>
                        </p:par>
                        <p:par>
                          <p:cTn id="14" fill="hold">
                            <p:stCondLst>
                              <p:cond delay="1500"/>
                            </p:stCondLst>
                            <p:childTnLst>
                              <p:par>
                                <p:cTn id="15" presetID="10" presetClass="entr" presetSubtype="0" fill="hold" nodeType="after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fade">
                                      <p:cBhvr>
                                        <p:cTn id="17" dur="500"/>
                                        <p:tgtEl>
                                          <p:spTgt spid="50"/>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77"/>
                                        </p:tgtEl>
                                        <p:attrNameLst>
                                          <p:attrName>style.visibility</p:attrName>
                                        </p:attrNameLst>
                                      </p:cBhvr>
                                      <p:to>
                                        <p:strVal val="visible"/>
                                      </p:to>
                                    </p:set>
                                    <p:animEffect transition="in" filter="fade">
                                      <p:cBhvr>
                                        <p:cTn id="21" dur="500"/>
                                        <p:tgtEl>
                                          <p:spTgt spid="77"/>
                                        </p:tgtEl>
                                      </p:cBhvr>
                                    </p:animEffect>
                                  </p:childTnLst>
                                </p:cTn>
                              </p:par>
                              <p:par>
                                <p:cTn id="22" presetID="10" presetClass="entr" presetSubtype="0" fill="hold" nodeType="withEffect">
                                  <p:stCondLst>
                                    <p:cond delay="0"/>
                                  </p:stCondLst>
                                  <p:childTnLst>
                                    <p:set>
                                      <p:cBhvr>
                                        <p:cTn id="23" dur="1" fill="hold">
                                          <p:stCondLst>
                                            <p:cond delay="0"/>
                                          </p:stCondLst>
                                        </p:cTn>
                                        <p:tgtEl>
                                          <p:spTgt spid="81"/>
                                        </p:tgtEl>
                                        <p:attrNameLst>
                                          <p:attrName>style.visibility</p:attrName>
                                        </p:attrNameLst>
                                      </p:cBhvr>
                                      <p:to>
                                        <p:strVal val="visible"/>
                                      </p:to>
                                    </p:set>
                                    <p:animEffect transition="in" filter="fade">
                                      <p:cBhvr>
                                        <p:cTn id="24" dur="500"/>
                                        <p:tgtEl>
                                          <p:spTgt spid="8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4"/>
                                        </p:tgtEl>
                                        <p:attrNameLst>
                                          <p:attrName>style.visibility</p:attrName>
                                        </p:attrNameLst>
                                      </p:cBhvr>
                                      <p:to>
                                        <p:strVal val="visible"/>
                                      </p:to>
                                    </p:set>
                                    <p:animEffect transition="in" filter="fade">
                                      <p:cBhvr>
                                        <p:cTn id="27" dur="500"/>
                                        <p:tgtEl>
                                          <p:spTgt spid="84"/>
                                        </p:tgtEl>
                                      </p:cBhvr>
                                    </p:animEffect>
                                  </p:childTnLst>
                                </p:cTn>
                              </p:par>
                              <p:par>
                                <p:cTn id="28" presetID="10"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animEffect transition="in" filter="fade">
                                      <p:cBhvr>
                                        <p:cTn id="30" dur="500"/>
                                        <p:tgtEl>
                                          <p:spTgt spid="85"/>
                                        </p:tgtEl>
                                      </p:cBhvr>
                                    </p:animEffect>
                                  </p:childTnLst>
                                </p:cTn>
                              </p:par>
                            </p:childTnLst>
                          </p:cTn>
                        </p:par>
                        <p:par>
                          <p:cTn id="31" fill="hold">
                            <p:stCondLst>
                              <p:cond delay="2500"/>
                            </p:stCondLst>
                            <p:childTnLst>
                              <p:par>
                                <p:cTn id="32" presetID="16" presetClass="entr" presetSubtype="42" fill="hold" nodeType="afterEffect">
                                  <p:stCondLst>
                                    <p:cond delay="0"/>
                                  </p:stCondLst>
                                  <p:childTnLst>
                                    <p:set>
                                      <p:cBhvr>
                                        <p:cTn id="33" dur="1" fill="hold">
                                          <p:stCondLst>
                                            <p:cond delay="0"/>
                                          </p:stCondLst>
                                        </p:cTn>
                                        <p:tgtEl>
                                          <p:spTgt spid="91"/>
                                        </p:tgtEl>
                                        <p:attrNameLst>
                                          <p:attrName>style.visibility</p:attrName>
                                        </p:attrNameLst>
                                      </p:cBhvr>
                                      <p:to>
                                        <p:strVal val="visible"/>
                                      </p:to>
                                    </p:set>
                                    <p:animEffect transition="in" filter="barn(outHorizontal)">
                                      <p:cBhvr>
                                        <p:cTn id="34" dur="500"/>
                                        <p:tgtEl>
                                          <p:spTgt spid="91"/>
                                        </p:tgtEl>
                                      </p:cBhvr>
                                    </p:animEffect>
                                  </p:childTnLst>
                                </p:cTn>
                              </p:par>
                              <p:par>
                                <p:cTn id="35" presetID="16" presetClass="entr" presetSubtype="42" fill="hold" nodeType="withEffect">
                                  <p:stCondLst>
                                    <p:cond delay="0"/>
                                  </p:stCondLst>
                                  <p:childTnLst>
                                    <p:set>
                                      <p:cBhvr>
                                        <p:cTn id="36" dur="1" fill="hold">
                                          <p:stCondLst>
                                            <p:cond delay="0"/>
                                          </p:stCondLst>
                                        </p:cTn>
                                        <p:tgtEl>
                                          <p:spTgt spid="90"/>
                                        </p:tgtEl>
                                        <p:attrNameLst>
                                          <p:attrName>style.visibility</p:attrName>
                                        </p:attrNameLst>
                                      </p:cBhvr>
                                      <p:to>
                                        <p:strVal val="visible"/>
                                      </p:to>
                                    </p:set>
                                    <p:animEffect transition="in" filter="barn(outHorizontal)">
                                      <p:cBhvr>
                                        <p:cTn id="37" dur="500"/>
                                        <p:tgtEl>
                                          <p:spTgt spid="90"/>
                                        </p:tgtEl>
                                      </p:cBhvr>
                                    </p:animEffect>
                                  </p:childTnLst>
                                </p:cTn>
                              </p:par>
                              <p:par>
                                <p:cTn id="38" presetID="16" presetClass="entr" presetSubtype="42" fill="hold" nodeType="withEffect">
                                  <p:stCondLst>
                                    <p:cond delay="0"/>
                                  </p:stCondLst>
                                  <p:childTnLst>
                                    <p:set>
                                      <p:cBhvr>
                                        <p:cTn id="39" dur="1" fill="hold">
                                          <p:stCondLst>
                                            <p:cond delay="0"/>
                                          </p:stCondLst>
                                        </p:cTn>
                                        <p:tgtEl>
                                          <p:spTgt spid="89"/>
                                        </p:tgtEl>
                                        <p:attrNameLst>
                                          <p:attrName>style.visibility</p:attrName>
                                        </p:attrNameLst>
                                      </p:cBhvr>
                                      <p:to>
                                        <p:strVal val="visible"/>
                                      </p:to>
                                    </p:set>
                                    <p:animEffect transition="in" filter="barn(outHorizontal)">
                                      <p:cBhvr>
                                        <p:cTn id="40" dur="500"/>
                                        <p:tgtEl>
                                          <p:spTgt spid="89"/>
                                        </p:tgtEl>
                                      </p:cBhvr>
                                    </p:animEffect>
                                  </p:childTnLst>
                                </p:cTn>
                              </p:par>
                              <p:par>
                                <p:cTn id="41" presetID="16" presetClass="entr" presetSubtype="42" fill="hold" nodeType="withEffect">
                                  <p:stCondLst>
                                    <p:cond delay="0"/>
                                  </p:stCondLst>
                                  <p:childTnLst>
                                    <p:set>
                                      <p:cBhvr>
                                        <p:cTn id="42" dur="1" fill="hold">
                                          <p:stCondLst>
                                            <p:cond delay="0"/>
                                          </p:stCondLst>
                                        </p:cTn>
                                        <p:tgtEl>
                                          <p:spTgt spid="88"/>
                                        </p:tgtEl>
                                        <p:attrNameLst>
                                          <p:attrName>style.visibility</p:attrName>
                                        </p:attrNameLst>
                                      </p:cBhvr>
                                      <p:to>
                                        <p:strVal val="visible"/>
                                      </p:to>
                                    </p:set>
                                    <p:animEffect transition="in" filter="barn(outHorizontal)">
                                      <p:cBhvr>
                                        <p:cTn id="4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矩形 103"/>
          <p:cNvSpPr/>
          <p:nvPr/>
        </p:nvSpPr>
        <p:spPr>
          <a:xfrm flipH="1">
            <a:off x="4946015" y="2223770"/>
            <a:ext cx="6014085" cy="2676525"/>
          </a:xfrm>
          <a:prstGeom prst="rect">
            <a:avLst/>
          </a:prstGeom>
        </p:spPr>
        <p:txBody>
          <a:bodyPr wrap="square">
            <a:spAutoFit/>
          </a:bodyPr>
          <a:lstStyle/>
          <a:p>
            <a:pPr>
              <a:lnSpc>
                <a:spcPct val="150000"/>
              </a:lnSpc>
            </a:pPr>
            <a:r>
              <a:rPr lang="zh-CN" altLang="en-US" sz="1200" dirty="0">
                <a:solidFill>
                  <a:schemeClr val="bg1"/>
                </a:solidFill>
                <a:latin typeface="微软雅黑" panose="020B0503020204020204" pitchFamily="34" charset="-122"/>
                <a:ea typeface="微软雅黑" panose="020B0503020204020204" pitchFamily="34" charset="-122"/>
              </a:rPr>
              <a:t>    </a:t>
            </a:r>
            <a:r>
              <a:rPr lang="zh-CN" altLang="en-US" sz="1600" b="1" dirty="0">
                <a:solidFill>
                  <a:schemeClr val="bg1"/>
                </a:solidFill>
                <a:latin typeface="微软雅黑" panose="020B0503020204020204" pitchFamily="34" charset="-122"/>
                <a:ea typeface="微软雅黑" panose="020B0503020204020204" pitchFamily="34" charset="-122"/>
              </a:rPr>
              <a:t>    </a:t>
            </a:r>
            <a:r>
              <a:rPr sz="1600" b="1" dirty="0">
                <a:solidFill>
                  <a:schemeClr val="bg1"/>
                </a:solidFill>
                <a:latin typeface="微软雅黑" panose="020B0503020204020204" pitchFamily="34" charset="-122"/>
                <a:ea typeface="微软雅黑" panose="020B0503020204020204" pitchFamily="34" charset="-122"/>
              </a:rPr>
              <a:t>2019年以来，县投资促进服务中心政务公开工作严格按照《汶上县人民政府办公室关于印发2019年政务公开工作任务分解表的通知》（汶政办发〔2019〕18号）要求，坚持“以公开为常态，以不公开为例外”的原则，围绕招商引资主责主业，扎实推进决策公开、执行公开、管理公开、服务公开、结果公开，着力提升我单位政府信息公开的质量和实效，充分保障广大人民群众知情权、参与权、监督权。</a:t>
            </a:r>
          </a:p>
        </p:txBody>
      </p:sp>
      <p:grpSp>
        <p:nvGrpSpPr>
          <p:cNvPr id="2" name="组合 1"/>
          <p:cNvGrpSpPr/>
          <p:nvPr/>
        </p:nvGrpSpPr>
        <p:grpSpPr>
          <a:xfrm>
            <a:off x="200079" y="1587767"/>
            <a:ext cx="3828393" cy="4080857"/>
            <a:chOff x="999059" y="1708340"/>
            <a:chExt cx="3828393" cy="4080857"/>
          </a:xfrm>
        </p:grpSpPr>
        <p:grpSp>
          <p:nvGrpSpPr>
            <p:cNvPr id="3" name="组合 2"/>
            <p:cNvGrpSpPr/>
            <p:nvPr/>
          </p:nvGrpSpPr>
          <p:grpSpPr>
            <a:xfrm>
              <a:off x="999059" y="1708340"/>
              <a:ext cx="3828393" cy="4080857"/>
              <a:chOff x="3835400" y="1789113"/>
              <a:chExt cx="1468438" cy="1565275"/>
            </a:xfrm>
          </p:grpSpPr>
          <p:sp>
            <p:nvSpPr>
              <p:cNvPr id="22"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3"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4"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25"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6"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7"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8"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9"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0"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1"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2"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3"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4"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5"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3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一</a:t>
              </a:r>
            </a:p>
          </p:txBody>
        </p:sp>
        <p:sp>
          <p:nvSpPr>
            <p:cNvPr id="37" name="矩形 259"/>
            <p:cNvSpPr>
              <a:spLocks noChangeArrowheads="1"/>
            </p:cNvSpPr>
            <p:nvPr/>
          </p:nvSpPr>
          <p:spPr bwMode="auto">
            <a:xfrm>
              <a:off x="1638504" y="4021645"/>
              <a:ext cx="2908935" cy="56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zh-CN" altLang="en-US" b="1" dirty="0">
                  <a:solidFill>
                    <a:schemeClr val="bg1"/>
                  </a:solidFill>
                  <a:cs typeface="Arial" panose="020B0604020202020204" pitchFamily="34" charset="0"/>
                </a:rPr>
                <a:t>总体情况</a:t>
              </a:r>
            </a:p>
          </p:txBody>
        </p:sp>
      </p:grpSp>
      <p:sp>
        <p:nvSpPr>
          <p:cNvPr id="38" name="Freeform 353"/>
          <p:cNvSpPr/>
          <p:nvPr/>
        </p:nvSpPr>
        <p:spPr bwMode="auto">
          <a:xfrm>
            <a:off x="4489409" y="2670799"/>
            <a:ext cx="7158990" cy="1914792"/>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ct val="150000"/>
              </a:lnSpc>
            </a:pPr>
            <a:r>
              <a:rPr lang="en-US" altLang="zh-CN" sz="2000" b="1" dirty="0">
                <a:latin typeface="微软雅黑" panose="020B0503020204020204" pitchFamily="34" charset="-122"/>
                <a:ea typeface="微软雅黑" panose="020B0503020204020204" pitchFamily="34" charset="-122"/>
                <a:sym typeface="+mn-ea"/>
              </a:rPr>
              <a:t>2020</a:t>
            </a:r>
            <a:r>
              <a:rPr lang="zh-CN" altLang="en-US" sz="2000" b="1" dirty="0">
                <a:latin typeface="微软雅黑" panose="020B0503020204020204" pitchFamily="34" charset="-122"/>
                <a:ea typeface="微软雅黑" panose="020B0503020204020204" pitchFamily="34" charset="-122"/>
                <a:sym typeface="+mn-ea"/>
              </a:rPr>
              <a:t>年以来，县投资促进服务中心政务公开工作严格按照</a:t>
            </a:r>
            <a:r>
              <a:rPr lang="en-US" altLang="zh-CN" sz="2000" b="1" dirty="0">
                <a:latin typeface="微软雅黑" panose="020B0503020204020204" pitchFamily="34" charset="-122"/>
                <a:ea typeface="微软雅黑" panose="020B0503020204020204" pitchFamily="34" charset="-122"/>
                <a:sym typeface="+mn-ea"/>
              </a:rPr>
              <a:t>《</a:t>
            </a:r>
            <a:r>
              <a:rPr lang="zh-CN" altLang="en-US" sz="2000" b="1" dirty="0">
                <a:latin typeface="微软雅黑" panose="020B0503020204020204" pitchFamily="34" charset="-122"/>
                <a:ea typeface="微软雅黑" panose="020B0503020204020204" pitchFamily="34" charset="-122"/>
                <a:sym typeface="+mn-ea"/>
              </a:rPr>
              <a:t>汶上县人民政府办公室关于印发</a:t>
            </a:r>
            <a:r>
              <a:rPr lang="en-US" altLang="zh-CN" sz="2000" b="1" dirty="0">
                <a:latin typeface="微软雅黑" panose="020B0503020204020204" pitchFamily="34" charset="-122"/>
                <a:ea typeface="微软雅黑" panose="020B0503020204020204" pitchFamily="34" charset="-122"/>
                <a:sym typeface="+mn-ea"/>
              </a:rPr>
              <a:t>2020</a:t>
            </a:r>
            <a:r>
              <a:rPr lang="zh-CN" altLang="en-US" sz="2000" b="1" dirty="0">
                <a:latin typeface="微软雅黑" panose="020B0503020204020204" pitchFamily="34" charset="-122"/>
                <a:ea typeface="微软雅黑" panose="020B0503020204020204" pitchFamily="34" charset="-122"/>
                <a:sym typeface="+mn-ea"/>
              </a:rPr>
              <a:t>年政务公开工作任务分解表的通知</a:t>
            </a:r>
            <a:r>
              <a:rPr lang="en-US" altLang="zh-CN" sz="2000" b="1" dirty="0">
                <a:latin typeface="微软雅黑" panose="020B0503020204020204" pitchFamily="34" charset="-122"/>
                <a:ea typeface="微软雅黑" panose="020B0503020204020204" pitchFamily="34" charset="-122"/>
                <a:sym typeface="+mn-ea"/>
              </a:rPr>
              <a:t>》</a:t>
            </a:r>
            <a:r>
              <a:rPr lang="zh-CN" altLang="en-US" sz="2000" b="1" dirty="0">
                <a:latin typeface="微软雅黑" panose="020B0503020204020204" pitchFamily="34" charset="-122"/>
                <a:ea typeface="微软雅黑" panose="020B0503020204020204" pitchFamily="34" charset="-122"/>
                <a:sym typeface="+mn-ea"/>
              </a:rPr>
              <a:t>要求，依规公开招商引资信息，充分保障人民群众知情权。</a:t>
            </a:r>
            <a:endParaRPr lang="zh-CN" altLang="zh-CN" sz="20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iterate type="lt">
                                    <p:tmPct val="10000"/>
                                  </p:iterate>
                                  <p:childTnLst>
                                    <p:set>
                                      <p:cBhvr>
                                        <p:cTn id="6" dur="1" fill="hold">
                                          <p:stCondLst>
                                            <p:cond delay="0"/>
                                          </p:stCondLst>
                                        </p:cTn>
                                        <p:tgtEl>
                                          <p:spTgt spid="104"/>
                                        </p:tgtEl>
                                        <p:attrNameLst>
                                          <p:attrName>style.visibility</p:attrName>
                                        </p:attrNameLst>
                                      </p:cBhvr>
                                      <p:to>
                                        <p:strVal val="visible"/>
                                      </p:to>
                                    </p:set>
                                    <p:animEffect transition="in" filter="randombar(horizontal)">
                                      <p:cBhvr>
                                        <p:cTn id="7" dur="300"/>
                                        <p:tgtEl>
                                          <p:spTgt spid="104"/>
                                        </p:tgtEl>
                                      </p:cBhvr>
                                    </p:animEffect>
                                  </p:childTnLst>
                                </p:cTn>
                              </p:par>
                              <p:par>
                                <p:cTn id="8" presetID="2" presetClass="entr" presetSubtype="8" decel="10000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1500" fill="hold"/>
                                        <p:tgtEl>
                                          <p:spTgt spid="2"/>
                                        </p:tgtEl>
                                        <p:attrNameLst>
                                          <p:attrName>ppt_x</p:attrName>
                                        </p:attrNameLst>
                                      </p:cBhvr>
                                      <p:tavLst>
                                        <p:tav tm="0">
                                          <p:val>
                                            <p:strVal val="0-#ppt_w/2"/>
                                          </p:val>
                                        </p:tav>
                                        <p:tav tm="100000">
                                          <p:val>
                                            <p:strVal val="#ppt_x"/>
                                          </p:val>
                                        </p:tav>
                                      </p:tavLst>
                                    </p:anim>
                                    <p:anim calcmode="lin" valueType="num">
                                      <p:cBhvr additive="base">
                                        <p:cTn id="11"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73847" y="702427"/>
              <a:ext cx="711204" cy="307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000" b="1" dirty="0">
                  <a:solidFill>
                    <a:schemeClr val="bg1"/>
                  </a:solidFill>
                  <a:latin typeface="Impact" panose="020B0806030902050204" pitchFamily="34" charset="0"/>
                  <a:cs typeface="Arial" panose="020B0604020202020204" pitchFamily="34" charset="0"/>
                </a:rPr>
                <a:t>（一）</a:t>
              </a:r>
            </a:p>
          </p:txBody>
        </p:sp>
      </p:grpSp>
      <p:sp>
        <p:nvSpPr>
          <p:cNvPr id="59" name="矩形 58"/>
          <p:cNvSpPr/>
          <p:nvPr/>
        </p:nvSpPr>
        <p:spPr>
          <a:xfrm>
            <a:off x="1488519" y="563374"/>
            <a:ext cx="42468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主动公开政府信息情况</a:t>
            </a:r>
          </a:p>
        </p:txBody>
      </p:sp>
      <p:sp>
        <p:nvSpPr>
          <p:cNvPr id="128" name="Rectangle 27"/>
          <p:cNvSpPr/>
          <p:nvPr/>
        </p:nvSpPr>
        <p:spPr>
          <a:xfrm>
            <a:off x="888365" y="2260600"/>
            <a:ext cx="4844778" cy="32983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fontAlgn="auto">
              <a:lnSpc>
                <a:spcPts val="3560"/>
              </a:lnSpc>
            </a:pP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2020</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年，县投资促进服务中心主动公开政府信息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99</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条。其中，招商引资信息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47</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47.5%</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；政务动态</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41</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41.5%</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，其他政务公开信息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11</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11%</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a:t>
            </a:r>
            <a:endParaRPr lang="en-GB"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pic>
        <p:nvPicPr>
          <p:cNvPr id="4" name="图片 3">
            <a:extLst>
              <a:ext uri="{FF2B5EF4-FFF2-40B4-BE49-F238E27FC236}">
                <a16:creationId xmlns:a16="http://schemas.microsoft.com/office/drawing/2014/main" id="{647412B5-CF50-4260-9F4C-7CF4D7E2F739}"/>
              </a:ext>
            </a:extLst>
          </p:cNvPr>
          <p:cNvPicPr>
            <a:picLocks noChangeAspect="1"/>
          </p:cNvPicPr>
          <p:nvPr/>
        </p:nvPicPr>
        <p:blipFill>
          <a:blip r:embed="rId3"/>
          <a:stretch>
            <a:fillRect/>
          </a:stretch>
        </p:blipFill>
        <p:spPr>
          <a:xfrm>
            <a:off x="6519483" y="978730"/>
            <a:ext cx="4580952" cy="2752381"/>
          </a:xfrm>
          <a:prstGeom prst="rect">
            <a:avLst/>
          </a:prstGeom>
        </p:spPr>
      </p:pic>
      <p:pic>
        <p:nvPicPr>
          <p:cNvPr id="5" name="图片 4">
            <a:extLst>
              <a:ext uri="{FF2B5EF4-FFF2-40B4-BE49-F238E27FC236}">
                <a16:creationId xmlns:a16="http://schemas.microsoft.com/office/drawing/2014/main" id="{BEB95CDF-DAAC-40AC-88B5-78B9CDD601B3}"/>
              </a:ext>
            </a:extLst>
          </p:cNvPr>
          <p:cNvPicPr>
            <a:picLocks noChangeAspect="1"/>
          </p:cNvPicPr>
          <p:nvPr/>
        </p:nvPicPr>
        <p:blipFill>
          <a:blip r:embed="rId4"/>
          <a:stretch>
            <a:fillRect/>
          </a:stretch>
        </p:blipFill>
        <p:spPr>
          <a:xfrm>
            <a:off x="6519483" y="3859212"/>
            <a:ext cx="4580952" cy="275238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8909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（二）</a:t>
              </a:r>
            </a:p>
          </p:txBody>
        </p:sp>
      </p:grpSp>
      <p:sp>
        <p:nvSpPr>
          <p:cNvPr id="59" name="矩形 58"/>
          <p:cNvSpPr/>
          <p:nvPr/>
        </p:nvSpPr>
        <p:spPr>
          <a:xfrm>
            <a:off x="1488519" y="563374"/>
            <a:ext cx="58724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社会监督重点领域信息公开情况</a:t>
            </a:r>
          </a:p>
        </p:txBody>
      </p:sp>
      <p:sp>
        <p:nvSpPr>
          <p:cNvPr id="63" name="Round Same Side Corner Rectangle 4"/>
          <p:cNvSpPr/>
          <p:nvPr/>
        </p:nvSpPr>
        <p:spPr>
          <a:xfrm>
            <a:off x="2074545" y="1626235"/>
            <a:ext cx="489585" cy="4921250"/>
          </a:xfrm>
          <a:prstGeom prst="round2SameRect">
            <a:avLst>
              <a:gd name="adj1" fmla="val 5000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endParaRPr lang="en-GB" sz="950">
              <a:solidFill>
                <a:schemeClr val="tx1">
                  <a:lumMod val="75000"/>
                  <a:lumOff val="2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grpSp>
        <p:nvGrpSpPr>
          <p:cNvPr id="88" name="Group 33"/>
          <p:cNvGrpSpPr/>
          <p:nvPr/>
        </p:nvGrpSpPr>
        <p:grpSpPr>
          <a:xfrm>
            <a:off x="2074545" y="2216150"/>
            <a:ext cx="3608703" cy="489585"/>
            <a:chOff x="5128064" y="2256183"/>
            <a:chExt cx="3421803" cy="515155"/>
          </a:xfrm>
        </p:grpSpPr>
        <p:sp>
          <p:nvSpPr>
            <p:cNvPr id="89" name="Pentagon 3"/>
            <p:cNvSpPr/>
            <p:nvPr/>
          </p:nvSpPr>
          <p:spPr>
            <a:xfrm>
              <a:off x="5276784" y="2256184"/>
              <a:ext cx="3273083" cy="515154"/>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sz="1600"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建议提案办理结果信息公开</a:t>
              </a:r>
            </a:p>
          </p:txBody>
        </p:sp>
        <p:sp>
          <p:nvSpPr>
            <p:cNvPr id="105" name="Rectangle 8"/>
            <p:cNvSpPr/>
            <p:nvPr/>
          </p:nvSpPr>
          <p:spPr>
            <a:xfrm>
              <a:off x="5128064" y="2256183"/>
              <a:ext cx="464234" cy="51515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en-GB" sz="1400"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grpSp>
      <p:grpSp>
        <p:nvGrpSpPr>
          <p:cNvPr id="106" name="Group 34"/>
          <p:cNvGrpSpPr/>
          <p:nvPr/>
        </p:nvGrpSpPr>
        <p:grpSpPr>
          <a:xfrm>
            <a:off x="2074545" y="5579110"/>
            <a:ext cx="3608070" cy="489585"/>
            <a:chOff x="5128064" y="3095119"/>
            <a:chExt cx="3273083" cy="515155"/>
          </a:xfrm>
        </p:grpSpPr>
        <p:sp>
          <p:nvSpPr>
            <p:cNvPr id="107" name="Pentagon 5"/>
            <p:cNvSpPr/>
            <p:nvPr/>
          </p:nvSpPr>
          <p:spPr>
            <a:xfrm>
              <a:off x="5128064" y="3095119"/>
              <a:ext cx="3273083" cy="515154"/>
            </a:xfrm>
            <a:prstGeom prst="homePlat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sz="1600"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财政预决算信息公开</a:t>
              </a:r>
            </a:p>
          </p:txBody>
        </p:sp>
        <p:sp>
          <p:nvSpPr>
            <p:cNvPr id="108" name="Rectangle 9"/>
            <p:cNvSpPr/>
            <p:nvPr/>
          </p:nvSpPr>
          <p:spPr>
            <a:xfrm>
              <a:off x="5128064" y="3095119"/>
              <a:ext cx="464234" cy="51515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en-GB" sz="1400"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grpSp>
      <p:sp>
        <p:nvSpPr>
          <p:cNvPr id="117" name="Rectangle 13"/>
          <p:cNvSpPr/>
          <p:nvPr/>
        </p:nvSpPr>
        <p:spPr>
          <a:xfrm>
            <a:off x="5871845" y="1644650"/>
            <a:ext cx="4003675" cy="1840119"/>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2020</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年，县投资促进服务中心共承办政协委员提案</a:t>
            </a: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5</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件，截至目前，所承办的提案已在规定时限内办复完毕，并作出了书面答复。同时，将提案办理结果以及办理总体情况信息及时通过县政府门户网站予以公开。</a:t>
            </a:r>
            <a:endParaRPr lang="zh-CN" altLang="en-US" sz="1600" b="1" dirty="0">
              <a:solidFill>
                <a:schemeClr val="tx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2" name="Rectangle 13"/>
          <p:cNvSpPr/>
          <p:nvPr/>
        </p:nvSpPr>
        <p:spPr>
          <a:xfrm>
            <a:off x="5871845" y="5446395"/>
            <a:ext cx="4003675" cy="658257"/>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作为机构改革后新成立的单位，</a:t>
            </a: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2020</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年，按照要求公开财政预决算信息</a:t>
            </a: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1</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条。</a:t>
            </a:r>
            <a:endParaRPr lang="zh-CN" altLang="en-US" sz="1600" b="1" dirty="0">
              <a:solidFill>
                <a:schemeClr val="tx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0"/>
                            </p:stCondLst>
                            <p:childTnLst>
                              <p:par>
                                <p:cTn id="15" presetID="22" presetClass="entr" presetSubtype="4" fill="hold" grpId="0" nodeType="after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wipe(down)">
                                      <p:cBhvr>
                                        <p:cTn id="17" dur="500"/>
                                        <p:tgtEl>
                                          <p:spTgt spid="63"/>
                                        </p:tgtEl>
                                      </p:cBhvr>
                                    </p:animEffect>
                                  </p:childTnLst>
                                </p:cTn>
                              </p:par>
                            </p:childTnLst>
                          </p:cTn>
                        </p:par>
                        <p:par>
                          <p:cTn id="18" fill="hold">
                            <p:stCondLst>
                              <p:cond delay="500"/>
                            </p:stCondLst>
                            <p:childTnLst>
                              <p:par>
                                <p:cTn id="19" presetID="22" presetClass="entr" presetSubtype="8" fill="hold" nodeType="afterEffect">
                                  <p:stCondLst>
                                    <p:cond delay="0"/>
                                  </p:stCondLst>
                                  <p:childTnLst>
                                    <p:set>
                                      <p:cBhvr>
                                        <p:cTn id="20" dur="1" fill="hold">
                                          <p:stCondLst>
                                            <p:cond delay="0"/>
                                          </p:stCondLst>
                                        </p:cTn>
                                        <p:tgtEl>
                                          <p:spTgt spid="88"/>
                                        </p:tgtEl>
                                        <p:attrNameLst>
                                          <p:attrName>style.visibility</p:attrName>
                                        </p:attrNameLst>
                                      </p:cBhvr>
                                      <p:to>
                                        <p:strVal val="visible"/>
                                      </p:to>
                                    </p:set>
                                    <p:animEffect transition="in" filter="wipe(left)">
                                      <p:cBhvr>
                                        <p:cTn id="21" dur="500"/>
                                        <p:tgtEl>
                                          <p:spTgt spid="88"/>
                                        </p:tgtEl>
                                      </p:cBhvr>
                                    </p:animEffect>
                                  </p:childTnLst>
                                </p:cTn>
                              </p:par>
                            </p:childTnLst>
                          </p:cTn>
                        </p:par>
                        <p:par>
                          <p:cTn id="22" fill="hold">
                            <p:stCondLst>
                              <p:cond delay="1000"/>
                            </p:stCondLst>
                            <p:childTnLst>
                              <p:par>
                                <p:cTn id="23" presetID="22" presetClass="entr" presetSubtype="8" fill="hold" nodeType="afterEffect">
                                  <p:stCondLst>
                                    <p:cond delay="0"/>
                                  </p:stCondLst>
                                  <p:childTnLst>
                                    <p:set>
                                      <p:cBhvr>
                                        <p:cTn id="24" dur="1" fill="hold">
                                          <p:stCondLst>
                                            <p:cond delay="0"/>
                                          </p:stCondLst>
                                        </p:cTn>
                                        <p:tgtEl>
                                          <p:spTgt spid="106"/>
                                        </p:tgtEl>
                                        <p:attrNameLst>
                                          <p:attrName>style.visibility</p:attrName>
                                        </p:attrNameLst>
                                      </p:cBhvr>
                                      <p:to>
                                        <p:strVal val="visible"/>
                                      </p:to>
                                    </p:set>
                                    <p:animEffect transition="in" filter="wipe(left)">
                                      <p:cBhvr>
                                        <p:cTn id="25"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52897"/>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sz="2400" b="1" dirty="0">
                  <a:solidFill>
                    <a:schemeClr val="bg1"/>
                  </a:solidFill>
                  <a:latin typeface="Impact" panose="020B0806030902050204" pitchFamily="34" charset="0"/>
                  <a:cs typeface="Arial" panose="020B0604020202020204" pitchFamily="34" charset="0"/>
                </a:rPr>
                <a:t>（三）</a:t>
              </a:r>
            </a:p>
          </p:txBody>
        </p:sp>
      </p:grpSp>
      <p:sp>
        <p:nvSpPr>
          <p:cNvPr id="59" name="矩形 58"/>
          <p:cNvSpPr/>
          <p:nvPr/>
        </p:nvSpPr>
        <p:spPr>
          <a:xfrm>
            <a:off x="1488519" y="563374"/>
            <a:ext cx="54660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政府信息公开申请及办理情况</a:t>
            </a:r>
          </a:p>
        </p:txBody>
      </p:sp>
      <p:pic>
        <p:nvPicPr>
          <p:cNvPr id="89" name="图片 8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1203" y="1782416"/>
            <a:ext cx="4136523" cy="4136523"/>
          </a:xfrm>
          <a:prstGeom prst="rect">
            <a:avLst/>
          </a:prstGeom>
        </p:spPr>
      </p:pic>
      <p:grpSp>
        <p:nvGrpSpPr>
          <p:cNvPr id="93" name="组合 92"/>
          <p:cNvGrpSpPr/>
          <p:nvPr/>
        </p:nvGrpSpPr>
        <p:grpSpPr>
          <a:xfrm>
            <a:off x="10467975" y="3543300"/>
            <a:ext cx="1061085" cy="2814955"/>
            <a:chOff x="5357933" y="2907053"/>
            <a:chExt cx="2043794" cy="4053117"/>
          </a:xfrm>
        </p:grpSpPr>
        <p:sp>
          <p:nvSpPr>
            <p:cNvPr id="94" name="Freeform 20"/>
            <p:cNvSpPr/>
            <p:nvPr/>
          </p:nvSpPr>
          <p:spPr bwMode="auto">
            <a:xfrm rot="16200000">
              <a:off x="5670662" y="5327598"/>
              <a:ext cx="1442967" cy="1743382"/>
            </a:xfrm>
            <a:custGeom>
              <a:avLst/>
              <a:gdLst>
                <a:gd name="T0" fmla="*/ 1230 w 1332"/>
                <a:gd name="T1" fmla="*/ 225 h 1612"/>
                <a:gd name="T2" fmla="*/ 1105 w 1332"/>
                <a:gd name="T3" fmla="*/ 213 h 1612"/>
                <a:gd name="T4" fmla="*/ 1042 w 1332"/>
                <a:gd name="T5" fmla="*/ 115 h 1612"/>
                <a:gd name="T6" fmla="*/ 27 w 1332"/>
                <a:gd name="T7" fmla="*/ 0 h 1612"/>
                <a:gd name="T8" fmla="*/ 97 w 1332"/>
                <a:gd name="T9" fmla="*/ 782 h 1612"/>
                <a:gd name="T10" fmla="*/ 92 w 1332"/>
                <a:gd name="T11" fmla="*/ 1095 h 1612"/>
                <a:gd name="T12" fmla="*/ 103 w 1332"/>
                <a:gd name="T13" fmla="*/ 1556 h 1612"/>
                <a:gd name="T14" fmla="*/ 905 w 1332"/>
                <a:gd name="T15" fmla="*/ 1609 h 1612"/>
                <a:gd name="T16" fmla="*/ 981 w 1332"/>
                <a:gd name="T17" fmla="*/ 1539 h 1612"/>
                <a:gd name="T18" fmla="*/ 1108 w 1332"/>
                <a:gd name="T19" fmla="*/ 1550 h 1612"/>
                <a:gd name="T20" fmla="*/ 1224 w 1332"/>
                <a:gd name="T21" fmla="*/ 1454 h 1612"/>
                <a:gd name="T22" fmla="*/ 1275 w 1332"/>
                <a:gd name="T23" fmla="*/ 897 h 1612"/>
                <a:gd name="T24" fmla="*/ 1326 w 1332"/>
                <a:gd name="T25" fmla="*/ 341 h 1612"/>
                <a:gd name="T26" fmla="*/ 1230 w 1332"/>
                <a:gd name="T27" fmla="*/ 225 h 1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2" h="1612">
                  <a:moveTo>
                    <a:pt x="1230" y="225"/>
                  </a:moveTo>
                  <a:cubicBezTo>
                    <a:pt x="1105" y="213"/>
                    <a:pt x="1105" y="213"/>
                    <a:pt x="1105" y="213"/>
                  </a:cubicBezTo>
                  <a:cubicBezTo>
                    <a:pt x="1105" y="161"/>
                    <a:pt x="1079" y="119"/>
                    <a:pt x="1042" y="115"/>
                  </a:cubicBezTo>
                  <a:cubicBezTo>
                    <a:pt x="27" y="0"/>
                    <a:pt x="27" y="0"/>
                    <a:pt x="27" y="0"/>
                  </a:cubicBezTo>
                  <a:cubicBezTo>
                    <a:pt x="0" y="246"/>
                    <a:pt x="106" y="530"/>
                    <a:pt x="97" y="782"/>
                  </a:cubicBezTo>
                  <a:cubicBezTo>
                    <a:pt x="94" y="886"/>
                    <a:pt x="92" y="990"/>
                    <a:pt x="92" y="1095"/>
                  </a:cubicBezTo>
                  <a:cubicBezTo>
                    <a:pt x="92" y="1249"/>
                    <a:pt x="96" y="1403"/>
                    <a:pt x="103" y="1556"/>
                  </a:cubicBezTo>
                  <a:cubicBezTo>
                    <a:pt x="905" y="1609"/>
                    <a:pt x="905" y="1609"/>
                    <a:pt x="905" y="1609"/>
                  </a:cubicBezTo>
                  <a:cubicBezTo>
                    <a:pt x="938" y="1612"/>
                    <a:pt x="969" y="1582"/>
                    <a:pt x="981" y="1539"/>
                  </a:cubicBezTo>
                  <a:cubicBezTo>
                    <a:pt x="1108" y="1550"/>
                    <a:pt x="1108" y="1550"/>
                    <a:pt x="1108" y="1550"/>
                  </a:cubicBezTo>
                  <a:cubicBezTo>
                    <a:pt x="1167" y="1556"/>
                    <a:pt x="1219" y="1513"/>
                    <a:pt x="1224" y="1454"/>
                  </a:cubicBezTo>
                  <a:cubicBezTo>
                    <a:pt x="1275" y="897"/>
                    <a:pt x="1275" y="897"/>
                    <a:pt x="1275" y="897"/>
                  </a:cubicBezTo>
                  <a:cubicBezTo>
                    <a:pt x="1326" y="341"/>
                    <a:pt x="1326" y="341"/>
                    <a:pt x="1326" y="341"/>
                  </a:cubicBezTo>
                  <a:cubicBezTo>
                    <a:pt x="1332" y="282"/>
                    <a:pt x="1289" y="230"/>
                    <a:pt x="1230" y="225"/>
                  </a:cubicBez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5" name="Freeform 384"/>
            <p:cNvSpPr/>
            <p:nvPr/>
          </p:nvSpPr>
          <p:spPr bwMode="auto">
            <a:xfrm rot="16200000">
              <a:off x="5739606" y="5608312"/>
              <a:ext cx="748570" cy="773194"/>
            </a:xfrm>
            <a:custGeom>
              <a:avLst/>
              <a:gdLst>
                <a:gd name="T0" fmla="*/ 636 w 693"/>
                <a:gd name="T1" fmla="*/ 716 h 716"/>
                <a:gd name="T2" fmla="*/ 687 w 693"/>
                <a:gd name="T3" fmla="*/ 160 h 716"/>
                <a:gd name="T4" fmla="*/ 591 w 693"/>
                <a:gd name="T5" fmla="*/ 44 h 716"/>
                <a:gd name="T6" fmla="*/ 167 w 693"/>
                <a:gd name="T7" fmla="*/ 5 h 716"/>
                <a:gd name="T8" fmla="*/ 51 w 693"/>
                <a:gd name="T9" fmla="*/ 101 h 716"/>
                <a:gd name="T10" fmla="*/ 0 w 693"/>
                <a:gd name="T11" fmla="*/ 658 h 716"/>
                <a:gd name="T12" fmla="*/ 145 w 693"/>
                <a:gd name="T13" fmla="*/ 671 h 716"/>
                <a:gd name="T14" fmla="*/ 636 w 693"/>
                <a:gd name="T15" fmla="*/ 716 h 7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3" h="716">
                  <a:moveTo>
                    <a:pt x="636" y="716"/>
                  </a:moveTo>
                  <a:cubicBezTo>
                    <a:pt x="687" y="160"/>
                    <a:pt x="687" y="160"/>
                    <a:pt x="687" y="160"/>
                  </a:cubicBezTo>
                  <a:cubicBezTo>
                    <a:pt x="693" y="101"/>
                    <a:pt x="649" y="49"/>
                    <a:pt x="591" y="44"/>
                  </a:cubicBezTo>
                  <a:cubicBezTo>
                    <a:pt x="167" y="5"/>
                    <a:pt x="167" y="5"/>
                    <a:pt x="167" y="5"/>
                  </a:cubicBezTo>
                  <a:cubicBezTo>
                    <a:pt x="109" y="0"/>
                    <a:pt x="57" y="43"/>
                    <a:pt x="51" y="101"/>
                  </a:cubicBezTo>
                  <a:cubicBezTo>
                    <a:pt x="0" y="658"/>
                    <a:pt x="0" y="658"/>
                    <a:pt x="0" y="658"/>
                  </a:cubicBezTo>
                  <a:cubicBezTo>
                    <a:pt x="145" y="671"/>
                    <a:pt x="145" y="671"/>
                    <a:pt x="145" y="671"/>
                  </a:cubicBezTo>
                  <a:lnTo>
                    <a:pt x="636" y="716"/>
                  </a:lnTo>
                  <a:close/>
                </a:path>
              </a:pathLst>
            </a:custGeom>
            <a:solidFill>
              <a:srgbClr val="CEE7E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6" name="Freeform 385"/>
            <p:cNvSpPr/>
            <p:nvPr/>
          </p:nvSpPr>
          <p:spPr bwMode="auto">
            <a:xfrm rot="16200000">
              <a:off x="6451241" y="5664947"/>
              <a:ext cx="748570" cy="778118"/>
            </a:xfrm>
            <a:custGeom>
              <a:avLst/>
              <a:gdLst>
                <a:gd name="T0" fmla="*/ 641 w 692"/>
                <a:gd name="T1" fmla="*/ 615 h 717"/>
                <a:gd name="T2" fmla="*/ 692 w 692"/>
                <a:gd name="T3" fmla="*/ 58 h 717"/>
                <a:gd name="T4" fmla="*/ 201 w 692"/>
                <a:gd name="T5" fmla="*/ 13 h 717"/>
                <a:gd name="T6" fmla="*/ 56 w 692"/>
                <a:gd name="T7" fmla="*/ 0 h 717"/>
                <a:gd name="T8" fmla="*/ 5 w 692"/>
                <a:gd name="T9" fmla="*/ 557 h 717"/>
                <a:gd name="T10" fmla="*/ 102 w 692"/>
                <a:gd name="T11" fmla="*/ 673 h 717"/>
                <a:gd name="T12" fmla="*/ 525 w 692"/>
                <a:gd name="T13" fmla="*/ 711 h 717"/>
                <a:gd name="T14" fmla="*/ 641 w 692"/>
                <a:gd name="T15" fmla="*/ 615 h 7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2" h="717">
                  <a:moveTo>
                    <a:pt x="641" y="615"/>
                  </a:moveTo>
                  <a:cubicBezTo>
                    <a:pt x="692" y="58"/>
                    <a:pt x="692" y="58"/>
                    <a:pt x="692" y="58"/>
                  </a:cubicBezTo>
                  <a:cubicBezTo>
                    <a:pt x="201" y="13"/>
                    <a:pt x="201" y="13"/>
                    <a:pt x="201" y="13"/>
                  </a:cubicBezTo>
                  <a:cubicBezTo>
                    <a:pt x="56" y="0"/>
                    <a:pt x="56" y="0"/>
                    <a:pt x="56" y="0"/>
                  </a:cubicBezTo>
                  <a:cubicBezTo>
                    <a:pt x="5" y="557"/>
                    <a:pt x="5" y="557"/>
                    <a:pt x="5" y="557"/>
                  </a:cubicBezTo>
                  <a:cubicBezTo>
                    <a:pt x="0" y="615"/>
                    <a:pt x="43" y="667"/>
                    <a:pt x="102" y="673"/>
                  </a:cubicBezTo>
                  <a:cubicBezTo>
                    <a:pt x="525" y="711"/>
                    <a:pt x="525" y="711"/>
                    <a:pt x="525" y="711"/>
                  </a:cubicBezTo>
                  <a:cubicBezTo>
                    <a:pt x="584" y="717"/>
                    <a:pt x="636" y="674"/>
                    <a:pt x="641" y="615"/>
                  </a:cubicBezTo>
                  <a:close/>
                </a:path>
              </a:pathLst>
            </a:custGeom>
            <a:solidFill>
              <a:srgbClr val="A7D7DE"/>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7" name="Freeform 386"/>
            <p:cNvSpPr/>
            <p:nvPr/>
          </p:nvSpPr>
          <p:spPr bwMode="auto">
            <a:xfrm rot="16200000">
              <a:off x="6310884" y="5997370"/>
              <a:ext cx="1029285" cy="896315"/>
            </a:xfrm>
            <a:custGeom>
              <a:avLst/>
              <a:gdLst>
                <a:gd name="T0" fmla="*/ 894 w 953"/>
                <a:gd name="T1" fmla="*/ 731 h 831"/>
                <a:gd name="T2" fmla="*/ 953 w 953"/>
                <a:gd name="T3" fmla="*/ 87 h 831"/>
                <a:gd name="T4" fmla="*/ 5 w 953"/>
                <a:gd name="T5" fmla="*/ 0 h 831"/>
                <a:gd name="T6" fmla="*/ 0 w 953"/>
                <a:gd name="T7" fmla="*/ 313 h 831"/>
                <a:gd name="T8" fmla="*/ 11 w 953"/>
                <a:gd name="T9" fmla="*/ 774 h 831"/>
                <a:gd name="T10" fmla="*/ 813 w 953"/>
                <a:gd name="T11" fmla="*/ 828 h 831"/>
                <a:gd name="T12" fmla="*/ 894 w 953"/>
                <a:gd name="T13" fmla="*/ 731 h 831"/>
              </a:gdLst>
              <a:ahLst/>
              <a:cxnLst>
                <a:cxn ang="0">
                  <a:pos x="T0" y="T1"/>
                </a:cxn>
                <a:cxn ang="0">
                  <a:pos x="T2" y="T3"/>
                </a:cxn>
                <a:cxn ang="0">
                  <a:pos x="T4" y="T5"/>
                </a:cxn>
                <a:cxn ang="0">
                  <a:pos x="T6" y="T7"/>
                </a:cxn>
                <a:cxn ang="0">
                  <a:pos x="T8" y="T9"/>
                </a:cxn>
                <a:cxn ang="0">
                  <a:pos x="T10" y="T11"/>
                </a:cxn>
                <a:cxn ang="0">
                  <a:pos x="T12" y="T13"/>
                </a:cxn>
              </a:cxnLst>
              <a:rect l="0" t="0" r="r" b="b"/>
              <a:pathLst>
                <a:path w="953" h="831">
                  <a:moveTo>
                    <a:pt x="894" y="731"/>
                  </a:moveTo>
                  <a:cubicBezTo>
                    <a:pt x="953" y="87"/>
                    <a:pt x="953" y="87"/>
                    <a:pt x="953" y="87"/>
                  </a:cubicBezTo>
                  <a:cubicBezTo>
                    <a:pt x="5" y="0"/>
                    <a:pt x="5" y="0"/>
                    <a:pt x="5" y="0"/>
                  </a:cubicBezTo>
                  <a:cubicBezTo>
                    <a:pt x="2" y="104"/>
                    <a:pt x="0" y="208"/>
                    <a:pt x="0" y="313"/>
                  </a:cubicBezTo>
                  <a:cubicBezTo>
                    <a:pt x="0" y="468"/>
                    <a:pt x="4" y="621"/>
                    <a:pt x="11" y="774"/>
                  </a:cubicBezTo>
                  <a:cubicBezTo>
                    <a:pt x="813" y="828"/>
                    <a:pt x="813" y="828"/>
                    <a:pt x="813" y="828"/>
                  </a:cubicBezTo>
                  <a:cubicBezTo>
                    <a:pt x="852" y="831"/>
                    <a:pt x="888" y="788"/>
                    <a:pt x="894" y="731"/>
                  </a:cubicBezTo>
                  <a:close/>
                </a:path>
              </a:pathLst>
            </a:custGeom>
            <a:solidFill>
              <a:srgbClr val="ECEEED"/>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2" name="Freeform 387"/>
            <p:cNvSpPr/>
            <p:nvPr/>
          </p:nvSpPr>
          <p:spPr bwMode="auto">
            <a:xfrm rot="16200000">
              <a:off x="5473666" y="5957973"/>
              <a:ext cx="1093307" cy="901240"/>
            </a:xfrm>
            <a:custGeom>
              <a:avLst/>
              <a:gdLst>
                <a:gd name="T0" fmla="*/ 948 w 1012"/>
                <a:gd name="T1" fmla="*/ 835 h 835"/>
                <a:gd name="T2" fmla="*/ 1007 w 1012"/>
                <a:gd name="T3" fmla="*/ 191 h 835"/>
                <a:gd name="T4" fmla="*/ 945 w 1012"/>
                <a:gd name="T5" fmla="*/ 82 h 835"/>
                <a:gd name="T6" fmla="*/ 54 w 1012"/>
                <a:gd name="T7" fmla="*/ 0 h 835"/>
                <a:gd name="T8" fmla="*/ 0 w 1012"/>
                <a:gd name="T9" fmla="*/ 748 h 835"/>
                <a:gd name="T10" fmla="*/ 948 w 1012"/>
                <a:gd name="T11" fmla="*/ 835 h 835"/>
              </a:gdLst>
              <a:ahLst/>
              <a:cxnLst>
                <a:cxn ang="0">
                  <a:pos x="T0" y="T1"/>
                </a:cxn>
                <a:cxn ang="0">
                  <a:pos x="T2" y="T3"/>
                </a:cxn>
                <a:cxn ang="0">
                  <a:pos x="T4" y="T5"/>
                </a:cxn>
                <a:cxn ang="0">
                  <a:pos x="T6" y="T7"/>
                </a:cxn>
                <a:cxn ang="0">
                  <a:pos x="T8" y="T9"/>
                </a:cxn>
                <a:cxn ang="0">
                  <a:pos x="T10" y="T11"/>
                </a:cxn>
              </a:cxnLst>
              <a:rect l="0" t="0" r="r" b="b"/>
              <a:pathLst>
                <a:path w="1012" h="835">
                  <a:moveTo>
                    <a:pt x="948" y="835"/>
                  </a:moveTo>
                  <a:cubicBezTo>
                    <a:pt x="1007" y="191"/>
                    <a:pt x="1007" y="191"/>
                    <a:pt x="1007" y="191"/>
                  </a:cubicBezTo>
                  <a:cubicBezTo>
                    <a:pt x="1012" y="134"/>
                    <a:pt x="984" y="85"/>
                    <a:pt x="945" y="82"/>
                  </a:cubicBezTo>
                  <a:cubicBezTo>
                    <a:pt x="54" y="0"/>
                    <a:pt x="54" y="0"/>
                    <a:pt x="54" y="0"/>
                  </a:cubicBezTo>
                  <a:cubicBezTo>
                    <a:pt x="26" y="247"/>
                    <a:pt x="8" y="496"/>
                    <a:pt x="0" y="748"/>
                  </a:cubicBezTo>
                  <a:lnTo>
                    <a:pt x="948" y="835"/>
                  </a:lnTo>
                  <a:close/>
                </a:path>
              </a:pathLst>
            </a:custGeom>
            <a:solidFill>
              <a:srgbClr val="BAB9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3" name="Freeform 388"/>
            <p:cNvSpPr/>
            <p:nvPr/>
          </p:nvSpPr>
          <p:spPr bwMode="auto">
            <a:xfrm rot="16200000">
              <a:off x="5025508" y="3239478"/>
              <a:ext cx="2708644" cy="2043794"/>
            </a:xfrm>
            <a:custGeom>
              <a:avLst/>
              <a:gdLst>
                <a:gd name="T0" fmla="*/ 1376 w 2507"/>
                <a:gd name="T1" fmla="*/ 1731 h 1895"/>
                <a:gd name="T2" fmla="*/ 1231 w 2507"/>
                <a:gd name="T3" fmla="*/ 1547 h 1895"/>
                <a:gd name="T4" fmla="*/ 1232 w 2507"/>
                <a:gd name="T5" fmla="*/ 1545 h 1895"/>
                <a:gd name="T6" fmla="*/ 1392 w 2507"/>
                <a:gd name="T7" fmla="*/ 1560 h 1895"/>
                <a:gd name="T8" fmla="*/ 1579 w 2507"/>
                <a:gd name="T9" fmla="*/ 1404 h 1895"/>
                <a:gd name="T10" fmla="*/ 1423 w 2507"/>
                <a:gd name="T11" fmla="*/ 1217 h 1895"/>
                <a:gd name="T12" fmla="*/ 1594 w 2507"/>
                <a:gd name="T13" fmla="*/ 1233 h 1895"/>
                <a:gd name="T14" fmla="*/ 1781 w 2507"/>
                <a:gd name="T15" fmla="*/ 1077 h 1895"/>
                <a:gd name="T16" fmla="*/ 1626 w 2507"/>
                <a:gd name="T17" fmla="*/ 890 h 1895"/>
                <a:gd name="T18" fmla="*/ 2311 w 2507"/>
                <a:gd name="T19" fmla="*/ 953 h 1895"/>
                <a:gd name="T20" fmla="*/ 2498 w 2507"/>
                <a:gd name="T21" fmla="*/ 797 h 1895"/>
                <a:gd name="T22" fmla="*/ 2343 w 2507"/>
                <a:gd name="T23" fmla="*/ 610 h 1895"/>
                <a:gd name="T24" fmla="*/ 2233 w 2507"/>
                <a:gd name="T25" fmla="*/ 600 h 1895"/>
                <a:gd name="T26" fmla="*/ 1315 w 2507"/>
                <a:gd name="T27" fmla="*/ 516 h 1895"/>
                <a:gd name="T28" fmla="*/ 1191 w 2507"/>
                <a:gd name="T29" fmla="*/ 504 h 1895"/>
                <a:gd name="T30" fmla="*/ 1149 w 2507"/>
                <a:gd name="T31" fmla="*/ 461 h 1895"/>
                <a:gd name="T32" fmla="*/ 1173 w 2507"/>
                <a:gd name="T33" fmla="*/ 407 h 1895"/>
                <a:gd name="T34" fmla="*/ 1527 w 2507"/>
                <a:gd name="T35" fmla="*/ 137 h 1895"/>
                <a:gd name="T36" fmla="*/ 1478 w 2507"/>
                <a:gd name="T37" fmla="*/ 29 h 1895"/>
                <a:gd name="T38" fmla="*/ 1360 w 2507"/>
                <a:gd name="T39" fmla="*/ 17 h 1895"/>
                <a:gd name="T40" fmla="*/ 156 w 2507"/>
                <a:gd name="T41" fmla="*/ 448 h 1895"/>
                <a:gd name="T42" fmla="*/ 105 w 2507"/>
                <a:gd name="T43" fmla="*/ 519 h 1895"/>
                <a:gd name="T44" fmla="*/ 13 w 2507"/>
                <a:gd name="T45" fmla="*/ 1519 h 1895"/>
                <a:gd name="T46" fmla="*/ 246 w 2507"/>
                <a:gd name="T47" fmla="*/ 1800 h 1895"/>
                <a:gd name="T48" fmla="*/ 1189 w 2507"/>
                <a:gd name="T49" fmla="*/ 1886 h 1895"/>
                <a:gd name="T50" fmla="*/ 1376 w 2507"/>
                <a:gd name="T51" fmla="*/ 1731 h 1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507" h="1895">
                  <a:moveTo>
                    <a:pt x="1376" y="1731"/>
                  </a:moveTo>
                  <a:cubicBezTo>
                    <a:pt x="1384" y="1641"/>
                    <a:pt x="1319" y="1561"/>
                    <a:pt x="1231" y="1547"/>
                  </a:cubicBezTo>
                  <a:cubicBezTo>
                    <a:pt x="1231" y="1546"/>
                    <a:pt x="1232" y="1546"/>
                    <a:pt x="1232" y="1545"/>
                  </a:cubicBezTo>
                  <a:cubicBezTo>
                    <a:pt x="1392" y="1560"/>
                    <a:pt x="1392" y="1560"/>
                    <a:pt x="1392" y="1560"/>
                  </a:cubicBezTo>
                  <a:cubicBezTo>
                    <a:pt x="1486" y="1568"/>
                    <a:pt x="1570" y="1498"/>
                    <a:pt x="1579" y="1404"/>
                  </a:cubicBezTo>
                  <a:cubicBezTo>
                    <a:pt x="1587" y="1310"/>
                    <a:pt x="1517" y="1225"/>
                    <a:pt x="1423" y="1217"/>
                  </a:cubicBezTo>
                  <a:cubicBezTo>
                    <a:pt x="1594" y="1233"/>
                    <a:pt x="1594" y="1233"/>
                    <a:pt x="1594" y="1233"/>
                  </a:cubicBezTo>
                  <a:cubicBezTo>
                    <a:pt x="1689" y="1241"/>
                    <a:pt x="1773" y="1171"/>
                    <a:pt x="1781" y="1077"/>
                  </a:cubicBezTo>
                  <a:cubicBezTo>
                    <a:pt x="1790" y="983"/>
                    <a:pt x="1720" y="898"/>
                    <a:pt x="1626" y="890"/>
                  </a:cubicBezTo>
                  <a:cubicBezTo>
                    <a:pt x="2311" y="953"/>
                    <a:pt x="2311" y="953"/>
                    <a:pt x="2311" y="953"/>
                  </a:cubicBezTo>
                  <a:cubicBezTo>
                    <a:pt x="2405" y="961"/>
                    <a:pt x="2490" y="892"/>
                    <a:pt x="2498" y="797"/>
                  </a:cubicBezTo>
                  <a:cubicBezTo>
                    <a:pt x="2507" y="703"/>
                    <a:pt x="2437" y="619"/>
                    <a:pt x="2343" y="610"/>
                  </a:cubicBezTo>
                  <a:cubicBezTo>
                    <a:pt x="2233" y="600"/>
                    <a:pt x="2233" y="600"/>
                    <a:pt x="2233" y="600"/>
                  </a:cubicBezTo>
                  <a:cubicBezTo>
                    <a:pt x="1315" y="516"/>
                    <a:pt x="1315" y="516"/>
                    <a:pt x="1315" y="516"/>
                  </a:cubicBezTo>
                  <a:cubicBezTo>
                    <a:pt x="1191" y="504"/>
                    <a:pt x="1191" y="504"/>
                    <a:pt x="1191" y="504"/>
                  </a:cubicBezTo>
                  <a:cubicBezTo>
                    <a:pt x="1170" y="502"/>
                    <a:pt x="1153" y="482"/>
                    <a:pt x="1149" y="461"/>
                  </a:cubicBezTo>
                  <a:cubicBezTo>
                    <a:pt x="1145" y="440"/>
                    <a:pt x="1155" y="417"/>
                    <a:pt x="1173" y="407"/>
                  </a:cubicBezTo>
                  <a:cubicBezTo>
                    <a:pt x="1349" y="296"/>
                    <a:pt x="1511" y="319"/>
                    <a:pt x="1527" y="137"/>
                  </a:cubicBezTo>
                  <a:cubicBezTo>
                    <a:pt x="1531" y="95"/>
                    <a:pt x="1513" y="54"/>
                    <a:pt x="1478" y="29"/>
                  </a:cubicBezTo>
                  <a:cubicBezTo>
                    <a:pt x="1444" y="5"/>
                    <a:pt x="1399" y="0"/>
                    <a:pt x="1360" y="17"/>
                  </a:cubicBezTo>
                  <a:cubicBezTo>
                    <a:pt x="156" y="448"/>
                    <a:pt x="156" y="448"/>
                    <a:pt x="156" y="448"/>
                  </a:cubicBezTo>
                  <a:cubicBezTo>
                    <a:pt x="127" y="460"/>
                    <a:pt x="108" y="487"/>
                    <a:pt x="105" y="519"/>
                  </a:cubicBezTo>
                  <a:cubicBezTo>
                    <a:pt x="91" y="668"/>
                    <a:pt x="43" y="1197"/>
                    <a:pt x="13" y="1519"/>
                  </a:cubicBezTo>
                  <a:cubicBezTo>
                    <a:pt x="0" y="1661"/>
                    <a:pt x="104" y="1787"/>
                    <a:pt x="246" y="1800"/>
                  </a:cubicBezTo>
                  <a:cubicBezTo>
                    <a:pt x="706" y="1842"/>
                    <a:pt x="1189" y="1886"/>
                    <a:pt x="1189" y="1886"/>
                  </a:cubicBezTo>
                  <a:cubicBezTo>
                    <a:pt x="1283" y="1895"/>
                    <a:pt x="1367" y="1825"/>
                    <a:pt x="1376" y="1731"/>
                  </a:cubicBezTo>
                  <a:close/>
                </a:path>
              </a:pathLst>
            </a:custGeom>
            <a:solidFill>
              <a:srgbClr val="FCDDBC"/>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100" name="Freeform 389"/>
            <p:cNvSpPr/>
            <p:nvPr/>
          </p:nvSpPr>
          <p:spPr bwMode="auto">
            <a:xfrm rot="16200000">
              <a:off x="6931410" y="6243611"/>
              <a:ext cx="236391" cy="231467"/>
            </a:xfrm>
            <a:custGeom>
              <a:avLst/>
              <a:gdLst>
                <a:gd name="T0" fmla="*/ 99 w 217"/>
                <a:gd name="T1" fmla="*/ 211 h 216"/>
                <a:gd name="T2" fmla="*/ 5 w 217"/>
                <a:gd name="T3" fmla="*/ 99 h 216"/>
                <a:gd name="T4" fmla="*/ 118 w 217"/>
                <a:gd name="T5" fmla="*/ 5 h 216"/>
                <a:gd name="T6" fmla="*/ 211 w 217"/>
                <a:gd name="T7" fmla="*/ 118 h 216"/>
                <a:gd name="T8" fmla="*/ 99 w 217"/>
                <a:gd name="T9" fmla="*/ 211 h 216"/>
              </a:gdLst>
              <a:ahLst/>
              <a:cxnLst>
                <a:cxn ang="0">
                  <a:pos x="T0" y="T1"/>
                </a:cxn>
                <a:cxn ang="0">
                  <a:pos x="T2" y="T3"/>
                </a:cxn>
                <a:cxn ang="0">
                  <a:pos x="T4" y="T5"/>
                </a:cxn>
                <a:cxn ang="0">
                  <a:pos x="T6" y="T7"/>
                </a:cxn>
                <a:cxn ang="0">
                  <a:pos x="T8" y="T9"/>
                </a:cxn>
              </a:cxnLst>
              <a:rect l="0" t="0" r="r" b="b"/>
              <a:pathLst>
                <a:path w="217" h="216">
                  <a:moveTo>
                    <a:pt x="99" y="211"/>
                  </a:moveTo>
                  <a:cubicBezTo>
                    <a:pt x="42" y="206"/>
                    <a:pt x="0" y="156"/>
                    <a:pt x="5" y="99"/>
                  </a:cubicBezTo>
                  <a:cubicBezTo>
                    <a:pt x="11" y="42"/>
                    <a:pt x="61" y="0"/>
                    <a:pt x="118" y="5"/>
                  </a:cubicBezTo>
                  <a:cubicBezTo>
                    <a:pt x="175" y="10"/>
                    <a:pt x="217" y="61"/>
                    <a:pt x="211" y="118"/>
                  </a:cubicBezTo>
                  <a:cubicBezTo>
                    <a:pt x="206" y="175"/>
                    <a:pt x="156" y="216"/>
                    <a:pt x="99" y="211"/>
                  </a:cubicBezTo>
                  <a:close/>
                </a:path>
              </a:pathLst>
            </a:custGeom>
            <a:solidFill>
              <a:srgbClr val="004978"/>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101" name="Freeform 390"/>
            <p:cNvSpPr/>
            <p:nvPr/>
          </p:nvSpPr>
          <p:spPr bwMode="auto">
            <a:xfrm rot="16200000">
              <a:off x="6906786" y="6544023"/>
              <a:ext cx="231467" cy="236391"/>
            </a:xfrm>
            <a:custGeom>
              <a:avLst/>
              <a:gdLst>
                <a:gd name="T0" fmla="*/ 98 w 216"/>
                <a:gd name="T1" fmla="*/ 212 h 217"/>
                <a:gd name="T2" fmla="*/ 5 w 216"/>
                <a:gd name="T3" fmla="*/ 99 h 217"/>
                <a:gd name="T4" fmla="*/ 117 w 216"/>
                <a:gd name="T5" fmla="*/ 6 h 217"/>
                <a:gd name="T6" fmla="*/ 211 w 216"/>
                <a:gd name="T7" fmla="*/ 118 h 217"/>
                <a:gd name="T8" fmla="*/ 98 w 216"/>
                <a:gd name="T9" fmla="*/ 212 h 217"/>
              </a:gdLst>
              <a:ahLst/>
              <a:cxnLst>
                <a:cxn ang="0">
                  <a:pos x="T0" y="T1"/>
                </a:cxn>
                <a:cxn ang="0">
                  <a:pos x="T2" y="T3"/>
                </a:cxn>
                <a:cxn ang="0">
                  <a:pos x="T4" y="T5"/>
                </a:cxn>
                <a:cxn ang="0">
                  <a:pos x="T6" y="T7"/>
                </a:cxn>
                <a:cxn ang="0">
                  <a:pos x="T8" y="T9"/>
                </a:cxn>
              </a:cxnLst>
              <a:rect l="0" t="0" r="r" b="b"/>
              <a:pathLst>
                <a:path w="216" h="217">
                  <a:moveTo>
                    <a:pt x="98" y="212"/>
                  </a:moveTo>
                  <a:cubicBezTo>
                    <a:pt x="41" y="206"/>
                    <a:pt x="0" y="156"/>
                    <a:pt x="5" y="99"/>
                  </a:cubicBezTo>
                  <a:cubicBezTo>
                    <a:pt x="10" y="42"/>
                    <a:pt x="60" y="0"/>
                    <a:pt x="117" y="6"/>
                  </a:cubicBezTo>
                  <a:cubicBezTo>
                    <a:pt x="174" y="11"/>
                    <a:pt x="216" y="61"/>
                    <a:pt x="211" y="118"/>
                  </a:cubicBezTo>
                  <a:cubicBezTo>
                    <a:pt x="206" y="175"/>
                    <a:pt x="155" y="217"/>
                    <a:pt x="98" y="212"/>
                  </a:cubicBezTo>
                  <a:close/>
                </a:path>
              </a:pathLst>
            </a:custGeom>
            <a:solidFill>
              <a:srgbClr val="004978"/>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grpSp>
      <p:sp>
        <p:nvSpPr>
          <p:cNvPr id="91" name="Freeform 353"/>
          <p:cNvSpPr/>
          <p:nvPr/>
        </p:nvSpPr>
        <p:spPr bwMode="auto">
          <a:xfrm>
            <a:off x="5908052" y="3141160"/>
            <a:ext cx="3627832" cy="1532439"/>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20</a:t>
            </a:r>
            <a:r>
              <a:rPr lang="en-US"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rPr>
              <a:t>20</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年，县投资促进服务中心未收到政府信息公开申请。</a:t>
            </a:r>
          </a:p>
        </p:txBody>
      </p:sp>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14" presetClass="entr" presetSubtype="10" fill="hold" nodeType="afterEffect">
                                  <p:stCondLst>
                                    <p:cond delay="0"/>
                                  </p:stCondLst>
                                  <p:childTnLst>
                                    <p:set>
                                      <p:cBhvr>
                                        <p:cTn id="16" dur="1" fill="hold">
                                          <p:stCondLst>
                                            <p:cond delay="0"/>
                                          </p:stCondLst>
                                        </p:cTn>
                                        <p:tgtEl>
                                          <p:spTgt spid="89"/>
                                        </p:tgtEl>
                                        <p:attrNameLst>
                                          <p:attrName>style.visibility</p:attrName>
                                        </p:attrNameLst>
                                      </p:cBhvr>
                                      <p:to>
                                        <p:strVal val="visible"/>
                                      </p:to>
                                    </p:set>
                                    <p:animEffect transition="in" filter="randombar(horizontal)">
                                      <p:cBhvr>
                                        <p:cTn id="17" dur="500"/>
                                        <p:tgtEl>
                                          <p:spTgt spid="89"/>
                                        </p:tgtEl>
                                      </p:cBhvr>
                                    </p:animEffect>
                                  </p:childTnLst>
                                </p:cTn>
                              </p:par>
                              <p:par>
                                <p:cTn id="18" presetID="2" presetClass="entr" presetSubtype="4" decel="100000" fill="hold" nodeType="withEffect">
                                  <p:stCondLst>
                                    <p:cond delay="500"/>
                                  </p:stCondLst>
                                  <p:childTnLst>
                                    <p:set>
                                      <p:cBhvr>
                                        <p:cTn id="19" dur="1" fill="hold">
                                          <p:stCondLst>
                                            <p:cond delay="0"/>
                                          </p:stCondLst>
                                        </p:cTn>
                                        <p:tgtEl>
                                          <p:spTgt spid="93"/>
                                        </p:tgtEl>
                                        <p:attrNameLst>
                                          <p:attrName>style.visibility</p:attrName>
                                        </p:attrNameLst>
                                      </p:cBhvr>
                                      <p:to>
                                        <p:strVal val="visible"/>
                                      </p:to>
                                    </p:set>
                                    <p:anim calcmode="lin" valueType="num">
                                      <p:cBhvr additive="base">
                                        <p:cTn id="20" dur="1500" fill="hold"/>
                                        <p:tgtEl>
                                          <p:spTgt spid="93"/>
                                        </p:tgtEl>
                                        <p:attrNameLst>
                                          <p:attrName>ppt_x</p:attrName>
                                        </p:attrNameLst>
                                      </p:cBhvr>
                                      <p:tavLst>
                                        <p:tav tm="0">
                                          <p:val>
                                            <p:strVal val="#ppt_x"/>
                                          </p:val>
                                        </p:tav>
                                        <p:tav tm="100000">
                                          <p:val>
                                            <p:strVal val="#ppt_x"/>
                                          </p:val>
                                        </p:tav>
                                      </p:tavLst>
                                    </p:anim>
                                    <p:anim calcmode="lin" valueType="num">
                                      <p:cBhvr additive="base">
                                        <p:cTn id="21" dur="1500" fill="hold"/>
                                        <p:tgtEl>
                                          <p:spTgt spid="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（四）</a:t>
              </a:r>
            </a:p>
          </p:txBody>
        </p:sp>
      </p:grpSp>
      <p:sp>
        <p:nvSpPr>
          <p:cNvPr id="59" name="矩形 58"/>
          <p:cNvSpPr/>
          <p:nvPr/>
        </p:nvSpPr>
        <p:spPr>
          <a:xfrm>
            <a:off x="1488519" y="563374"/>
            <a:ext cx="50596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其他公开事项信息公开情况</a:t>
            </a:r>
          </a:p>
        </p:txBody>
      </p:sp>
      <p:sp>
        <p:nvSpPr>
          <p:cNvPr id="17" name="Round Same Side Corner Rectangle 4"/>
          <p:cNvSpPr/>
          <p:nvPr/>
        </p:nvSpPr>
        <p:spPr>
          <a:xfrm>
            <a:off x="2074545" y="1626235"/>
            <a:ext cx="489585" cy="4921250"/>
          </a:xfrm>
          <a:prstGeom prst="round2SameRect">
            <a:avLst>
              <a:gd name="adj1" fmla="val 5000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endParaRPr lang="en-GB" sz="950">
              <a:solidFill>
                <a:schemeClr val="tx1">
                  <a:lumMod val="75000"/>
                  <a:lumOff val="2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grpSp>
        <p:nvGrpSpPr>
          <p:cNvPr id="18" name="Group 33"/>
          <p:cNvGrpSpPr/>
          <p:nvPr/>
        </p:nvGrpSpPr>
        <p:grpSpPr>
          <a:xfrm>
            <a:off x="2074545" y="2216150"/>
            <a:ext cx="3608703" cy="489585"/>
            <a:chOff x="5128064" y="2256183"/>
            <a:chExt cx="3421803" cy="515155"/>
          </a:xfrm>
        </p:grpSpPr>
        <p:sp>
          <p:nvSpPr>
            <p:cNvPr id="19" name="Pentagon 3"/>
            <p:cNvSpPr/>
            <p:nvPr/>
          </p:nvSpPr>
          <p:spPr>
            <a:xfrm>
              <a:off x="5276784" y="2256184"/>
              <a:ext cx="3273083" cy="515154"/>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sz="1600"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平台建设情况</a:t>
              </a:r>
            </a:p>
          </p:txBody>
        </p:sp>
        <p:sp>
          <p:nvSpPr>
            <p:cNvPr id="20" name="Rectangle 8"/>
            <p:cNvSpPr/>
            <p:nvPr/>
          </p:nvSpPr>
          <p:spPr>
            <a:xfrm>
              <a:off x="5128064" y="2256183"/>
              <a:ext cx="464234" cy="51515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en-GB" sz="1400"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grpSp>
      <p:grpSp>
        <p:nvGrpSpPr>
          <p:cNvPr id="21" name="Group 34"/>
          <p:cNvGrpSpPr/>
          <p:nvPr/>
        </p:nvGrpSpPr>
        <p:grpSpPr>
          <a:xfrm>
            <a:off x="2074545" y="5579110"/>
            <a:ext cx="3608070" cy="489585"/>
            <a:chOff x="5128064" y="3095119"/>
            <a:chExt cx="3273083" cy="515155"/>
          </a:xfrm>
        </p:grpSpPr>
        <p:sp>
          <p:nvSpPr>
            <p:cNvPr id="22" name="Pentagon 5"/>
            <p:cNvSpPr/>
            <p:nvPr/>
          </p:nvSpPr>
          <p:spPr>
            <a:xfrm>
              <a:off x="5128064" y="3095119"/>
              <a:ext cx="3273083" cy="515154"/>
            </a:xfrm>
            <a:prstGeom prst="homePlat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sz="1600"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机构建设情况</a:t>
              </a:r>
            </a:p>
          </p:txBody>
        </p:sp>
        <p:sp>
          <p:nvSpPr>
            <p:cNvPr id="23" name="Rectangle 9"/>
            <p:cNvSpPr/>
            <p:nvPr/>
          </p:nvSpPr>
          <p:spPr>
            <a:xfrm>
              <a:off x="5128064" y="3095119"/>
              <a:ext cx="464234" cy="51515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en-GB" sz="1400"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grpSp>
      <p:sp>
        <p:nvSpPr>
          <p:cNvPr id="24" name="Rectangle 13"/>
          <p:cNvSpPr/>
          <p:nvPr/>
        </p:nvSpPr>
        <p:spPr>
          <a:xfrm>
            <a:off x="5871845" y="1318895"/>
            <a:ext cx="4693920" cy="2726516"/>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一是在县政府办公室政务公开办的协助下，按标准在政务公开栏及时更新上传公开信息，包括了政务公开、组织机构、公告公示、法规文件、招商动态等栏目。二是用好政务新媒体传播平台，把微信公众号作为政务新媒体传播的主要阵地，积极主动定期推送招商引资等内容，并扩展了互动专栏，更好地促进了政民互动。</a:t>
            </a: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2020</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年，在汶上县投资促进服务中心微信公众号公布主要动态信息</a:t>
            </a:r>
            <a:r>
              <a:rPr lang="en-US" altLang="zh-CN" sz="1600" b="1" dirty="0">
                <a:latin typeface="微软雅黑" panose="020B0503020204020204" pitchFamily="34" charset="-122"/>
                <a:ea typeface="微软雅黑" panose="020B0503020204020204" pitchFamily="34" charset="-122"/>
                <a:cs typeface="+mn-ea"/>
                <a:sym typeface="Arial" panose="020B0604020202020204" pitchFamily="34" charset="0"/>
              </a:rPr>
              <a:t>80</a:t>
            </a: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余条。</a:t>
            </a:r>
            <a:endParaRPr lang="zh-CN" altLang="en-US" sz="1600" b="1" dirty="0">
              <a:solidFill>
                <a:schemeClr val="tx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25" name="Rectangle 13"/>
          <p:cNvSpPr/>
          <p:nvPr/>
        </p:nvSpPr>
        <p:spPr>
          <a:xfrm>
            <a:off x="5871845" y="5325745"/>
            <a:ext cx="4693920" cy="658257"/>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zh-CN" altLang="en-US" sz="1600" b="1" dirty="0">
                <a:latin typeface="微软雅黑" panose="020B0503020204020204" pitchFamily="34" charset="-122"/>
                <a:ea typeface="微软雅黑" panose="020B0503020204020204" pitchFamily="34" charset="-122"/>
                <a:cs typeface="+mn-ea"/>
                <a:sym typeface="Arial" panose="020B0604020202020204" pitchFamily="34" charset="0"/>
              </a:rPr>
              <a:t>当单位或单位成员有变动时，及时把信息上传至政府网站进行更新。</a:t>
            </a:r>
          </a:p>
        </p:txBody>
      </p:sp>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0"/>
                            </p:stCondLst>
                            <p:childTnLst>
                              <p:par>
                                <p:cTn id="15" presetID="22" presetClass="entr" presetSubtype="4" fill="hold" grpId="0" nodeType="after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down)">
                                      <p:cBhvr>
                                        <p:cTn id="17" dur="500"/>
                                        <p:tgtEl>
                                          <p:spTgt spid="17"/>
                                        </p:tgtEl>
                                      </p:cBhvr>
                                    </p:animEffect>
                                  </p:childTnLst>
                                </p:cTn>
                              </p:par>
                            </p:childTnLst>
                          </p:cTn>
                        </p:par>
                        <p:par>
                          <p:cTn id="18" fill="hold">
                            <p:stCondLst>
                              <p:cond delay="500"/>
                            </p:stCondLst>
                            <p:childTnLst>
                              <p:par>
                                <p:cTn id="19" presetID="22" presetClass="entr" presetSubtype="8" fill="hold"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left)">
                                      <p:cBhvr>
                                        <p:cTn id="21" dur="500"/>
                                        <p:tgtEl>
                                          <p:spTgt spid="18"/>
                                        </p:tgtEl>
                                      </p:cBhvr>
                                    </p:animEffect>
                                  </p:childTnLst>
                                </p:cTn>
                              </p:par>
                            </p:childTnLst>
                          </p:cTn>
                        </p:par>
                        <p:par>
                          <p:cTn id="22" fill="hold">
                            <p:stCondLst>
                              <p:cond delay="1000"/>
                            </p:stCondLst>
                            <p:childTnLst>
                              <p:par>
                                <p:cTn id="23" presetID="22" presetClass="entr" presetSubtype="8" fill="hold"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left)">
                                      <p:cBhvr>
                                        <p:cTn id="2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1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（五）</a:t>
              </a:r>
            </a:p>
          </p:txBody>
        </p:sp>
      </p:grpSp>
      <p:sp>
        <p:nvSpPr>
          <p:cNvPr id="59" name="矩形 58"/>
          <p:cNvSpPr/>
          <p:nvPr/>
        </p:nvSpPr>
        <p:spPr>
          <a:xfrm>
            <a:off x="1488519" y="563374"/>
            <a:ext cx="18084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监督保障</a:t>
            </a:r>
          </a:p>
        </p:txBody>
      </p:sp>
      <p:sp>
        <p:nvSpPr>
          <p:cNvPr id="63" name="Round Same Side Corner Rectangle 4"/>
          <p:cNvSpPr/>
          <p:nvPr/>
        </p:nvSpPr>
        <p:spPr>
          <a:xfrm>
            <a:off x="2460929" y="1312774"/>
            <a:ext cx="489569" cy="5466842"/>
          </a:xfrm>
          <a:prstGeom prst="round2SameRect">
            <a:avLst>
              <a:gd name="adj1" fmla="val 5000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endParaRPr lang="en-GB" sz="950">
              <a:solidFill>
                <a:schemeClr val="tx1">
                  <a:lumMod val="75000"/>
                  <a:lumOff val="2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89" name="Pentagon 3"/>
          <p:cNvSpPr/>
          <p:nvPr/>
        </p:nvSpPr>
        <p:spPr>
          <a:xfrm>
            <a:off x="2460625" y="2347496"/>
            <a:ext cx="6875780" cy="543557"/>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领导带头开展，专人强化保障。</a:t>
            </a:r>
          </a:p>
        </p:txBody>
      </p:sp>
      <p:sp>
        <p:nvSpPr>
          <p:cNvPr id="107" name="Pentagon 5"/>
          <p:cNvSpPr/>
          <p:nvPr/>
        </p:nvSpPr>
        <p:spPr>
          <a:xfrm>
            <a:off x="2460625" y="3645063"/>
            <a:ext cx="6875780" cy="543556"/>
          </a:xfrm>
          <a:prstGeom prst="homePlat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做到公开不涉密，涉密不公开。</a:t>
            </a:r>
          </a:p>
        </p:txBody>
      </p:sp>
      <p:sp>
        <p:nvSpPr>
          <p:cNvPr id="110" name="Pentagon 6"/>
          <p:cNvSpPr/>
          <p:nvPr/>
        </p:nvSpPr>
        <p:spPr>
          <a:xfrm>
            <a:off x="2460625" y="4952703"/>
            <a:ext cx="6875780" cy="543556"/>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强化学习，提升水平。</a:t>
            </a:r>
          </a:p>
        </p:txBody>
      </p:sp>
    </p:spTree>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0"/>
                            </p:stCondLst>
                            <p:childTnLst>
                              <p:par>
                                <p:cTn id="15" presetID="22" presetClass="entr" presetSubtype="4" fill="hold" grpId="0" nodeType="after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wipe(down)">
                                      <p:cBhvr>
                                        <p:cTn id="17"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二</a:t>
              </a:r>
            </a:p>
          </p:txBody>
        </p:sp>
        <p:sp>
          <p:nvSpPr>
            <p:cNvPr id="7" name="矩形 259"/>
            <p:cNvSpPr>
              <a:spLocks noChangeArrowheads="1"/>
            </p:cNvSpPr>
            <p:nvPr/>
          </p:nvSpPr>
          <p:spPr bwMode="auto">
            <a:xfrm>
              <a:off x="1735024" y="3973385"/>
              <a:ext cx="2908935" cy="1134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主动公开政府</a:t>
              </a:r>
            </a:p>
            <a:p>
              <a:pPr algn="ctr">
                <a:lnSpc>
                  <a:spcPct val="115000"/>
                </a:lnSpc>
                <a:spcBef>
                  <a:spcPts val="20"/>
                </a:spcBef>
                <a:spcAft>
                  <a:spcPts val="0"/>
                </a:spcAft>
                <a:buNone/>
              </a:pPr>
              <a:r>
                <a:rPr lang="en-US" altLang="zh-CN" b="1" dirty="0">
                  <a:solidFill>
                    <a:schemeClr val="bg1"/>
                  </a:solidFill>
                  <a:cs typeface="Arial" panose="020B0604020202020204" pitchFamily="34" charset="0"/>
                </a:rPr>
                <a:t>信息情况</a:t>
              </a:r>
            </a:p>
          </p:txBody>
        </p:sp>
      </p:grpSp>
      <p:graphicFrame>
        <p:nvGraphicFramePr>
          <p:cNvPr id="2" name="表格 1">
            <a:extLst>
              <a:ext uri="{FF2B5EF4-FFF2-40B4-BE49-F238E27FC236}">
                <a16:creationId xmlns:a16="http://schemas.microsoft.com/office/drawing/2014/main" id="{4136B21A-62B5-478C-906A-481F59DD3917}"/>
              </a:ext>
            </a:extLst>
          </p:cNvPr>
          <p:cNvGraphicFramePr>
            <a:graphicFrameLocks noGrp="1"/>
          </p:cNvGraphicFramePr>
          <p:nvPr>
            <p:extLst>
              <p:ext uri="{D42A27DB-BD31-4B8C-83A1-F6EECF244321}">
                <p14:modId xmlns:p14="http://schemas.microsoft.com/office/powerpoint/2010/main" val="1217439797"/>
              </p:ext>
            </p:extLst>
          </p:nvPr>
        </p:nvGraphicFramePr>
        <p:xfrm>
          <a:off x="5972695" y="449013"/>
          <a:ext cx="5319421" cy="5806646"/>
        </p:xfrm>
        <a:graphic>
          <a:graphicData uri="http://schemas.openxmlformats.org/drawingml/2006/table">
            <a:tbl>
              <a:tblPr>
                <a:tableStyleId>{5C22544A-7EE6-4342-B048-85BDC9FD1C3A}</a:tableStyleId>
              </a:tblPr>
              <a:tblGrid>
                <a:gridCol w="1995262">
                  <a:extLst>
                    <a:ext uri="{9D8B030D-6E8A-4147-A177-3AD203B41FA5}">
                      <a16:colId xmlns:a16="http://schemas.microsoft.com/office/drawing/2014/main" val="2317525659"/>
                    </a:ext>
                  </a:extLst>
                </a:gridCol>
                <a:gridCol w="1201772">
                  <a:extLst>
                    <a:ext uri="{9D8B030D-6E8A-4147-A177-3AD203B41FA5}">
                      <a16:colId xmlns:a16="http://schemas.microsoft.com/office/drawing/2014/main" val="1411984259"/>
                    </a:ext>
                  </a:extLst>
                </a:gridCol>
                <a:gridCol w="105972">
                  <a:extLst>
                    <a:ext uri="{9D8B030D-6E8A-4147-A177-3AD203B41FA5}">
                      <a16:colId xmlns:a16="http://schemas.microsoft.com/office/drawing/2014/main" val="4219397192"/>
                    </a:ext>
                  </a:extLst>
                </a:gridCol>
                <a:gridCol w="810796">
                  <a:extLst>
                    <a:ext uri="{9D8B030D-6E8A-4147-A177-3AD203B41FA5}">
                      <a16:colId xmlns:a16="http://schemas.microsoft.com/office/drawing/2014/main" val="2318271792"/>
                    </a:ext>
                  </a:extLst>
                </a:gridCol>
                <a:gridCol w="1205619">
                  <a:extLst>
                    <a:ext uri="{9D8B030D-6E8A-4147-A177-3AD203B41FA5}">
                      <a16:colId xmlns:a16="http://schemas.microsoft.com/office/drawing/2014/main" val="2536189328"/>
                    </a:ext>
                  </a:extLst>
                </a:gridCol>
              </a:tblGrid>
              <a:tr h="307839">
                <a:tc gridSpan="5">
                  <a:txBody>
                    <a:bodyPr/>
                    <a:lstStyle/>
                    <a:p>
                      <a:pPr algn="ctr">
                        <a:spcAft>
                          <a:spcPts val="900"/>
                        </a:spcAft>
                      </a:pPr>
                      <a:r>
                        <a:rPr lang="zh-CN" sz="700" kern="0" dirty="0">
                          <a:effectLst/>
                        </a:rPr>
                        <a:t>第二十条第（一）项</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125372200"/>
                  </a:ext>
                </a:extLst>
              </a:tr>
              <a:tr h="548513">
                <a:tc>
                  <a:txBody>
                    <a:bodyPr/>
                    <a:lstStyle/>
                    <a:p>
                      <a:pPr algn="ctr">
                        <a:spcAft>
                          <a:spcPts val="900"/>
                        </a:spcAft>
                      </a:pPr>
                      <a:r>
                        <a:rPr lang="zh-CN" sz="700" kern="0">
                          <a:effectLst/>
                        </a:rPr>
                        <a:t>信息内容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ctr">
                        <a:spcAft>
                          <a:spcPts val="900"/>
                        </a:spcAft>
                      </a:pPr>
                      <a:r>
                        <a:rPr lang="zh-CN" sz="700" kern="0">
                          <a:effectLst/>
                        </a:rPr>
                        <a:t>本年新</a:t>
                      </a:r>
                      <a:br>
                        <a:rPr lang="en-US" sz="700" kern="0">
                          <a:effectLst/>
                        </a:rPr>
                      </a:br>
                      <a:r>
                        <a:rPr lang="zh-CN" sz="700" kern="0">
                          <a:effectLst/>
                        </a:rPr>
                        <a:t>制作数量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ctr">
                        <a:spcAft>
                          <a:spcPts val="900"/>
                        </a:spcAft>
                      </a:pPr>
                      <a:r>
                        <a:rPr lang="zh-CN" sz="700" kern="0">
                          <a:effectLst/>
                        </a:rPr>
                        <a:t>本年新</a:t>
                      </a:r>
                      <a:br>
                        <a:rPr lang="en-US" sz="700" kern="0">
                          <a:effectLst/>
                        </a:rPr>
                      </a:br>
                      <a:r>
                        <a:rPr lang="zh-CN" sz="700" kern="0">
                          <a:effectLst/>
                        </a:rPr>
                        <a:t>公开数量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ctr">
                        <a:spcAft>
                          <a:spcPts val="900"/>
                        </a:spcAft>
                      </a:pPr>
                      <a:r>
                        <a:rPr lang="zh-CN" sz="700" kern="0">
                          <a:effectLst/>
                        </a:rPr>
                        <a:t>对外公开总数量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520712510"/>
                  </a:ext>
                </a:extLst>
              </a:tr>
              <a:tr h="325252">
                <a:tc>
                  <a:txBody>
                    <a:bodyPr/>
                    <a:lstStyle/>
                    <a:p>
                      <a:pPr algn="l">
                        <a:spcAft>
                          <a:spcPts val="900"/>
                        </a:spcAft>
                      </a:pPr>
                      <a:r>
                        <a:rPr lang="zh-CN" sz="700" kern="0">
                          <a:effectLst/>
                        </a:rPr>
                        <a:t>规章</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en-US" sz="700" kern="0">
                          <a:effectLst/>
                        </a:rPr>
                        <a:t>  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indent="127000" algn="l">
                        <a:spcAft>
                          <a:spcPts val="900"/>
                        </a:spcAft>
                      </a:pP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1557168398"/>
                  </a:ext>
                </a:extLst>
              </a:tr>
              <a:tr h="292914">
                <a:tc>
                  <a:txBody>
                    <a:bodyPr/>
                    <a:lstStyle/>
                    <a:p>
                      <a:pPr algn="l">
                        <a:spcAft>
                          <a:spcPts val="900"/>
                        </a:spcAft>
                      </a:pPr>
                      <a:r>
                        <a:rPr lang="zh-CN" sz="700" kern="0">
                          <a:effectLst/>
                        </a:rPr>
                        <a:t>规范性文件</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en-US" sz="700" kern="0">
                          <a:effectLst/>
                        </a:rPr>
                        <a:t>  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indent="127000" algn="l">
                        <a:spcAft>
                          <a:spcPts val="900"/>
                        </a:spcAft>
                      </a:pP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3288269755"/>
                  </a:ext>
                </a:extLst>
              </a:tr>
              <a:tr h="298509">
                <a:tc gridSpan="5">
                  <a:txBody>
                    <a:bodyPr/>
                    <a:lstStyle/>
                    <a:p>
                      <a:pPr algn="ctr">
                        <a:spcAft>
                          <a:spcPts val="900"/>
                        </a:spcAft>
                      </a:pPr>
                      <a:r>
                        <a:rPr lang="zh-CN" sz="700" kern="0">
                          <a:effectLst/>
                        </a:rPr>
                        <a:t>第二十条第（五）项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806351590"/>
                  </a:ext>
                </a:extLst>
              </a:tr>
              <a:tr h="394281">
                <a:tc>
                  <a:txBody>
                    <a:bodyPr/>
                    <a:lstStyle/>
                    <a:p>
                      <a:pPr algn="ctr">
                        <a:spcAft>
                          <a:spcPts val="900"/>
                        </a:spcAft>
                      </a:pPr>
                      <a:r>
                        <a:rPr lang="zh-CN" sz="700" kern="0">
                          <a:effectLst/>
                        </a:rPr>
                        <a:t>信息内容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ctr">
                        <a:spcAft>
                          <a:spcPts val="900"/>
                        </a:spcAft>
                      </a:pPr>
                      <a:r>
                        <a:rPr lang="zh-CN" sz="700" kern="0" dirty="0">
                          <a:effectLst/>
                        </a:rPr>
                        <a:t>上一年项目数量</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ctr">
                        <a:spcAft>
                          <a:spcPts val="900"/>
                        </a:spcAft>
                      </a:pPr>
                      <a:r>
                        <a:rPr lang="zh-CN" sz="700" kern="0">
                          <a:effectLst/>
                        </a:rPr>
                        <a:t>本年增</a:t>
                      </a:r>
                      <a:r>
                        <a:rPr lang="en-US" sz="700" kern="0">
                          <a:effectLst/>
                        </a:rPr>
                        <a:t>/</a:t>
                      </a:r>
                      <a:r>
                        <a:rPr lang="zh-CN" sz="700" kern="0">
                          <a:effectLst/>
                        </a:rPr>
                        <a:t>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ctr">
                        <a:spcAft>
                          <a:spcPts val="900"/>
                        </a:spcAft>
                      </a:pPr>
                      <a:r>
                        <a:rPr lang="zh-CN" sz="700" kern="0">
                          <a:effectLst/>
                        </a:rPr>
                        <a:t>处理决定数量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564102905"/>
                  </a:ext>
                </a:extLst>
              </a:tr>
              <a:tr h="328362">
                <a:tc>
                  <a:txBody>
                    <a:bodyPr/>
                    <a:lstStyle/>
                    <a:p>
                      <a:pPr algn="l">
                        <a:spcAft>
                          <a:spcPts val="900"/>
                        </a:spcAft>
                      </a:pPr>
                      <a:r>
                        <a:rPr lang="zh-CN" sz="700" kern="0">
                          <a:effectLst/>
                        </a:rPr>
                        <a:t>行政许可</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3934698421"/>
                  </a:ext>
                </a:extLst>
              </a:tr>
              <a:tr h="342043">
                <a:tc>
                  <a:txBody>
                    <a:bodyPr/>
                    <a:lstStyle/>
                    <a:p>
                      <a:pPr algn="l">
                        <a:spcAft>
                          <a:spcPts val="900"/>
                        </a:spcAft>
                      </a:pPr>
                      <a:r>
                        <a:rPr lang="zh-CN" sz="700" kern="0" dirty="0">
                          <a:effectLst/>
                        </a:rPr>
                        <a:t>其他对外管理服务事项</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1710270688"/>
                  </a:ext>
                </a:extLst>
              </a:tr>
              <a:tr h="252490">
                <a:tc gridSpan="5">
                  <a:txBody>
                    <a:bodyPr/>
                    <a:lstStyle/>
                    <a:p>
                      <a:pPr algn="ctr">
                        <a:spcAft>
                          <a:spcPts val="900"/>
                        </a:spcAft>
                      </a:pPr>
                      <a:r>
                        <a:rPr lang="zh-CN" sz="700" kern="0" dirty="0">
                          <a:effectLst/>
                        </a:rPr>
                        <a:t>第二十条第（六）项</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906430360"/>
                  </a:ext>
                </a:extLst>
              </a:tr>
              <a:tr h="394281">
                <a:tc>
                  <a:txBody>
                    <a:bodyPr/>
                    <a:lstStyle/>
                    <a:p>
                      <a:pPr algn="ctr">
                        <a:spcAft>
                          <a:spcPts val="900"/>
                        </a:spcAft>
                      </a:pPr>
                      <a:r>
                        <a:rPr lang="zh-CN" sz="700" kern="0">
                          <a:effectLst/>
                        </a:rPr>
                        <a:t>信息内容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ctr">
                        <a:spcAft>
                          <a:spcPts val="900"/>
                        </a:spcAft>
                      </a:pPr>
                      <a:r>
                        <a:rPr lang="zh-CN" sz="700" kern="0">
                          <a:effectLst/>
                        </a:rPr>
                        <a:t>上一年项目数量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ctr">
                        <a:spcAft>
                          <a:spcPts val="900"/>
                        </a:spcAft>
                      </a:pPr>
                      <a:r>
                        <a:rPr lang="zh-CN" sz="700" kern="0">
                          <a:effectLst/>
                        </a:rPr>
                        <a:t>本年增</a:t>
                      </a:r>
                      <a:r>
                        <a:rPr lang="en-US" sz="700" kern="0">
                          <a:effectLst/>
                        </a:rPr>
                        <a:t>/</a:t>
                      </a:r>
                      <a:r>
                        <a:rPr lang="zh-CN" sz="700" kern="0">
                          <a:effectLst/>
                        </a:rPr>
                        <a:t>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ctr">
                        <a:spcAft>
                          <a:spcPts val="900"/>
                        </a:spcAft>
                      </a:pPr>
                      <a:r>
                        <a:rPr lang="zh-CN" sz="700" kern="0">
                          <a:effectLst/>
                        </a:rPr>
                        <a:t>处理决定数量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1587270269"/>
                  </a:ext>
                </a:extLst>
              </a:tr>
              <a:tr h="267416">
                <a:tc>
                  <a:txBody>
                    <a:bodyPr/>
                    <a:lstStyle/>
                    <a:p>
                      <a:pPr algn="l">
                        <a:spcAft>
                          <a:spcPts val="900"/>
                        </a:spcAft>
                      </a:pPr>
                      <a:r>
                        <a:rPr lang="zh-CN" sz="700" kern="0">
                          <a:effectLst/>
                        </a:rPr>
                        <a:t>行政处罚</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3595775251"/>
                  </a:ext>
                </a:extLst>
              </a:tr>
              <a:tr h="254356">
                <a:tc>
                  <a:txBody>
                    <a:bodyPr/>
                    <a:lstStyle/>
                    <a:p>
                      <a:pPr algn="l">
                        <a:spcAft>
                          <a:spcPts val="900"/>
                        </a:spcAft>
                      </a:pPr>
                      <a:r>
                        <a:rPr lang="zh-CN" sz="700" kern="0">
                          <a:effectLst/>
                        </a:rPr>
                        <a:t>行政强制</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extLst>
                  <a:ext uri="{0D108BD9-81ED-4DB2-BD59-A6C34878D82A}">
                    <a16:rowId xmlns:a16="http://schemas.microsoft.com/office/drawing/2014/main" val="2096531881"/>
                  </a:ext>
                </a:extLst>
              </a:tr>
              <a:tr h="294779">
                <a:tc gridSpan="5">
                  <a:txBody>
                    <a:bodyPr/>
                    <a:lstStyle/>
                    <a:p>
                      <a:pPr algn="ctr">
                        <a:spcAft>
                          <a:spcPts val="900"/>
                        </a:spcAft>
                      </a:pPr>
                      <a:r>
                        <a:rPr lang="zh-CN" sz="700" kern="0">
                          <a:effectLst/>
                        </a:rPr>
                        <a:t>第二十条第（八）项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3464068981"/>
                  </a:ext>
                </a:extLst>
              </a:tr>
              <a:tr h="167913">
                <a:tc>
                  <a:txBody>
                    <a:bodyPr/>
                    <a:lstStyle/>
                    <a:p>
                      <a:pPr algn="ctr">
                        <a:spcAft>
                          <a:spcPts val="900"/>
                        </a:spcAft>
                      </a:pPr>
                      <a:r>
                        <a:rPr lang="zh-CN" sz="700" kern="0">
                          <a:effectLst/>
                        </a:rPr>
                        <a:t>信息内容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上一年项目数量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gridSpan="2">
                  <a:txBody>
                    <a:bodyPr/>
                    <a:lstStyle/>
                    <a:p>
                      <a:pPr algn="ctr">
                        <a:spcAft>
                          <a:spcPts val="900"/>
                        </a:spcAft>
                      </a:pPr>
                      <a:r>
                        <a:rPr lang="zh-CN" sz="700" kern="0" dirty="0">
                          <a:effectLst/>
                        </a:rPr>
                        <a:t>本年增</a:t>
                      </a:r>
                      <a:r>
                        <a:rPr lang="en-US" sz="700" kern="0" dirty="0">
                          <a:effectLst/>
                        </a:rPr>
                        <a:t>/</a:t>
                      </a:r>
                      <a:r>
                        <a:rPr lang="zh-CN" sz="700" kern="0" dirty="0">
                          <a:effectLst/>
                        </a:rPr>
                        <a:t>减</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extLst>
                  <a:ext uri="{0D108BD9-81ED-4DB2-BD59-A6C34878D82A}">
                    <a16:rowId xmlns:a16="http://schemas.microsoft.com/office/drawing/2014/main" val="2373135711"/>
                  </a:ext>
                </a:extLst>
              </a:tr>
              <a:tr h="342664">
                <a:tc>
                  <a:txBody>
                    <a:bodyPr/>
                    <a:lstStyle/>
                    <a:p>
                      <a:pPr algn="l">
                        <a:spcAft>
                          <a:spcPts val="900"/>
                        </a:spcAft>
                      </a:pPr>
                      <a:r>
                        <a:rPr lang="zh-CN" sz="700" kern="0">
                          <a:effectLst/>
                        </a:rPr>
                        <a:t>行政事业性收费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a:effectLst/>
                        </a:rPr>
                        <a:t>　</a:t>
                      </a: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gridSpan="2">
                  <a:txBody>
                    <a:bodyPr/>
                    <a:lstStyle/>
                    <a:p>
                      <a:pPr indent="127000" algn="just">
                        <a:spcAft>
                          <a:spcPts val="900"/>
                        </a:spcAft>
                      </a:pPr>
                      <a:r>
                        <a:rPr lang="en-US" sz="700" kern="0">
                          <a:effectLst/>
                        </a:rPr>
                        <a:t>0</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extLst>
                  <a:ext uri="{0D108BD9-81ED-4DB2-BD59-A6C34878D82A}">
                    <a16:rowId xmlns:a16="http://schemas.microsoft.com/office/drawing/2014/main" val="3755830875"/>
                  </a:ext>
                </a:extLst>
              </a:tr>
              <a:tr h="296022">
                <a:tc gridSpan="5">
                  <a:txBody>
                    <a:bodyPr/>
                    <a:lstStyle/>
                    <a:p>
                      <a:pPr algn="ctr">
                        <a:spcAft>
                          <a:spcPts val="900"/>
                        </a:spcAft>
                      </a:pPr>
                      <a:r>
                        <a:rPr lang="zh-CN" sz="700" kern="0">
                          <a:effectLst/>
                        </a:rPr>
                        <a:t>第二十条第（九）项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396062904"/>
                  </a:ext>
                </a:extLst>
              </a:tr>
              <a:tr h="363810">
                <a:tc>
                  <a:txBody>
                    <a:bodyPr/>
                    <a:lstStyle/>
                    <a:p>
                      <a:pPr algn="ctr">
                        <a:spcAft>
                          <a:spcPts val="900"/>
                        </a:spcAft>
                      </a:pPr>
                      <a:r>
                        <a:rPr lang="zh-CN" sz="700" kern="0">
                          <a:effectLst/>
                        </a:rPr>
                        <a:t>信息内容</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ctr">
                        <a:spcAft>
                          <a:spcPts val="900"/>
                        </a:spcAft>
                      </a:pPr>
                      <a:r>
                        <a:rPr lang="zh-CN" sz="700" kern="0">
                          <a:effectLst/>
                        </a:rPr>
                        <a:t>采购项目数量</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gridSpan="2">
                  <a:txBody>
                    <a:bodyPr/>
                    <a:lstStyle/>
                    <a:p>
                      <a:pPr algn="ctr">
                        <a:spcAft>
                          <a:spcPts val="900"/>
                        </a:spcAft>
                      </a:pPr>
                      <a:r>
                        <a:rPr lang="zh-CN" sz="700" kern="0">
                          <a:effectLst/>
                        </a:rPr>
                        <a:t>采购总金额</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extLst>
                  <a:ext uri="{0D108BD9-81ED-4DB2-BD59-A6C34878D82A}">
                    <a16:rowId xmlns:a16="http://schemas.microsoft.com/office/drawing/2014/main" val="1641793674"/>
                  </a:ext>
                </a:extLst>
              </a:tr>
              <a:tr h="335202">
                <a:tc>
                  <a:txBody>
                    <a:bodyPr/>
                    <a:lstStyle/>
                    <a:p>
                      <a:pPr algn="l">
                        <a:spcAft>
                          <a:spcPts val="900"/>
                        </a:spcAft>
                      </a:pPr>
                      <a:r>
                        <a:rPr lang="zh-CN" sz="700" kern="0">
                          <a:effectLst/>
                        </a:rPr>
                        <a:t>政府集中采购</a:t>
                      </a:r>
                      <a:endParaRPr lang="zh-CN" sz="800" kern="10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gridSpan="2">
                  <a:txBody>
                    <a:bodyPr/>
                    <a:lstStyle/>
                    <a:p>
                      <a:pPr algn="l">
                        <a:spcAft>
                          <a:spcPts val="900"/>
                        </a:spcAft>
                      </a:pPr>
                      <a:r>
                        <a:rPr lang="zh-CN" sz="700" kern="0" dirty="0">
                          <a:effectLst/>
                        </a:rPr>
                        <a:t>　</a:t>
                      </a:r>
                      <a:r>
                        <a:rPr lang="en-US" altLang="zh-CN" sz="700" kern="0" dirty="0">
                          <a:effectLst/>
                        </a:rPr>
                        <a:t>1</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tc gridSpan="2">
                  <a:txBody>
                    <a:bodyPr/>
                    <a:lstStyle/>
                    <a:p>
                      <a:pPr algn="l">
                        <a:spcAft>
                          <a:spcPts val="900"/>
                        </a:spcAft>
                      </a:pPr>
                      <a:r>
                        <a:rPr lang="zh-CN" sz="700" kern="0" dirty="0">
                          <a:effectLst/>
                        </a:rPr>
                        <a:t>　</a:t>
                      </a:r>
                      <a:r>
                        <a:rPr lang="en-US" altLang="zh-CN" sz="700" kern="0" dirty="0">
                          <a:effectLst/>
                        </a:rPr>
                        <a:t>4.5840</a:t>
                      </a:r>
                      <a:r>
                        <a:rPr lang="zh-CN" altLang="en-US" sz="700" kern="0" dirty="0">
                          <a:effectLst/>
                        </a:rPr>
                        <a:t>万</a:t>
                      </a:r>
                      <a:r>
                        <a:rPr lang="zh-CN" sz="700" kern="0" dirty="0">
                          <a:effectLst/>
                        </a:rPr>
                        <a:t>元</a:t>
                      </a:r>
                      <a:endParaRPr lang="zh-CN" sz="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0331" marR="50331" marT="0" marB="0" anchor="ctr"/>
                </a:tc>
                <a:tc hMerge="1">
                  <a:txBody>
                    <a:bodyPr/>
                    <a:lstStyle/>
                    <a:p>
                      <a:endParaRPr lang="zh-CN" altLang="en-US"/>
                    </a:p>
                  </a:txBody>
                  <a:tcPr/>
                </a:tc>
                <a:extLst>
                  <a:ext uri="{0D108BD9-81ED-4DB2-BD59-A6C34878D82A}">
                    <a16:rowId xmlns:a16="http://schemas.microsoft.com/office/drawing/2014/main" val="1566565937"/>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三</a:t>
              </a:r>
            </a:p>
          </p:txBody>
        </p:sp>
        <p:sp>
          <p:nvSpPr>
            <p:cNvPr id="7" name="矩形 259"/>
            <p:cNvSpPr>
              <a:spLocks noChangeArrowheads="1"/>
            </p:cNvSpPr>
            <p:nvPr/>
          </p:nvSpPr>
          <p:spPr bwMode="auto">
            <a:xfrm>
              <a:off x="1634059" y="3815270"/>
              <a:ext cx="2908935" cy="170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收到和处理政府信息公开申请</a:t>
              </a:r>
            </a:p>
            <a:p>
              <a:pPr algn="ctr">
                <a:lnSpc>
                  <a:spcPct val="115000"/>
                </a:lnSpc>
                <a:spcBef>
                  <a:spcPts val="20"/>
                </a:spcBef>
                <a:spcAft>
                  <a:spcPts val="0"/>
                </a:spcAft>
                <a:buNone/>
              </a:pPr>
              <a:r>
                <a:rPr lang="en-US" altLang="zh-CN" b="1" dirty="0">
                  <a:solidFill>
                    <a:schemeClr val="bg1"/>
                  </a:solidFill>
                  <a:cs typeface="Arial" panose="020B0604020202020204" pitchFamily="34" charset="0"/>
                </a:rPr>
                <a:t>情况</a:t>
              </a:r>
            </a:p>
          </p:txBody>
        </p:sp>
      </p:grpSp>
      <p:graphicFrame>
        <p:nvGraphicFramePr>
          <p:cNvPr id="34" name="表格 33">
            <a:extLst>
              <a:ext uri="{FF2B5EF4-FFF2-40B4-BE49-F238E27FC236}">
                <a16:creationId xmlns:a16="http://schemas.microsoft.com/office/drawing/2014/main" id="{B98A5635-48F5-41F9-AE15-46B351FF0389}"/>
              </a:ext>
            </a:extLst>
          </p:cNvPr>
          <p:cNvGraphicFramePr>
            <a:graphicFrameLocks noGrp="1"/>
          </p:cNvGraphicFramePr>
          <p:nvPr>
            <p:extLst>
              <p:ext uri="{D42A27DB-BD31-4B8C-83A1-F6EECF244321}">
                <p14:modId xmlns:p14="http://schemas.microsoft.com/office/powerpoint/2010/main" val="30320470"/>
              </p:ext>
            </p:extLst>
          </p:nvPr>
        </p:nvGraphicFramePr>
        <p:xfrm>
          <a:off x="5358275" y="777369"/>
          <a:ext cx="6529831" cy="5420707"/>
        </p:xfrm>
        <a:graphic>
          <a:graphicData uri="http://schemas.openxmlformats.org/drawingml/2006/table">
            <a:tbl>
              <a:tblPr>
                <a:tableStyleId>{5C22544A-7EE6-4342-B048-85BDC9FD1C3A}</a:tableStyleId>
              </a:tblPr>
              <a:tblGrid>
                <a:gridCol w="1280343">
                  <a:extLst>
                    <a:ext uri="{9D8B030D-6E8A-4147-A177-3AD203B41FA5}">
                      <a16:colId xmlns:a16="http://schemas.microsoft.com/office/drawing/2014/main" val="2888692812"/>
                    </a:ext>
                  </a:extLst>
                </a:gridCol>
                <a:gridCol w="1280343">
                  <a:extLst>
                    <a:ext uri="{9D8B030D-6E8A-4147-A177-3AD203B41FA5}">
                      <a16:colId xmlns:a16="http://schemas.microsoft.com/office/drawing/2014/main" val="3694304392"/>
                    </a:ext>
                  </a:extLst>
                </a:gridCol>
                <a:gridCol w="512925">
                  <a:extLst>
                    <a:ext uri="{9D8B030D-6E8A-4147-A177-3AD203B41FA5}">
                      <a16:colId xmlns:a16="http://schemas.microsoft.com/office/drawing/2014/main" val="1967869858"/>
                    </a:ext>
                  </a:extLst>
                </a:gridCol>
                <a:gridCol w="512925">
                  <a:extLst>
                    <a:ext uri="{9D8B030D-6E8A-4147-A177-3AD203B41FA5}">
                      <a16:colId xmlns:a16="http://schemas.microsoft.com/office/drawing/2014/main" val="3632852751"/>
                    </a:ext>
                  </a:extLst>
                </a:gridCol>
                <a:gridCol w="477327">
                  <a:extLst>
                    <a:ext uri="{9D8B030D-6E8A-4147-A177-3AD203B41FA5}">
                      <a16:colId xmlns:a16="http://schemas.microsoft.com/office/drawing/2014/main" val="2134429929"/>
                    </a:ext>
                  </a:extLst>
                </a:gridCol>
                <a:gridCol w="512925">
                  <a:extLst>
                    <a:ext uri="{9D8B030D-6E8A-4147-A177-3AD203B41FA5}">
                      <a16:colId xmlns:a16="http://schemas.microsoft.com/office/drawing/2014/main" val="1063478728"/>
                    </a:ext>
                  </a:extLst>
                </a:gridCol>
                <a:gridCol w="609184">
                  <a:extLst>
                    <a:ext uri="{9D8B030D-6E8A-4147-A177-3AD203B41FA5}">
                      <a16:colId xmlns:a16="http://schemas.microsoft.com/office/drawing/2014/main" val="3727819420"/>
                    </a:ext>
                  </a:extLst>
                </a:gridCol>
                <a:gridCol w="609184">
                  <a:extLst>
                    <a:ext uri="{9D8B030D-6E8A-4147-A177-3AD203B41FA5}">
                      <a16:colId xmlns:a16="http://schemas.microsoft.com/office/drawing/2014/main" val="1620011925"/>
                    </a:ext>
                  </a:extLst>
                </a:gridCol>
                <a:gridCol w="450955">
                  <a:extLst>
                    <a:ext uri="{9D8B030D-6E8A-4147-A177-3AD203B41FA5}">
                      <a16:colId xmlns:a16="http://schemas.microsoft.com/office/drawing/2014/main" val="3006216541"/>
                    </a:ext>
                  </a:extLst>
                </a:gridCol>
                <a:gridCol w="283720">
                  <a:extLst>
                    <a:ext uri="{9D8B030D-6E8A-4147-A177-3AD203B41FA5}">
                      <a16:colId xmlns:a16="http://schemas.microsoft.com/office/drawing/2014/main" val="3015731183"/>
                    </a:ext>
                  </a:extLst>
                </a:gridCol>
              </a:tblGrid>
              <a:tr h="40667">
                <a:tc rowSpan="3" gridSpan="3">
                  <a:txBody>
                    <a:bodyPr/>
                    <a:lstStyle/>
                    <a:p>
                      <a:pPr algn="ctr">
                        <a:spcAft>
                          <a:spcPts val="900"/>
                        </a:spcAft>
                      </a:pPr>
                      <a:r>
                        <a:rPr lang="zh-CN" sz="700" kern="0" dirty="0">
                          <a:effectLst/>
                        </a:rPr>
                        <a:t>（本列数据的勾稽关系为：第一项加第二项之和，等于第三项加第四项之和）</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rowSpan="3" hMerge="1">
                  <a:txBody>
                    <a:bodyPr/>
                    <a:lstStyle/>
                    <a:p>
                      <a:endParaRPr lang="zh-CN" altLang="en-US"/>
                    </a:p>
                  </a:txBody>
                  <a:tcPr/>
                </a:tc>
                <a:tc rowSpan="3" hMerge="1">
                  <a:txBody>
                    <a:bodyPr/>
                    <a:lstStyle/>
                    <a:p>
                      <a:endParaRPr lang="zh-CN" altLang="en-US"/>
                    </a:p>
                  </a:txBody>
                  <a:tcPr/>
                </a:tc>
                <a:tc gridSpan="7">
                  <a:txBody>
                    <a:bodyPr/>
                    <a:lstStyle/>
                    <a:p>
                      <a:pPr algn="ctr">
                        <a:spcAft>
                          <a:spcPts val="900"/>
                        </a:spcAft>
                      </a:pPr>
                      <a:r>
                        <a:rPr lang="zh-CN" sz="600" kern="0">
                          <a:effectLst/>
                        </a:rPr>
                        <a:t>申请人情况</a:t>
                      </a:r>
                      <a:endParaRPr lang="zh-CN" sz="6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300831543"/>
                  </a:ext>
                </a:extLst>
              </a:tr>
              <a:tr h="40667">
                <a:tc gridSpan="3"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c rowSpan="2">
                  <a:txBody>
                    <a:bodyPr/>
                    <a:lstStyle/>
                    <a:p>
                      <a:pPr algn="ctr">
                        <a:spcAft>
                          <a:spcPts val="900"/>
                        </a:spcAft>
                      </a:pPr>
                      <a:r>
                        <a:rPr lang="zh-CN" sz="700" kern="0" dirty="0">
                          <a:effectLst/>
                        </a:rPr>
                        <a:t>自然人</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gridSpan="5">
                  <a:txBody>
                    <a:bodyPr/>
                    <a:lstStyle/>
                    <a:p>
                      <a:pPr algn="ctr">
                        <a:spcAft>
                          <a:spcPts val="900"/>
                        </a:spcAft>
                      </a:pPr>
                      <a:r>
                        <a:rPr lang="zh-CN" sz="700" kern="0">
                          <a:effectLst/>
                        </a:rPr>
                        <a:t>法人或其他组织</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ctr">
                        <a:spcAft>
                          <a:spcPts val="900"/>
                        </a:spcAft>
                      </a:pPr>
                      <a:r>
                        <a:rPr lang="zh-CN" sz="700" kern="0">
                          <a:effectLst/>
                        </a:rPr>
                        <a:t>总计</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1456153652"/>
                  </a:ext>
                </a:extLst>
              </a:tr>
              <a:tr h="162667">
                <a:tc gridSpan="3"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c vMerge="1">
                  <a:txBody>
                    <a:bodyPr/>
                    <a:lstStyle/>
                    <a:p>
                      <a:endParaRPr lang="zh-CN" altLang="en-US"/>
                    </a:p>
                  </a:txBody>
                  <a:tcPr/>
                </a:tc>
                <a:tc>
                  <a:txBody>
                    <a:bodyPr/>
                    <a:lstStyle/>
                    <a:p>
                      <a:pPr algn="ctr">
                        <a:spcAft>
                          <a:spcPts val="900"/>
                        </a:spcAft>
                      </a:pPr>
                      <a:r>
                        <a:rPr lang="zh-CN" sz="700" kern="0" dirty="0">
                          <a:effectLst/>
                        </a:rPr>
                        <a:t>商业企业</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zh-CN" sz="700" kern="0" dirty="0">
                          <a:effectLst/>
                        </a:rPr>
                        <a:t>科研机构</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zh-CN" sz="700" kern="0" dirty="0">
                          <a:effectLst/>
                        </a:rPr>
                        <a:t>社会公益组织</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zh-CN" sz="700" kern="0" dirty="0">
                          <a:effectLst/>
                        </a:rPr>
                        <a:t>法律服务机构</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zh-CN" sz="700" kern="0" dirty="0">
                          <a:effectLst/>
                        </a:rPr>
                        <a:t>其他</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vMerge="1">
                  <a:txBody>
                    <a:bodyPr/>
                    <a:lstStyle/>
                    <a:p>
                      <a:endParaRPr lang="zh-CN" altLang="en-US"/>
                    </a:p>
                  </a:txBody>
                  <a:tcPr/>
                </a:tc>
                <a:extLst>
                  <a:ext uri="{0D108BD9-81ED-4DB2-BD59-A6C34878D82A}">
                    <a16:rowId xmlns:a16="http://schemas.microsoft.com/office/drawing/2014/main" val="3195518082"/>
                  </a:ext>
                </a:extLst>
              </a:tr>
              <a:tr h="40667">
                <a:tc gridSpan="3">
                  <a:txBody>
                    <a:bodyPr/>
                    <a:lstStyle/>
                    <a:p>
                      <a:pPr algn="l">
                        <a:spcAft>
                          <a:spcPts val="900"/>
                        </a:spcAft>
                      </a:pPr>
                      <a:r>
                        <a:rPr lang="zh-CN" sz="700" kern="0" dirty="0">
                          <a:effectLst/>
                        </a:rPr>
                        <a:t>一、本年新收政府信息公开申请数量</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hMerge="1">
                  <a:txBody>
                    <a:bodyPr/>
                    <a:lstStyle/>
                    <a:p>
                      <a:endParaRPr lang="zh-CN" altLang="en-US"/>
                    </a:p>
                  </a:txBody>
                  <a:tcP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4125999426"/>
                  </a:ext>
                </a:extLst>
              </a:tr>
              <a:tr h="40667">
                <a:tc gridSpan="3">
                  <a:txBody>
                    <a:bodyPr/>
                    <a:lstStyle/>
                    <a:p>
                      <a:pPr algn="l">
                        <a:spcAft>
                          <a:spcPts val="900"/>
                        </a:spcAft>
                      </a:pPr>
                      <a:r>
                        <a:rPr lang="zh-CN" sz="700" kern="0" dirty="0">
                          <a:effectLst/>
                        </a:rPr>
                        <a:t>二、上年结转政府信息公开申请数量</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hMerge="1">
                  <a:txBody>
                    <a:bodyPr/>
                    <a:lstStyle/>
                    <a:p>
                      <a:endParaRPr lang="zh-CN" altLang="en-US"/>
                    </a:p>
                  </a:txBody>
                  <a:tcP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986895375"/>
                  </a:ext>
                </a:extLst>
              </a:tr>
              <a:tr h="40667">
                <a:tc rowSpan="20">
                  <a:txBody>
                    <a:bodyPr/>
                    <a:lstStyle/>
                    <a:p>
                      <a:pPr algn="ctr">
                        <a:spcAft>
                          <a:spcPts val="900"/>
                        </a:spcAft>
                      </a:pPr>
                      <a:r>
                        <a:rPr lang="zh-CN" sz="700" kern="0">
                          <a:effectLst/>
                        </a:rPr>
                        <a:t>三、本年度办理结果</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gridSpan="2">
                  <a:txBody>
                    <a:bodyPr/>
                    <a:lstStyle/>
                    <a:p>
                      <a:pPr algn="l">
                        <a:spcAft>
                          <a:spcPts val="900"/>
                        </a:spcAft>
                      </a:pPr>
                      <a:r>
                        <a:rPr lang="zh-CN" sz="700" kern="0" dirty="0">
                          <a:effectLst/>
                        </a:rPr>
                        <a:t>（一）予以公开</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2910888898"/>
                  </a:ext>
                </a:extLst>
              </a:tr>
              <a:tr h="122000">
                <a:tc vMerge="1">
                  <a:txBody>
                    <a:bodyPr/>
                    <a:lstStyle/>
                    <a:p>
                      <a:endParaRPr lang="zh-CN" altLang="en-US"/>
                    </a:p>
                  </a:txBody>
                  <a:tcPr/>
                </a:tc>
                <a:tc gridSpan="2">
                  <a:txBody>
                    <a:bodyPr/>
                    <a:lstStyle/>
                    <a:p>
                      <a:pPr algn="l">
                        <a:spcAft>
                          <a:spcPts val="900"/>
                        </a:spcAft>
                      </a:pPr>
                      <a:r>
                        <a:rPr lang="zh-CN" sz="700" kern="0" dirty="0">
                          <a:effectLst/>
                        </a:rPr>
                        <a:t>（二）部分公开（区分处理的，只计这一情形，不计其他情形）</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2226410565"/>
                  </a:ext>
                </a:extLst>
              </a:tr>
              <a:tr h="162667">
                <a:tc vMerge="1">
                  <a:txBody>
                    <a:bodyPr/>
                    <a:lstStyle/>
                    <a:p>
                      <a:endParaRPr lang="zh-CN" altLang="en-US"/>
                    </a:p>
                  </a:txBody>
                  <a:tcPr/>
                </a:tc>
                <a:tc rowSpan="8">
                  <a:txBody>
                    <a:bodyPr/>
                    <a:lstStyle/>
                    <a:p>
                      <a:pPr algn="l">
                        <a:spcAft>
                          <a:spcPts val="900"/>
                        </a:spcAft>
                      </a:pPr>
                      <a:r>
                        <a:rPr lang="zh-CN" sz="700" kern="0" dirty="0">
                          <a:effectLst/>
                        </a:rPr>
                        <a:t>（三）不予公开</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l">
                        <a:spcAft>
                          <a:spcPts val="900"/>
                        </a:spcAft>
                      </a:pPr>
                      <a:r>
                        <a:rPr lang="en-US" sz="700" kern="0">
                          <a:effectLst/>
                        </a:rPr>
                        <a:t>1.</a:t>
                      </a:r>
                      <a:r>
                        <a:rPr lang="zh-CN" sz="700" kern="0">
                          <a:effectLst/>
                        </a:rPr>
                        <a:t>属于国家秘密</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364032879"/>
                  </a:ext>
                </a:extLst>
              </a:tr>
              <a:tr h="284667">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dirty="0">
                          <a:effectLst/>
                        </a:rPr>
                        <a:t>2.</a:t>
                      </a:r>
                      <a:r>
                        <a:rPr lang="zh-CN" sz="700" kern="0" dirty="0">
                          <a:effectLst/>
                        </a:rPr>
                        <a:t>其他法律行政法规禁止公开</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4173805471"/>
                  </a:ext>
                </a:extLst>
              </a:tr>
              <a:tr h="244000">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dirty="0">
                          <a:effectLst/>
                        </a:rPr>
                        <a:t>3.</a:t>
                      </a:r>
                      <a:r>
                        <a:rPr lang="zh-CN" sz="700" kern="0" dirty="0">
                          <a:effectLst/>
                        </a:rPr>
                        <a:t>危及</a:t>
                      </a:r>
                      <a:r>
                        <a:rPr lang="en-US" sz="700" kern="0" dirty="0">
                          <a:effectLst/>
                        </a:rPr>
                        <a:t>“</a:t>
                      </a:r>
                      <a:r>
                        <a:rPr lang="zh-CN" sz="700" kern="0" dirty="0">
                          <a:effectLst/>
                        </a:rPr>
                        <a:t>三安全一稳定</a:t>
                      </a:r>
                      <a:r>
                        <a:rPr lang="en-US" sz="700" kern="0" dirty="0">
                          <a:effectLst/>
                        </a:rPr>
                        <a:t>”</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757860115"/>
                  </a:ext>
                </a:extLst>
              </a:tr>
              <a:tr h="203334">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4.</a:t>
                      </a:r>
                      <a:r>
                        <a:rPr lang="zh-CN" sz="700" kern="0">
                          <a:effectLst/>
                        </a:rPr>
                        <a:t>保护第三方合法权益</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2950783601"/>
                  </a:ext>
                </a:extLst>
              </a:tr>
              <a:tr h="244000">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5.</a:t>
                      </a:r>
                      <a:r>
                        <a:rPr lang="zh-CN" sz="700" kern="0">
                          <a:effectLst/>
                        </a:rPr>
                        <a:t>属于三类内部事务信息</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016767762"/>
                  </a:ext>
                </a:extLst>
              </a:tr>
              <a:tr h="203334">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6.</a:t>
                      </a:r>
                      <a:r>
                        <a:rPr lang="zh-CN" sz="700" kern="0">
                          <a:effectLst/>
                        </a:rPr>
                        <a:t>属于四类过程性信息</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11844395"/>
                  </a:ext>
                </a:extLst>
              </a:tr>
              <a:tr h="203334">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7.</a:t>
                      </a:r>
                      <a:r>
                        <a:rPr lang="zh-CN" sz="700" kern="0">
                          <a:effectLst/>
                        </a:rPr>
                        <a:t>属于行政执法案卷</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4216200545"/>
                  </a:ext>
                </a:extLst>
              </a:tr>
              <a:tr h="203334">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8.</a:t>
                      </a:r>
                      <a:r>
                        <a:rPr lang="zh-CN" sz="700" kern="0">
                          <a:effectLst/>
                        </a:rPr>
                        <a:t>属于行政查询事项</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1331368549"/>
                  </a:ext>
                </a:extLst>
              </a:tr>
              <a:tr h="284667">
                <a:tc vMerge="1">
                  <a:txBody>
                    <a:bodyPr/>
                    <a:lstStyle/>
                    <a:p>
                      <a:endParaRPr lang="zh-CN" altLang="en-US"/>
                    </a:p>
                  </a:txBody>
                  <a:tcPr/>
                </a:tc>
                <a:tc rowSpan="3">
                  <a:txBody>
                    <a:bodyPr/>
                    <a:lstStyle/>
                    <a:p>
                      <a:pPr algn="l">
                        <a:spcAft>
                          <a:spcPts val="900"/>
                        </a:spcAft>
                      </a:pPr>
                      <a:r>
                        <a:rPr lang="zh-CN" sz="700" kern="0">
                          <a:effectLst/>
                        </a:rPr>
                        <a:t>（四）无法提供</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l">
                        <a:spcAft>
                          <a:spcPts val="900"/>
                        </a:spcAft>
                      </a:pPr>
                      <a:r>
                        <a:rPr lang="en-US" sz="700" kern="0">
                          <a:effectLst/>
                        </a:rPr>
                        <a:t>1.</a:t>
                      </a:r>
                      <a:r>
                        <a:rPr lang="zh-CN" sz="700" kern="0">
                          <a:effectLst/>
                        </a:rPr>
                        <a:t>本机关不掌握相关政府信息</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2802032102"/>
                  </a:ext>
                </a:extLst>
              </a:tr>
              <a:tr h="284667">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2.</a:t>
                      </a:r>
                      <a:r>
                        <a:rPr lang="zh-CN" sz="700" kern="0">
                          <a:effectLst/>
                        </a:rPr>
                        <a:t>没有现成信息需要另行制作</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1973974571"/>
                  </a:ext>
                </a:extLst>
              </a:tr>
              <a:tr h="244000">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3.</a:t>
                      </a:r>
                      <a:r>
                        <a:rPr lang="zh-CN" sz="700" kern="0">
                          <a:effectLst/>
                        </a:rPr>
                        <a:t>补正后申请内容仍不明确</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2105914336"/>
                  </a:ext>
                </a:extLst>
              </a:tr>
              <a:tr h="203334">
                <a:tc vMerge="1">
                  <a:txBody>
                    <a:bodyPr/>
                    <a:lstStyle/>
                    <a:p>
                      <a:endParaRPr lang="zh-CN" altLang="en-US"/>
                    </a:p>
                  </a:txBody>
                  <a:tcPr/>
                </a:tc>
                <a:tc rowSpan="5">
                  <a:txBody>
                    <a:bodyPr/>
                    <a:lstStyle/>
                    <a:p>
                      <a:pPr algn="l">
                        <a:spcAft>
                          <a:spcPts val="900"/>
                        </a:spcAft>
                      </a:pPr>
                      <a:r>
                        <a:rPr lang="en-US" sz="700" kern="0">
                          <a:effectLst/>
                        </a:rPr>
                        <a:t> </a:t>
                      </a:r>
                      <a:endParaRPr lang="zh-CN" sz="700" kern="100">
                        <a:effectLst/>
                      </a:endParaRPr>
                    </a:p>
                    <a:p>
                      <a:pPr algn="l">
                        <a:spcAft>
                          <a:spcPts val="900"/>
                        </a:spcAft>
                      </a:pPr>
                      <a:r>
                        <a:rPr lang="en-US" sz="700" kern="0">
                          <a:effectLst/>
                        </a:rPr>
                        <a:t> </a:t>
                      </a:r>
                      <a:endParaRPr lang="zh-CN" sz="700" kern="100">
                        <a:effectLst/>
                      </a:endParaRPr>
                    </a:p>
                    <a:p>
                      <a:pPr algn="l">
                        <a:spcAft>
                          <a:spcPts val="900"/>
                        </a:spcAft>
                      </a:pPr>
                      <a:r>
                        <a:rPr lang="zh-CN" sz="700" kern="0">
                          <a:effectLst/>
                        </a:rPr>
                        <a:t>（五）</a:t>
                      </a:r>
                      <a:endParaRPr lang="zh-CN" sz="700" kern="100">
                        <a:effectLst/>
                      </a:endParaRPr>
                    </a:p>
                    <a:p>
                      <a:pPr algn="l">
                        <a:spcAft>
                          <a:spcPts val="900"/>
                        </a:spcAft>
                      </a:pPr>
                      <a:r>
                        <a:rPr lang="zh-CN" sz="700" kern="0">
                          <a:effectLst/>
                        </a:rPr>
                        <a:t>不予处理</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l">
                        <a:spcAft>
                          <a:spcPts val="900"/>
                        </a:spcAft>
                      </a:pPr>
                      <a:r>
                        <a:rPr lang="en-US" sz="700" kern="0">
                          <a:effectLst/>
                        </a:rPr>
                        <a:t>1.</a:t>
                      </a:r>
                      <a:r>
                        <a:rPr lang="zh-CN" sz="700" kern="0">
                          <a:effectLst/>
                        </a:rPr>
                        <a:t>信访举报投诉类申请</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962782691"/>
                  </a:ext>
                </a:extLst>
              </a:tr>
              <a:tr h="122000">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2.</a:t>
                      </a:r>
                      <a:r>
                        <a:rPr lang="zh-CN" sz="700" kern="0">
                          <a:effectLst/>
                        </a:rPr>
                        <a:t>重复申请</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4054807841"/>
                  </a:ext>
                </a:extLst>
              </a:tr>
              <a:tr h="203334">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3.</a:t>
                      </a:r>
                      <a:r>
                        <a:rPr lang="zh-CN" sz="700" kern="0">
                          <a:effectLst/>
                        </a:rPr>
                        <a:t>要求提供公开出版物</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687116068"/>
                  </a:ext>
                </a:extLst>
              </a:tr>
              <a:tr h="244000">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4.</a:t>
                      </a:r>
                      <a:r>
                        <a:rPr lang="zh-CN" sz="700" kern="0">
                          <a:effectLst/>
                        </a:rPr>
                        <a:t>无正当理由大量反复申请</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034250134"/>
                  </a:ext>
                </a:extLst>
              </a:tr>
              <a:tr h="406667">
                <a:tc vMerge="1">
                  <a:txBody>
                    <a:bodyPr/>
                    <a:lstStyle/>
                    <a:p>
                      <a:endParaRPr lang="zh-CN" altLang="en-US"/>
                    </a:p>
                  </a:txBody>
                  <a:tcPr/>
                </a:tc>
                <a:tc vMerge="1">
                  <a:txBody>
                    <a:bodyPr/>
                    <a:lstStyle/>
                    <a:p>
                      <a:endParaRPr lang="zh-CN" altLang="en-US"/>
                    </a:p>
                  </a:txBody>
                  <a:tcPr/>
                </a:tc>
                <a:tc>
                  <a:txBody>
                    <a:bodyPr/>
                    <a:lstStyle/>
                    <a:p>
                      <a:pPr algn="l">
                        <a:spcAft>
                          <a:spcPts val="900"/>
                        </a:spcAft>
                      </a:pPr>
                      <a:r>
                        <a:rPr lang="en-US" sz="700" kern="0">
                          <a:effectLst/>
                        </a:rPr>
                        <a:t>5.</a:t>
                      </a:r>
                      <a:r>
                        <a:rPr lang="zh-CN" sz="700" kern="0">
                          <a:effectLst/>
                        </a:rPr>
                        <a:t>要求行政机关确认或重新出具已获取信息</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152896276"/>
                  </a:ext>
                </a:extLst>
              </a:tr>
              <a:tr h="40667">
                <a:tc vMerge="1">
                  <a:txBody>
                    <a:bodyPr/>
                    <a:lstStyle/>
                    <a:p>
                      <a:endParaRPr lang="zh-CN" altLang="en-US"/>
                    </a:p>
                  </a:txBody>
                  <a:tcPr/>
                </a:tc>
                <a:tc gridSpan="2">
                  <a:txBody>
                    <a:bodyPr/>
                    <a:lstStyle/>
                    <a:p>
                      <a:pPr algn="l">
                        <a:spcAft>
                          <a:spcPts val="900"/>
                        </a:spcAft>
                      </a:pPr>
                      <a:r>
                        <a:rPr lang="zh-CN" sz="700" kern="0">
                          <a:effectLst/>
                        </a:rPr>
                        <a:t>（六）其他处理</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1259166991"/>
                  </a:ext>
                </a:extLst>
              </a:tr>
              <a:tr h="40667">
                <a:tc vMerge="1">
                  <a:txBody>
                    <a:bodyPr/>
                    <a:lstStyle/>
                    <a:p>
                      <a:endParaRPr lang="zh-CN" altLang="en-US"/>
                    </a:p>
                  </a:txBody>
                  <a:tcPr/>
                </a:tc>
                <a:tc gridSpan="2">
                  <a:txBody>
                    <a:bodyPr/>
                    <a:lstStyle/>
                    <a:p>
                      <a:pPr algn="l">
                        <a:spcAft>
                          <a:spcPts val="900"/>
                        </a:spcAft>
                      </a:pPr>
                      <a:r>
                        <a:rPr lang="zh-CN" sz="700" kern="0">
                          <a:effectLst/>
                        </a:rPr>
                        <a:t>（七）总计</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9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3084667230"/>
                  </a:ext>
                </a:extLst>
              </a:tr>
              <a:tr h="40667">
                <a:tc gridSpan="3">
                  <a:txBody>
                    <a:bodyPr/>
                    <a:lstStyle/>
                    <a:p>
                      <a:pPr algn="l">
                        <a:spcAft>
                          <a:spcPts val="1200"/>
                        </a:spcAft>
                      </a:pPr>
                      <a:r>
                        <a:rPr lang="zh-CN" sz="700" kern="0">
                          <a:effectLst/>
                        </a:rPr>
                        <a:t>四、结转下年度继续办理</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hMerge="1">
                  <a:txBody>
                    <a:bodyPr/>
                    <a:lstStyle/>
                    <a:p>
                      <a:endParaRPr lang="zh-CN" altLang="en-US"/>
                    </a:p>
                  </a:txBody>
                  <a:tcPr/>
                </a:tc>
                <a:tc hMerge="1">
                  <a:txBody>
                    <a:bodyPr/>
                    <a:lstStyle/>
                    <a:p>
                      <a:endParaRPr lang="zh-CN" altLang="en-US"/>
                    </a:p>
                  </a:txBody>
                  <a:tcP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a:effectLst/>
                        </a:rPr>
                        <a:t>0</a:t>
                      </a:r>
                      <a:endParaRPr lang="zh-CN" sz="700" kern="10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tc>
                  <a:txBody>
                    <a:bodyPr/>
                    <a:lstStyle/>
                    <a:p>
                      <a:pPr algn="ctr">
                        <a:spcAft>
                          <a:spcPts val="1200"/>
                        </a:spcAft>
                      </a:pPr>
                      <a:r>
                        <a:rPr lang="en-US" sz="700" kern="0" dirty="0">
                          <a:effectLst/>
                        </a:rPr>
                        <a:t>0</a:t>
                      </a:r>
                      <a:endParaRPr lang="zh-CN" sz="7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18300" marR="18300" marT="0" marB="0" anchor="ctr"/>
                </a:tc>
                <a:extLst>
                  <a:ext uri="{0D108BD9-81ED-4DB2-BD59-A6C34878D82A}">
                    <a16:rowId xmlns:a16="http://schemas.microsoft.com/office/drawing/2014/main" val="1283341857"/>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3.2.0"/>
</p:tagLst>
</file>

<file path=ppt/tags/tag3.xml><?xml version="1.0" encoding="utf-8"?>
<p:tagLst xmlns:a="http://schemas.openxmlformats.org/drawingml/2006/main" xmlns:r="http://schemas.openxmlformats.org/officeDocument/2006/relationships" xmlns:p="http://schemas.openxmlformats.org/presentationml/2006/main">
  <p:tag name="PA" val="v3.2.0"/>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1135</Words>
  <Application>Microsoft Office PowerPoint</Application>
  <PresentationFormat>宽屏</PresentationFormat>
  <Paragraphs>342</Paragraphs>
  <Slides>11</Slides>
  <Notes>11</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11</vt:i4>
      </vt:variant>
    </vt:vector>
  </HeadingPairs>
  <TitlesOfParts>
    <vt:vector size="19" baseType="lpstr">
      <vt:lpstr>等线</vt:lpstr>
      <vt:lpstr>等线 Light</vt:lpstr>
      <vt:lpstr>微软雅黑</vt:lpstr>
      <vt:lpstr>Arial</vt:lpstr>
      <vt:lpstr>Calibri</vt:lpstr>
      <vt:lpstr>Impact</vt:lpstr>
      <vt:lpstr>第一PPT，www.1ppt.com</vt:lpstr>
      <vt:lpstr>1_第一PPT，www.1ppt.com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工作总结汇报</dc:title>
  <dc:creator>第一PPT</dc:creator>
  <cp:keywords>www.1ppt.com</cp:keywords>
  <dc:description>www.1ppt.com</dc:description>
  <cp:lastModifiedBy>aa</cp:lastModifiedBy>
  <cp:revision>189</cp:revision>
  <dcterms:created xsi:type="dcterms:W3CDTF">2019-07-14T05:36:00Z</dcterms:created>
  <dcterms:modified xsi:type="dcterms:W3CDTF">2021-05-19T08:57:51Z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2052-11.1.0.9740</vt:lpwstr>
  </property>
</Properties>
</file>