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7">
  <p:sldMasterIdLst>
    <p:sldMasterId id="214748417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75" r:id="rId3"/>
    <p:sldId id="375" r:id="rId4"/>
    <p:sldId id="433" r:id="rId5"/>
    <p:sldId id="392" r:id="rId6"/>
    <p:sldId id="396" r:id="rId7"/>
    <p:sldId id="397" r:id="rId8"/>
    <p:sldId id="428" r:id="rId9"/>
    <p:sldId id="429" r:id="rId10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DA2BF"/>
    <a:srgbClr val="FFFFFF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浅色样式 2 - 强调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浅色样式 1 - 强调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中度样式 3 - 强调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浅色样式 1 - 强调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F1AB2-1976-4502-BF36-3FF5EA218861}" styleName="中度样式 4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45" autoAdjust="0"/>
    <p:restoredTop sz="96429" autoAdjust="0"/>
  </p:normalViewPr>
  <p:slideViewPr>
    <p:cSldViewPr>
      <p:cViewPr varScale="1">
        <p:scale>
          <a:sx n="89" d="100"/>
          <a:sy n="89" d="100"/>
        </p:scale>
        <p:origin x="-151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0768C5AC-C406-471A-8B28-5CD05D1467F9}" type="datetimeFigureOut">
              <a:rPr lang="zh-CN" altLang="en-US"/>
              <a:pPr>
                <a:defRPr/>
              </a:pPr>
              <a:t>2021/12/13 Monday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24911678-5F16-49D0-B4DE-49F0BFAE6F5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23307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4E8051A-FDA4-4A7A-AF1D-602535C57061}" type="datetimeFigureOut">
              <a:rPr lang="zh-CN" altLang="en-US"/>
              <a:pPr>
                <a:defRPr/>
              </a:pPr>
              <a:t>2021/12/13 Monday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F97E7A0-B426-4CC8-A4E8-3E9B09A617F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258459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24952D0-E425-4E3E-9B66-ACD9914FFDB6}" type="slidenum">
              <a:rPr lang="zh-CN" altLang="en-US" smtClean="0"/>
              <a:pPr>
                <a:defRPr/>
              </a:pPr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798866D-CCE0-42D6-87BA-5CD2EB04CDE0}" type="slidenum">
              <a:rPr lang="zh-CN" altLang="en-US" smtClean="0"/>
              <a:pPr>
                <a:defRPr/>
              </a:pPr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8060F2A-24F1-4C03-BF93-A88A28A5D02D}" type="slidenum">
              <a:rPr lang="zh-CN" altLang="en-US" smtClean="0"/>
              <a:pPr>
                <a:defRPr/>
              </a:pPr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935292-0203-4AA2-90CA-E4646DCD0AD8}" type="slidenum">
              <a:rPr lang="zh-CN" altLang="en-US" smtClean="0"/>
              <a:pPr>
                <a:defRPr/>
              </a:pPr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C050027-19B9-4683-BADE-1B90D7F9A59A}" type="slidenum">
              <a:rPr lang="zh-CN" altLang="en-US" smtClean="0"/>
              <a:pPr>
                <a:defRPr/>
              </a:pPr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6C0A066-ED7F-4814-B9A6-8D9DEDB038C1}" type="slidenum">
              <a:rPr lang="zh-CN" altLang="en-US" smtClean="0"/>
              <a:pPr>
                <a:defRPr/>
              </a:pPr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20271D4-85AA-4DE1-83AD-A7730B9A03CC}" type="slidenum">
              <a:rPr lang="zh-CN" altLang="en-US" smtClean="0"/>
              <a:pPr>
                <a:defRPr/>
              </a:pPr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角三角形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组合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任意多边形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7" name="任意多边形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2147483647 w 5760"/>
                <a:gd name="T3" fmla="*/ 0 h 528"/>
                <a:gd name="T4" fmla="*/ 2147483647 w 5760"/>
                <a:gd name="T5" fmla="*/ 2147483647 h 528"/>
                <a:gd name="T6" fmla="*/ 2147483647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" name="任意多边形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直接连接符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11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3AF455E-AD68-41B1-8865-91865AA27B88}" type="datetime1">
              <a:rPr lang="zh-CN" altLang="en-US"/>
              <a:pPr>
                <a:defRPr/>
              </a:pPr>
              <a:t>2021/12/13 Monday</a:t>
            </a:fld>
            <a:endParaRPr lang="zh-CN" altLang="en-US"/>
          </a:p>
        </p:txBody>
      </p:sp>
      <p:sp>
        <p:nvSpPr>
          <p:cNvPr id="12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CFDE179A-F9A8-4AD0-8956-F7CA96BFAF0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92992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26CECEC-2A9D-4091-A597-8F2B88410ACD}" type="datetime1">
              <a:rPr lang="zh-CN" altLang="en-US"/>
              <a:pPr>
                <a:defRPr/>
              </a:pPr>
              <a:t>2021/12/13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232F1D4-17D3-4BC6-B81E-49A78519AFB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6199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5035459-B985-49EF-AA71-C539CEA3472E}" type="datetime1">
              <a:rPr lang="zh-CN" altLang="en-US"/>
              <a:pPr>
                <a:defRPr/>
              </a:pPr>
              <a:t>2021/12/13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983184F-9A9B-4AD4-A1CD-93DA8E11A09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7547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608CD13-B92A-41EB-807E-1D2CABED97B9}" type="datetime1">
              <a:rPr lang="zh-CN" altLang="en-US"/>
              <a:pPr>
                <a:defRPr/>
              </a:pPr>
              <a:t>2021/12/13 Monday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1561B25-2223-4FF3-A0EB-9DC06885861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5192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燕尾形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" name="燕尾形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7AC6F86-54BA-47AD-A871-06C9B8720113}" type="datetime1">
              <a:rPr lang="zh-CN" altLang="en-US"/>
              <a:pPr>
                <a:defRPr/>
              </a:pPr>
              <a:t>2021/12/13 Monday</a:t>
            </a:fld>
            <a:endParaRPr lang="zh-CN" altLang="en-US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AB9E34C-91BD-4C80-A115-EDB149B157C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00061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0BB13EF-61BD-46ED-BF5D-BA8A308715F3}" type="datetime1">
              <a:rPr lang="zh-CN" altLang="en-US"/>
              <a:pPr>
                <a:defRPr/>
              </a:pPr>
              <a:t>2021/12/13 Monday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02865ED-1184-4EEF-A8DE-676C5F85658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909785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BE55DC8-5EDD-46D0-BF29-9092D393C838}" type="datetime1">
              <a:rPr lang="zh-CN" altLang="en-US"/>
              <a:pPr>
                <a:defRPr/>
              </a:pPr>
              <a:t>2021/12/13 Monday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034A60C-C138-438B-BBF1-EA40C103622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4276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061031E-98EE-4FC2-AD88-DF2B12AE6C07}" type="datetime1">
              <a:rPr lang="zh-CN" altLang="en-US"/>
              <a:pPr>
                <a:defRPr/>
              </a:pPr>
              <a:t>2021/12/13 Monday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A1EFF72-27EA-429B-9409-C476AE266B9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29880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4A59D5B-BDF6-48A3-A1F2-933DD800D658}" type="datetime1">
              <a:rPr lang="zh-CN" altLang="en-US"/>
              <a:pPr>
                <a:defRPr/>
              </a:pPr>
              <a:t>2021/12/13 Monday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C698AB7-F1AE-44EA-B2A3-6F495DE37B5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7034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8EB5957-1805-42E3-82EC-86FA21816FB4}" type="datetime1">
              <a:rPr lang="zh-CN" altLang="en-US"/>
              <a:pPr>
                <a:defRPr/>
              </a:pPr>
              <a:t>2021/12/13 Monday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10E0A38-EFF4-44D6-8AA8-400DB79BCDD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78428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任意多边形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6" name="任意多边形 1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/>
            <a:gdLst>
              <a:gd name="T0" fmla="*/ 0 w 5760"/>
              <a:gd name="T1" fmla="*/ 0 h 528"/>
              <a:gd name="T2" fmla="*/ 2147483647 w 5760"/>
              <a:gd name="T3" fmla="*/ 0 h 528"/>
              <a:gd name="T4" fmla="*/ 2147483647 w 5760"/>
              <a:gd name="T5" fmla="*/ 2147483647 h 528"/>
              <a:gd name="T6" fmla="*/ 2147483647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" name="直角三角形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" name="直接连接符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燕尾形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燕尾形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zh-CN" altLang="en-US" noProof="0" smtClean="0"/>
              <a:t>单击图标添加图片</a:t>
            </a:r>
            <a:endParaRPr lang="en-US" noProof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11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5AB2B817-44B6-4AFD-B5FF-EE4FA6FA4AF3}" type="datetime1">
              <a:rPr lang="zh-CN" altLang="en-US"/>
              <a:pPr>
                <a:defRPr/>
              </a:pPr>
              <a:t>2021/12/13 Monday</a:t>
            </a:fld>
            <a:endParaRPr lang="zh-CN" altLang="en-US"/>
          </a:p>
        </p:txBody>
      </p:sp>
      <p:sp>
        <p:nvSpPr>
          <p:cNvPr id="12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5C8340F3-D397-4589-8415-B8DA4C9B3B9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21989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任意多边形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027" name="任意多边形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/>
            <a:gdLst>
              <a:gd name="T0" fmla="*/ 0 w 5760"/>
              <a:gd name="T1" fmla="*/ 0 h 528"/>
              <a:gd name="T2" fmla="*/ 2147483647 w 5760"/>
              <a:gd name="T3" fmla="*/ 0 h 528"/>
              <a:gd name="T4" fmla="*/ 2147483647 w 5760"/>
              <a:gd name="T5" fmla="*/ 2147483647 h 528"/>
              <a:gd name="T6" fmla="*/ 2147483647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" name="直接连接符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1033" name="文本占位符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altLang="zh-CN" smtClean="0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Arial" pitchFamily="34" charset="0"/>
              </a:defRPr>
            </a:lvl1pPr>
            <a:extLst/>
          </a:lstStyle>
          <a:p>
            <a:pPr>
              <a:defRPr/>
            </a:pPr>
            <a:fld id="{CB3ED627-7055-4628-A10B-F45EC38022FC}" type="datetime1">
              <a:rPr lang="zh-CN" altLang="en-US"/>
              <a:pPr>
                <a:defRPr/>
              </a:pPr>
              <a:t>2021/12/13 Monday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  <a:latin typeface="Arial" pitchFamily="34" charset="0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  <a:latin typeface="Arial" pitchFamily="34" charset="0"/>
              </a:defRPr>
            </a:lvl1pPr>
            <a:extLst/>
          </a:lstStyle>
          <a:p>
            <a:pPr>
              <a:defRPr/>
            </a:pPr>
            <a:fld id="{7592F941-D509-40E0-9311-1E44534A753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07" r:id="rId1"/>
    <p:sldLayoutId id="2147485008" r:id="rId2"/>
    <p:sldLayoutId id="2147485009" r:id="rId3"/>
    <p:sldLayoutId id="2147485010" r:id="rId4"/>
    <p:sldLayoutId id="2147485011" r:id="rId5"/>
    <p:sldLayoutId id="2147485012" r:id="rId6"/>
    <p:sldLayoutId id="2147485013" r:id="rId7"/>
    <p:sldLayoutId id="2147485014" r:id="rId8"/>
    <p:sldLayoutId id="2147485015" r:id="rId9"/>
    <p:sldLayoutId id="2147485016" r:id="rId10"/>
    <p:sldLayoutId id="2147485017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黑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黑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黑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黑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黑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黑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黑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黑体" pitchFamily="2" charset="-122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标题 1"/>
          <p:cNvSpPr>
            <a:spLocks noGrp="1"/>
          </p:cNvSpPr>
          <p:nvPr>
            <p:ph type="ctrTitle"/>
          </p:nvPr>
        </p:nvSpPr>
        <p:spPr>
          <a:xfrm>
            <a:off x="0" y="1972080"/>
            <a:ext cx="9361040" cy="1282707"/>
          </a:xfrm>
        </p:spPr>
        <p:txBody>
          <a:bodyPr>
            <a:norm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4000" dirty="0">
                <a:solidFill>
                  <a:schemeClr val="tx1"/>
                </a:solidFill>
                <a:latin typeface="黑体" pitchFamily="2" charset="-122"/>
                <a:sym typeface="+mn-ea"/>
              </a:rPr>
              <a:t>2020</a:t>
            </a:r>
            <a:r>
              <a:rPr lang="zh-CN" altLang="en-US" sz="4000" dirty="0">
                <a:solidFill>
                  <a:schemeClr val="tx1"/>
                </a:solidFill>
                <a:latin typeface="黑体" pitchFamily="2" charset="-122"/>
                <a:sym typeface="+mn-ea"/>
              </a:rPr>
              <a:t>年政府信息公开工作年度报告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9512" y="1628800"/>
            <a:ext cx="3529013" cy="554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3000" b="1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黑体" pitchFamily="2" charset="-122"/>
                <a:ea typeface="+mj-ea"/>
                <a:cs typeface="+mj-cs"/>
              </a:rPr>
              <a:t>汶上县科学技术局：</a:t>
            </a:r>
            <a:endParaRPr lang="zh-CN" altLang="en-US" sz="3000" b="1" dirty="0"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黑体" pitchFamily="2" charset="-122"/>
              <a:ea typeface="+mj-ea"/>
              <a:cs typeface="+mj-cs"/>
            </a:endParaRPr>
          </a:p>
        </p:txBody>
      </p:sp>
    </p:spTree>
  </p:cSld>
  <p:clrMapOvr>
    <a:masterClrMapping/>
  </p:clrMapOvr>
  <p:transition advTm="11205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内容占位符 2"/>
          <p:cNvSpPr>
            <a:spLocks noGrp="1"/>
          </p:cNvSpPr>
          <p:nvPr>
            <p:ph idx="1"/>
          </p:nvPr>
        </p:nvSpPr>
        <p:spPr>
          <a:xfrm>
            <a:off x="785813" y="1362794"/>
            <a:ext cx="7643812" cy="5162550"/>
          </a:xfrm>
        </p:spPr>
        <p:txBody>
          <a:bodyPr/>
          <a:lstStyle/>
          <a:p>
            <a:pPr eaLnBrk="1" hangingPunct="1">
              <a:lnSpc>
                <a:spcPct val="170000"/>
              </a:lnSpc>
              <a:buNone/>
            </a:pPr>
            <a:r>
              <a:rPr lang="zh-CN" alt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一</a:t>
            </a:r>
            <a:r>
              <a:rPr lang="zh-CN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、总体情况</a:t>
            </a:r>
            <a:endParaRPr lang="en-US" altLang="zh-CN" sz="2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eaLnBrk="1" hangingPunct="1">
              <a:lnSpc>
                <a:spcPct val="170000"/>
              </a:lnSpc>
              <a:buNone/>
            </a:pPr>
            <a:r>
              <a:rPr lang="zh-CN" alt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二</a:t>
            </a:r>
            <a:r>
              <a:rPr lang="zh-CN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、主动公开政府信息情况</a:t>
            </a:r>
            <a:endParaRPr lang="en-US" altLang="zh-CN" sz="2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eaLnBrk="1" hangingPunct="1">
              <a:lnSpc>
                <a:spcPct val="170000"/>
              </a:lnSpc>
              <a:buNone/>
            </a:pPr>
            <a:r>
              <a:rPr lang="zh-CN" alt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三</a:t>
            </a:r>
            <a:r>
              <a:rPr lang="zh-CN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、收到和处理政府信息公开申请</a:t>
            </a:r>
            <a:r>
              <a:rPr lang="zh-CN" alt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情况</a:t>
            </a:r>
            <a:endParaRPr lang="en-US" altLang="zh-CN" sz="2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eaLnBrk="1" hangingPunct="1">
              <a:lnSpc>
                <a:spcPct val="170000"/>
              </a:lnSpc>
              <a:buNone/>
            </a:pPr>
            <a:r>
              <a:rPr lang="zh-CN" alt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四</a:t>
            </a:r>
            <a:r>
              <a:rPr lang="zh-CN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、政府信息公开行政复议、行政诉讼情况</a:t>
            </a:r>
            <a:endParaRPr lang="en-US" altLang="zh-CN" sz="2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eaLnBrk="1" hangingPunct="1">
              <a:lnSpc>
                <a:spcPct val="170000"/>
              </a:lnSpc>
              <a:buNone/>
            </a:pPr>
            <a:r>
              <a:rPr lang="zh-CN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五、存在的主要问题及改进情况</a:t>
            </a:r>
            <a:endParaRPr lang="en-US" altLang="zh-CN" sz="28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3600" smtClean="0">
                <a:latin typeface="黑体" pitchFamily="2" charset="-122"/>
              </a:rPr>
              <a:t>内容提要</a:t>
            </a:r>
          </a:p>
        </p:txBody>
      </p:sp>
    </p:spTree>
  </p:cSld>
  <p:clrMapOvr>
    <a:masterClrMapping/>
  </p:clrMapOvr>
  <p:transition advTm="2396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内容占位符 2"/>
          <p:cNvSpPr>
            <a:spLocks noGrp="1"/>
          </p:cNvSpPr>
          <p:nvPr>
            <p:ph idx="1"/>
          </p:nvPr>
        </p:nvSpPr>
        <p:spPr>
          <a:xfrm>
            <a:off x="251520" y="1290639"/>
            <a:ext cx="8229600" cy="338162"/>
          </a:xfrm>
        </p:spPr>
        <p:txBody>
          <a:bodyPr/>
          <a:lstStyle/>
          <a:p>
            <a:pPr lvl="1" eaLnBrk="1" hangingPunct="1">
              <a:spcBef>
                <a:spcPts val="1200"/>
              </a:spcBef>
            </a:pPr>
            <a:r>
              <a:rPr lang="en-US" altLang="zh-CN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zh-CN" alt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、</a:t>
            </a:r>
            <a:r>
              <a:rPr lang="zh-CN" alt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概述</a:t>
            </a:r>
            <a:endParaRPr lang="en-US" altLang="zh-CN" sz="20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 indent="360000" eaLnBrk="1" hangingPunct="1">
              <a:lnSpc>
                <a:spcPct val="150000"/>
              </a:lnSpc>
              <a:spcBef>
                <a:spcPts val="800"/>
              </a:spcBef>
            </a:pPr>
            <a:r>
              <a:rPr lang="en-US" altLang="zh-CN" sz="1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2020</a:t>
            </a:r>
            <a:r>
              <a:rPr lang="zh-CN" altLang="en-US" sz="1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年，县科学技术局高度重视政府信息公开工作，认真贯彻落实</a:t>
            </a:r>
            <a:r>
              <a:rPr lang="en-US" altLang="zh-CN" sz="1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《</a:t>
            </a:r>
            <a:r>
              <a:rPr lang="zh-CN" altLang="en-US" sz="1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中华人民共和国政府信息公开条例</a:t>
            </a:r>
            <a:r>
              <a:rPr lang="en-US" altLang="zh-CN" sz="1400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》</a:t>
            </a:r>
            <a:r>
              <a:rPr lang="zh-CN" altLang="en-US" sz="1400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等</a:t>
            </a:r>
            <a:r>
              <a:rPr lang="zh-CN" altLang="en-US" sz="1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文件精神，深入推进政府信息公开工作，本着“规范、明了、方便、实用”的原则，加强组织领导，完善政府信息公开工作体制机制，强化工作措施，进一步丰富公开内容、公开形式，有效推进了政府信息公开工作的扎实有效</a:t>
            </a:r>
            <a:r>
              <a:rPr lang="zh-CN" altLang="en-US" sz="1400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开展。</a:t>
            </a:r>
            <a:endParaRPr lang="en-US" altLang="zh-CN" sz="1400" dirty="0" smtClean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</p:txBody>
      </p:sp>
      <p:sp>
        <p:nvSpPr>
          <p:cNvPr id="1843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3600" dirty="0" smtClean="0">
                <a:latin typeface="黑体" pitchFamily="2" charset="-122"/>
              </a:rPr>
              <a:t>一、总体情况</a:t>
            </a:r>
          </a:p>
        </p:txBody>
      </p:sp>
      <p:sp>
        <p:nvSpPr>
          <p:cNvPr id="2" name="矩形 1"/>
          <p:cNvSpPr/>
          <p:nvPr/>
        </p:nvSpPr>
        <p:spPr>
          <a:xfrm>
            <a:off x="282103" y="3460998"/>
            <a:ext cx="6234113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620713" lvl="1" indent="-228600">
              <a:spcBef>
                <a:spcPts val="1200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r>
              <a:rPr lang="en-US" altLang="zh-CN" sz="2000" dirty="0">
                <a:solidFill>
                  <a:srgbClr val="0070C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2</a:t>
            </a:r>
            <a:r>
              <a:rPr lang="zh-CN" altLang="en-US" sz="2000" dirty="0">
                <a:solidFill>
                  <a:srgbClr val="0070C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、主动公开政府信息</a:t>
            </a:r>
            <a:r>
              <a:rPr lang="zh-CN" altLang="en-US" sz="2000" dirty="0" smtClean="0">
                <a:solidFill>
                  <a:srgbClr val="0070C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情况</a:t>
            </a:r>
            <a:endParaRPr lang="en-US" altLang="zh-CN" sz="2000" dirty="0">
              <a:solidFill>
                <a:srgbClr val="0070C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115616" y="3793197"/>
            <a:ext cx="7571184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zh-CN" altLang="en-US" sz="1400" dirty="0">
                <a:latin typeface="宋体" panose="02010600030101010101" pitchFamily="2" charset="-122"/>
                <a:cs typeface="Times New Roman" panose="02020603050405020304" pitchFamily="18" charset="0"/>
                <a:sym typeface="+mn-ea"/>
              </a:rPr>
              <a:t>信息公开的形式：通过政府网站及局门户网站公开</a:t>
            </a:r>
            <a:r>
              <a:rPr lang="en-US" altLang="zh-CN" sz="1400" dirty="0">
                <a:latin typeface="宋体" panose="02010600030101010101" pitchFamily="2" charset="-122"/>
                <a:cs typeface="Times New Roman" panose="02020603050405020304" pitchFamily="18" charset="0"/>
                <a:sym typeface="+mn-ea"/>
              </a:rPr>
              <a:t>125</a:t>
            </a:r>
            <a:r>
              <a:rPr lang="zh-CN" altLang="en-US" sz="1400" dirty="0">
                <a:latin typeface="宋体" panose="02010600030101010101" pitchFamily="2" charset="-122"/>
                <a:cs typeface="Times New Roman" panose="02020603050405020304" pitchFamily="18" charset="0"/>
                <a:sym typeface="+mn-ea"/>
              </a:rPr>
              <a:t>条，微信公众号发送信息</a:t>
            </a:r>
            <a:r>
              <a:rPr lang="en-US" altLang="zh-CN" sz="1400" dirty="0">
                <a:latin typeface="宋体" panose="02010600030101010101" pitchFamily="2" charset="-122"/>
                <a:cs typeface="Times New Roman" panose="02020603050405020304" pitchFamily="18" charset="0"/>
                <a:sym typeface="+mn-ea"/>
              </a:rPr>
              <a:t>98</a:t>
            </a:r>
            <a:r>
              <a:rPr lang="zh-CN" altLang="en-US" sz="1400" dirty="0">
                <a:latin typeface="宋体" panose="02010600030101010101" pitchFamily="2" charset="-122"/>
                <a:cs typeface="Times New Roman" panose="02020603050405020304" pitchFamily="18" charset="0"/>
                <a:sym typeface="+mn-ea"/>
              </a:rPr>
              <a:t>条。本年度针对我局的人大建议、政协议案，均已答复办理意见和落实情况。</a:t>
            </a:r>
            <a:endParaRPr lang="en-US" altLang="zh-CN" sz="1400" dirty="0">
              <a:latin typeface="宋体" panose="02010600030101010101" pitchFamily="2" charset="-122"/>
              <a:cs typeface="Times New Roman" panose="02020603050405020304" pitchFamily="18" charset="0"/>
            </a:endParaRPr>
          </a:p>
          <a:p>
            <a:pPr indent="360000">
              <a:lnSpc>
                <a:spcPct val="150000"/>
              </a:lnSpc>
            </a:pPr>
            <a:endParaRPr lang="zh-CN" altLang="en-US" sz="1400" dirty="0"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 advTm="37572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2"/>
          <p:cNvSpPr>
            <a:spLocks noGrp="1"/>
          </p:cNvSpPr>
          <p:nvPr>
            <p:ph idx="1"/>
          </p:nvPr>
        </p:nvSpPr>
        <p:spPr>
          <a:xfrm>
            <a:off x="251520" y="1290638"/>
            <a:ext cx="8578850" cy="625475"/>
          </a:xfrm>
        </p:spPr>
        <p:txBody>
          <a:bodyPr/>
          <a:lstStyle/>
          <a:p>
            <a:pPr lvl="1" eaLnBrk="1" hangingPunct="1">
              <a:spcBef>
                <a:spcPts val="1200"/>
              </a:spcBef>
            </a:pPr>
            <a:r>
              <a:rPr lang="en-US" altLang="zh-CN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zh-CN" alt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、依申请公开政府信息办理</a:t>
            </a:r>
            <a:r>
              <a:rPr lang="zh-CN" alt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情况</a:t>
            </a:r>
            <a:endParaRPr lang="en-US" altLang="zh-CN" sz="20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3600" dirty="0" smtClean="0">
                <a:latin typeface="黑体" pitchFamily="2" charset="-122"/>
              </a:rPr>
              <a:t>一、总体情况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115616" y="1681063"/>
            <a:ext cx="6923112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24000" eaLnBrk="1" hangingPunct="1"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  <a:r>
              <a:rPr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年度，我单位没有接到社会关于政府信息公开的</a:t>
            </a:r>
            <a:r>
              <a:rPr lang="zh-CN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申请</a:t>
            </a:r>
            <a:r>
              <a:rPr lang="zh-CN" altLang="zh-CN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CN" sz="1400" dirty="0">
              <a:latin typeface="宋体" panose="02010600030101010101" pitchFamily="2" charset="-122"/>
            </a:endParaRPr>
          </a:p>
        </p:txBody>
      </p:sp>
      <p:sp>
        <p:nvSpPr>
          <p:cNvPr id="8" name="内容占位符 2"/>
          <p:cNvSpPr txBox="1">
            <a:spLocks/>
          </p:cNvSpPr>
          <p:nvPr/>
        </p:nvSpPr>
        <p:spPr bwMode="auto">
          <a:xfrm>
            <a:off x="251520" y="2011437"/>
            <a:ext cx="8578850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lvl="1" eaLnBrk="1" hangingPunct="1">
              <a:spcBef>
                <a:spcPts val="1200"/>
              </a:spcBef>
            </a:pPr>
            <a:r>
              <a:rPr lang="en-US" altLang="zh-CN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zh-CN" alt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、政府信息公开管理情况</a:t>
            </a:r>
            <a:endParaRPr lang="en-US" altLang="zh-CN" sz="20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文本框 6"/>
          <p:cNvSpPr txBox="1"/>
          <p:nvPr/>
        </p:nvSpPr>
        <p:spPr>
          <a:xfrm>
            <a:off x="1115616" y="2365430"/>
            <a:ext cx="6923112" cy="32735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24000" eaLnBrk="1" hangingPunct="1"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加强组织领导。调整成立了以科技局主要领导为组长、各科室负责人为成员的政府信息公开领导小组，并建立了以办公室为首负责处理政府信息公开日常工作的办公室，形成了主要领导亲自抓，分管领导直接抓，专（兼）职人员具体抓的工作格局，提供了全面公开、主动公开、规范公开的组织保障。</a:t>
            </a:r>
          </a:p>
          <a:p>
            <a:pPr indent="324000" eaLnBrk="1" hangingPunct="1"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endParaRPr lang="zh-CN" alt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24000" eaLnBrk="1" hangingPunct="1"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完善政府信息公开制度。对各科室通过网站后台等方式上传的信息，及时逐条审核，根据</a:t>
            </a:r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《</a:t>
            </a:r>
            <a:r>
              <a:rPr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条例</a:t>
            </a:r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》</a:t>
            </a:r>
            <a:r>
              <a:rPr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等相关规定，针对公开内容，做到信息公开有人管，信息发布有审查，确保政务及时主动公开。按照“公开是原则，不公开是例外”的要求，在抓好</a:t>
            </a:r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《</a:t>
            </a:r>
            <a:r>
              <a:rPr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条例</a:t>
            </a:r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》</a:t>
            </a:r>
            <a:r>
              <a:rPr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规定的主动公开内容的基础上，通过政务新媒体、政府网站、发放科技宣传彩页等多种形式，及时主动地公开相关政府信息。</a:t>
            </a:r>
            <a:endParaRPr lang="en-US" altLang="zh-CN" sz="1400" dirty="0">
              <a:latin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01107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635"/>
    </mc:Choice>
    <mc:Fallback xmlns="">
      <p:transition spd="slow" advTm="18635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内容占位符 2"/>
          <p:cNvSpPr>
            <a:spLocks noGrp="1"/>
          </p:cNvSpPr>
          <p:nvPr>
            <p:ph idx="1"/>
          </p:nvPr>
        </p:nvSpPr>
        <p:spPr>
          <a:xfrm>
            <a:off x="251520" y="1290638"/>
            <a:ext cx="7787208" cy="410170"/>
          </a:xfrm>
        </p:spPr>
        <p:txBody>
          <a:bodyPr/>
          <a:lstStyle/>
          <a:p>
            <a:pPr lvl="1" eaLnBrk="1" hangingPunct="1">
              <a:spcBef>
                <a:spcPts val="1200"/>
              </a:spcBef>
            </a:pPr>
            <a:r>
              <a:rPr lang="en-US" altLang="zh-CN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zh-CN" alt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、</a:t>
            </a:r>
            <a:r>
              <a:rPr lang="zh-CN" alt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平台建设情况</a:t>
            </a:r>
            <a:endParaRPr lang="zh-CN" altLang="en-US" sz="15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3600" dirty="0" smtClean="0">
                <a:latin typeface="黑体" pitchFamily="2" charset="-122"/>
              </a:rPr>
              <a:t>一、总体情况</a:t>
            </a:r>
          </a:p>
        </p:txBody>
      </p:sp>
      <p:sp>
        <p:nvSpPr>
          <p:cNvPr id="3" name="矩形 2"/>
          <p:cNvSpPr/>
          <p:nvPr/>
        </p:nvSpPr>
        <p:spPr>
          <a:xfrm>
            <a:off x="1133872" y="1700808"/>
            <a:ext cx="7182544" cy="6967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汶上县科学技术局办公室是本机关的政府信息公开工作机构，现有兼职工作人员</a:t>
            </a:r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人，负责受理信息公开申请、网站子点新闻发布、新媒体日常内容保障、政务信息公开工作。</a:t>
            </a:r>
            <a:endParaRPr lang="zh-CN" altLang="en-US" sz="1400" dirty="0"/>
          </a:p>
        </p:txBody>
      </p:sp>
      <p:sp>
        <p:nvSpPr>
          <p:cNvPr id="23" name="内容占位符 2"/>
          <p:cNvSpPr txBox="1">
            <a:spLocks/>
          </p:cNvSpPr>
          <p:nvPr/>
        </p:nvSpPr>
        <p:spPr bwMode="auto">
          <a:xfrm>
            <a:off x="251520" y="2370758"/>
            <a:ext cx="7787208" cy="410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lvl="1" eaLnBrk="1" hangingPunct="1">
              <a:spcBef>
                <a:spcPts val="1200"/>
              </a:spcBef>
            </a:pPr>
            <a:r>
              <a:rPr lang="en-US" altLang="zh-CN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zh-CN" altLang="en-US" sz="2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、监督保障情况</a:t>
            </a:r>
            <a:endParaRPr lang="zh-CN" altLang="en-US" sz="15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1133872" y="2852936"/>
            <a:ext cx="7182544" cy="13431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400" dirty="0"/>
              <a:t>本单位高度重视政府信息公开工作的指导监督，聚焦群众关切，强化政策解读和舆情回应；不断强化平台建设，做好科技重点领域信息公开等，进一步提高我单位政府信息公开工作制度化、规范化、标准化水平，在全社会营造了社会公众关心科技、支持科技、参与科技的良好氛围。</a:t>
            </a:r>
          </a:p>
        </p:txBody>
      </p:sp>
    </p:spTree>
  </p:cSld>
  <p:clrMapOvr>
    <a:masterClrMapping/>
  </p:clrMapOvr>
  <p:transition advTm="46621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3600" dirty="0">
                <a:latin typeface="黑体" pitchFamily="2" charset="-122"/>
              </a:rPr>
              <a:t>二、主动公开政府信息情况</a:t>
            </a:r>
          </a:p>
        </p:txBody>
      </p:sp>
      <p:pic>
        <p:nvPicPr>
          <p:cNvPr id="58370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7"/>
          <a:stretch/>
        </p:blipFill>
        <p:spPr bwMode="auto">
          <a:xfrm>
            <a:off x="1763688" y="1182920"/>
            <a:ext cx="5066506" cy="542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advTm="26782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sz="3600" dirty="0">
                <a:latin typeface="黑体" pitchFamily="2" charset="-122"/>
              </a:rPr>
              <a:t>三、收到和处理政府信息公开申请情况</a:t>
            </a:r>
            <a:endParaRPr lang="zh-CN" altLang="en-US" sz="3600" dirty="0" smtClean="0">
              <a:latin typeface="黑体" pitchFamily="2" charset="-122"/>
            </a:endParaRPr>
          </a:p>
        </p:txBody>
      </p:sp>
      <p:sp>
        <p:nvSpPr>
          <p:cNvPr id="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43040" name="Picture 3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196752"/>
            <a:ext cx="2584493" cy="5527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advTm="10364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zh-CN" altLang="en-US"/>
          </a:p>
        </p:txBody>
      </p:sp>
      <p:sp>
        <p:nvSpPr>
          <p:cNvPr id="10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lnSpc>
                <a:spcPct val="170000"/>
              </a:lnSpc>
              <a:buFont typeface="Wingdings 3" pitchFamily="18" charset="2"/>
              <a:buNone/>
            </a:pPr>
            <a:r>
              <a:rPr lang="zh-CN" altLang="en-US" sz="3600" dirty="0">
                <a:latin typeface="黑体" pitchFamily="2" charset="-122"/>
              </a:rPr>
              <a:t>四</a:t>
            </a:r>
            <a:r>
              <a:rPr lang="zh-CN" altLang="en-US" sz="3600" dirty="0" smtClean="0">
                <a:latin typeface="黑体" pitchFamily="2" charset="-122"/>
              </a:rPr>
              <a:t>、</a:t>
            </a:r>
            <a:r>
              <a:rPr lang="zh-CN" altLang="en-US" sz="3600" dirty="0"/>
              <a:t>政府信息公开行政复议、行政诉讼情况</a:t>
            </a:r>
            <a:endParaRPr lang="en-US" altLang="zh-CN" sz="3600" dirty="0"/>
          </a:p>
        </p:txBody>
      </p:sp>
      <p:sp>
        <p:nvSpPr>
          <p:cNvPr id="22604" name="矩形 12"/>
          <p:cNvSpPr>
            <a:spLocks noChangeArrowheads="1"/>
          </p:cNvSpPr>
          <p:nvPr/>
        </p:nvSpPr>
        <p:spPr bwMode="auto">
          <a:xfrm>
            <a:off x="539750" y="2001838"/>
            <a:ext cx="4460875" cy="194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pic>
        <p:nvPicPr>
          <p:cNvPr id="22684" name="Picture 15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001838"/>
            <a:ext cx="7542892" cy="2699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advTm="11033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zh-CN" altLang="en-US"/>
          </a:p>
        </p:txBody>
      </p:sp>
      <p:sp>
        <p:nvSpPr>
          <p:cNvPr id="1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170000"/>
              </a:lnSpc>
              <a:buFont typeface="Wingdings 3" pitchFamily="18" charset="2"/>
              <a:buNone/>
            </a:pPr>
            <a:r>
              <a:rPr lang="zh-CN" altLang="en-US" sz="3600" dirty="0" smtClean="0">
                <a:latin typeface="黑体" pitchFamily="2" charset="-122"/>
              </a:rPr>
              <a:t>五、</a:t>
            </a:r>
            <a:r>
              <a:rPr lang="zh-CN" altLang="en-US" sz="3600" dirty="0"/>
              <a:t>存在的主要问题及改进情况</a:t>
            </a:r>
            <a:endParaRPr lang="en-US" altLang="zh-CN" sz="3600" dirty="0"/>
          </a:p>
        </p:txBody>
      </p:sp>
      <p:sp>
        <p:nvSpPr>
          <p:cNvPr id="4" name="矩形 3"/>
          <p:cNvSpPr/>
          <p:nvPr/>
        </p:nvSpPr>
        <p:spPr>
          <a:xfrm>
            <a:off x="251520" y="1196752"/>
            <a:ext cx="828092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 smtClean="0"/>
              <a:t>2019</a:t>
            </a:r>
            <a:r>
              <a:rPr lang="zh-CN" altLang="en-US" dirty="0" smtClean="0"/>
              <a:t>年，</a:t>
            </a:r>
            <a:r>
              <a:rPr lang="zh-CN" altLang="en-US" dirty="0"/>
              <a:t>汶上县科技局在推进政府信息公开方面得到了一定的成就，但同时也存在一些不足，主要表现在：</a:t>
            </a:r>
          </a:p>
          <a:p>
            <a:r>
              <a:rPr lang="en-US" altLang="zh-CN" dirty="0"/>
              <a:t>1.</a:t>
            </a:r>
            <a:r>
              <a:rPr lang="zh-CN" altLang="en-US" dirty="0"/>
              <a:t>日常业务工作与政府信息公开有机结合不够；</a:t>
            </a:r>
          </a:p>
          <a:p>
            <a:r>
              <a:rPr lang="en-US" altLang="zh-CN" dirty="0"/>
              <a:t>2.</a:t>
            </a:r>
            <a:r>
              <a:rPr lang="zh-CN" altLang="en-US" dirty="0"/>
              <a:t>信息公开的及时性有待进一步提高等。</a:t>
            </a:r>
          </a:p>
          <a:p>
            <a:r>
              <a:rPr lang="zh-CN" altLang="en-US" dirty="0"/>
              <a:t>针对以上问题，</a:t>
            </a:r>
            <a:r>
              <a:rPr lang="en-US" altLang="zh-CN" smtClean="0"/>
              <a:t>2020</a:t>
            </a:r>
            <a:r>
              <a:rPr lang="zh-CN" altLang="en-US" smtClean="0"/>
              <a:t>年</a:t>
            </a:r>
            <a:r>
              <a:rPr lang="zh-CN" altLang="en-US" dirty="0"/>
              <a:t>县科技局将继续强化措施，重点做好以下几个方面工作：</a:t>
            </a:r>
          </a:p>
          <a:p>
            <a:r>
              <a:rPr lang="zh-CN" altLang="en-US" dirty="0"/>
              <a:t>（一）进一步提高思想认识。严格执行</a:t>
            </a:r>
            <a:r>
              <a:rPr lang="en-US" altLang="zh-CN" dirty="0"/>
              <a:t>《</a:t>
            </a:r>
            <a:r>
              <a:rPr lang="zh-CN" altLang="en-US" dirty="0"/>
              <a:t>中华人民共和国政府信息公开条例</a:t>
            </a:r>
            <a:r>
              <a:rPr lang="en-US" altLang="zh-CN" dirty="0"/>
              <a:t>》</a:t>
            </a:r>
            <a:r>
              <a:rPr lang="zh-CN" altLang="en-US" dirty="0"/>
              <a:t>，按照省、市、县各级政府信息公开有关要求，进一步加大信息公开力度，完善细化公开措施，增强工作的主动性和责任意识，及时有效地收集、报送信息，充实信息来源，确保应公开信息全部及时、准确地得以公开，不断增强信息量并提高时效性，增强公开效果。</a:t>
            </a:r>
          </a:p>
          <a:p>
            <a:r>
              <a:rPr lang="zh-CN" altLang="en-US" dirty="0"/>
              <a:t>（二）加强政策解读回应关切。做好政府信息公开舆情监测工作，扩大舆情收集范围，及时了解各方关切，有针对性地做好回应工作。</a:t>
            </a:r>
          </a:p>
          <a:p>
            <a:r>
              <a:rPr lang="zh-CN" altLang="en-US" dirty="0"/>
              <a:t>（三）提升业务干部业务水平。主动学习政府信息公开先进单位的工作经验和做法，进一步提升对政府信息公开工作水平，做好平台和目录建设、基础信息公开等日常性公开工作，积极主动参加相关政府信息公开培训工作，不断提升具体从事政务公开工作的工作人员的工作水平，促进我单位政府信息公开工作迈上新台阶。</a:t>
            </a:r>
          </a:p>
        </p:txBody>
      </p:sp>
    </p:spTree>
  </p:cSld>
  <p:clrMapOvr>
    <a:masterClrMapping/>
  </p:clrMapOvr>
  <p:transition advTm="16625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聚合">
  <a:themeElements>
    <a:clrScheme name="聚合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聚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凸显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聚合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聚合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聚合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聚合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12974</TotalTime>
  <Words>867</Words>
  <Application>Microsoft Office PowerPoint</Application>
  <PresentationFormat>全屏显示(4:3)</PresentationFormat>
  <Paragraphs>43</Paragraphs>
  <Slides>9</Slides>
  <Notes>7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聚合</vt:lpstr>
      <vt:lpstr>2020年政府信息公开工作年度报告</vt:lpstr>
      <vt:lpstr>内容提要</vt:lpstr>
      <vt:lpstr>一、总体情况</vt:lpstr>
      <vt:lpstr>一、总体情况</vt:lpstr>
      <vt:lpstr>一、总体情况</vt:lpstr>
      <vt:lpstr>二、主动公开政府信息情况</vt:lpstr>
      <vt:lpstr>三、收到和处理政府信息公开申请情况</vt:lpstr>
      <vt:lpstr>四、政府信息公开行政复议、行政诉讼情况</vt:lpstr>
      <vt:lpstr>五、存在的主要问题及改进情况</vt:lpstr>
    </vt:vector>
  </TitlesOfParts>
  <Company>CHINA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机械工程基础</dc:title>
  <dc:creator>zkx</dc:creator>
  <cp:lastModifiedBy>China</cp:lastModifiedBy>
  <cp:revision>1327</cp:revision>
  <dcterms:created xsi:type="dcterms:W3CDTF">2010-04-29T02:38:59Z</dcterms:created>
  <dcterms:modified xsi:type="dcterms:W3CDTF">2021-12-13T03:19:27Z</dcterms:modified>
</cp:coreProperties>
</file>