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11092353" r:id="rId3"/>
    <p:sldId id="11092346" r:id="rId4"/>
    <p:sldId id="11092345" r:id="rId5"/>
    <p:sldId id="4296" r:id="rId6"/>
    <p:sldId id="904" r:id="rId7"/>
    <p:sldId id="4599" r:id="rId8"/>
    <p:sldId id="11092395" r:id="rId9"/>
    <p:sldId id="4138" r:id="rId10"/>
    <p:sldId id="4063" r:id="rId11"/>
    <p:sldId id="1044" r:id="rId13"/>
    <p:sldId id="11092396" r:id="rId14"/>
    <p:sldId id="4007" r:id="rId15"/>
    <p:sldId id="1109239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99C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3826" autoAdjust="0"/>
  </p:normalViewPr>
  <p:slideViewPr>
    <p:cSldViewPr snapToGrid="0">
      <p:cViewPr>
        <p:scale>
          <a:sx n="50" d="100"/>
          <a:sy n="50" d="100"/>
        </p:scale>
        <p:origin x="744" y="320"/>
      </p:cViewPr>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3C467-18B0-40E6-B019-FDEA11F026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F2803-36EC-4B60-AD0D-ECB965C5CF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F7E4E7-560F-4995-92B5-D1B564E6D25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9F2803-36EC-4B60-AD0D-ECB965C5CF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DA1452-17BD-4835-8232-613D8786ECA2}" type="slidenum">
              <a:rPr lang="zh-CN" altLang="en-US" smtClean="0"/>
            </a:fld>
            <a:endParaRPr lang="zh-CN" altLang="en-US"/>
          </a:p>
        </p:txBody>
      </p:sp>
      <p:grpSp>
        <p:nvGrpSpPr>
          <p:cNvPr id="5" name="组合 4"/>
          <p:cNvGrpSpPr/>
          <p:nvPr userDrawn="1"/>
        </p:nvGrpSpPr>
        <p:grpSpPr>
          <a:xfrm>
            <a:off x="0" y="-1"/>
            <a:ext cx="12192000" cy="6858001"/>
            <a:chOff x="0" y="-1"/>
            <a:chExt cx="12192000" cy="6858001"/>
          </a:xfrm>
        </p:grpSpPr>
        <p:pic>
          <p:nvPicPr>
            <p:cNvPr id="6" name="图片 5"/>
            <p:cNvPicPr>
              <a:picLocks noChangeAspect="1"/>
            </p:cNvPicPr>
            <p:nvPr/>
          </p:nvPicPr>
          <p:blipFill rotWithShape="1">
            <a:blip r:embed="rId2"/>
            <a:srcRect t="16854" r="1082" b="27780"/>
            <a:stretch>
              <a:fillRect/>
            </a:stretch>
          </p:blipFill>
          <p:spPr>
            <a:xfrm>
              <a:off x="0" y="-1"/>
              <a:ext cx="12192000" cy="6858001"/>
            </a:xfrm>
            <a:prstGeom prst="rect">
              <a:avLst/>
            </a:prstGeom>
          </p:spPr>
        </p:pic>
        <p:sp>
          <p:nvSpPr>
            <p:cNvPr id="7" name="矩形: 圆角 6"/>
            <p:cNvSpPr/>
            <p:nvPr/>
          </p:nvSpPr>
          <p:spPr>
            <a:xfrm>
              <a:off x="1" y="289453"/>
              <a:ext cx="12191999" cy="6279092"/>
            </a:xfrm>
            <a:prstGeom prst="roundRect">
              <a:avLst>
                <a:gd name="adj" fmla="val 558"/>
              </a:avLst>
            </a:prstGeom>
            <a:solidFill>
              <a:schemeClr val="bg1">
                <a:alpha val="90000"/>
              </a:schemeClr>
            </a:solid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9CA77D0-B2A8-4C38-9600-5326172D09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A1452-17BD-4835-8232-613D8786EC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A77D0-B2A8-4C38-9600-5326172D09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A1452-17BD-4835-8232-613D8786EC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1858433" y="2137074"/>
            <a:ext cx="8475133" cy="1886585"/>
          </a:xfrm>
          <a:prstGeom prst="rect">
            <a:avLst/>
          </a:prstGeom>
          <a:noFill/>
        </p:spPr>
        <p:txBody>
          <a:bodyPr wrap="square" rtlCol="0">
            <a:spAutoFit/>
          </a:bodyPr>
          <a:lstStyle/>
          <a:p>
            <a:pPr algn="ctr" fontAlgn="auto">
              <a:lnSpc>
                <a:spcPts val="7000"/>
              </a:lnSpc>
            </a:pPr>
            <a:r>
              <a:rPr lang="zh-CN" altLang="en-US" sz="35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mn-lt"/>
              </a:rPr>
              <a:t>济宁市生</a:t>
            </a:r>
            <a:r>
              <a:rPr lang="zh-CN" altLang="en-US" sz="3500" b="1" dirty="0">
                <a:solidFill>
                  <a:schemeClr val="tx1"/>
                </a:solidFill>
                <a:uFillTx/>
                <a:latin typeface="方正小标宋简体" panose="02010601030101010101" charset="-122"/>
                <a:ea typeface="方正小标宋简体" panose="02010601030101010101" charset="-122"/>
                <a:cs typeface="方正小标宋简体" panose="02010601030101010101" charset="-122"/>
                <a:sym typeface="+mn-lt"/>
              </a:rPr>
              <a:t>态环境局汶上县分局</a:t>
            </a:r>
            <a:endParaRPr lang="zh-CN" altLang="en-US" sz="3500" b="1" dirty="0">
              <a:solidFill>
                <a:schemeClr val="tx1"/>
              </a:solidFill>
              <a:uFillTx/>
              <a:latin typeface="方正小标宋简体" panose="02010601030101010101" charset="-122"/>
              <a:ea typeface="方正小标宋简体" panose="02010601030101010101" charset="-122"/>
              <a:cs typeface="方正小标宋简体" panose="02010601030101010101" charset="-122"/>
              <a:sym typeface="+mn-lt"/>
            </a:endParaRPr>
          </a:p>
          <a:p>
            <a:pPr algn="ctr" fontAlgn="auto">
              <a:lnSpc>
                <a:spcPts val="7000"/>
              </a:lnSpc>
            </a:pPr>
            <a:r>
              <a:rPr lang="zh-CN" altLang="en-US" sz="3500" b="1" dirty="0">
                <a:solidFill>
                  <a:schemeClr val="tx1"/>
                </a:solidFill>
                <a:uFillTx/>
                <a:latin typeface="方正小标宋简体" panose="02010601030101010101" charset="-122"/>
                <a:ea typeface="方正小标宋简体" panose="02010601030101010101" charset="-122"/>
                <a:cs typeface="方正小标宋简体" panose="02010601030101010101" charset="-122"/>
                <a:sym typeface="+mn-lt"/>
              </a:rPr>
              <a:t>2021年政府信息公</a:t>
            </a:r>
            <a:r>
              <a:rPr lang="zh-CN" altLang="en-US" sz="35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mn-lt"/>
              </a:rPr>
              <a:t>开工作年度报告</a:t>
            </a:r>
            <a:endParaRPr lang="zh-CN" altLang="en-US" sz="35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mn-lt"/>
            </a:endParaRPr>
          </a:p>
        </p:txBody>
      </p:sp>
      <p:grpSp>
        <p:nvGrpSpPr>
          <p:cNvPr id="4" name="组合 3"/>
          <p:cNvGrpSpPr/>
          <p:nvPr/>
        </p:nvGrpSpPr>
        <p:grpSpPr>
          <a:xfrm>
            <a:off x="0" y="0"/>
            <a:ext cx="12192000" cy="6858001"/>
            <a:chOff x="0" y="0"/>
            <a:chExt cx="12192000" cy="6858001"/>
          </a:xfrm>
        </p:grpSpPr>
        <p:grpSp>
          <p:nvGrpSpPr>
            <p:cNvPr id="44" name="组合 43"/>
            <p:cNvGrpSpPr/>
            <p:nvPr/>
          </p:nvGrpSpPr>
          <p:grpSpPr>
            <a:xfrm>
              <a:off x="5882165" y="6214534"/>
              <a:ext cx="6309835" cy="643467"/>
              <a:chOff x="5882165" y="6214534"/>
              <a:chExt cx="6309835" cy="643467"/>
            </a:xfrm>
            <a:blipFill>
              <a:blip r:embed="rId1"/>
              <a:stretch>
                <a:fillRect/>
              </a:stretch>
            </a:blipFill>
          </p:grpSpPr>
          <p:sp>
            <p:nvSpPr>
              <p:cNvPr id="43" name="任意多边形: 形状 42"/>
              <p:cNvSpPr/>
              <p:nvPr/>
            </p:nvSpPr>
            <p:spPr>
              <a:xfrm>
                <a:off x="5882165" y="6214534"/>
                <a:ext cx="6309835" cy="389465"/>
              </a:xfrm>
              <a:custGeom>
                <a:avLst/>
                <a:gdLst>
                  <a:gd name="connsiteX0" fmla="*/ 0 w 6309835"/>
                  <a:gd name="connsiteY0" fmla="*/ 0 h 389465"/>
                  <a:gd name="connsiteX1" fmla="*/ 6309835 w 6309835"/>
                  <a:gd name="connsiteY1" fmla="*/ 0 h 389465"/>
                  <a:gd name="connsiteX2" fmla="*/ 6309835 w 6309835"/>
                  <a:gd name="connsiteY2" fmla="*/ 389464 h 389465"/>
                  <a:gd name="connsiteX3" fmla="*/ 6309834 w 6309835"/>
                  <a:gd name="connsiteY3" fmla="*/ 389464 h 389465"/>
                  <a:gd name="connsiteX4" fmla="*/ 6309834 w 6309835"/>
                  <a:gd name="connsiteY4" fmla="*/ 304800 h 389465"/>
                  <a:gd name="connsiteX5" fmla="*/ 926811 w 6309835"/>
                  <a:gd name="connsiteY5" fmla="*/ 304800 h 389465"/>
                  <a:gd name="connsiteX6" fmla="*/ 932418 w 6309835"/>
                  <a:gd name="connsiteY6" fmla="*/ 322861 h 389465"/>
                  <a:gd name="connsiteX7" fmla="*/ 966515 w 6309835"/>
                  <a:gd name="connsiteY7" fmla="*/ 389465 h 389465"/>
                  <a:gd name="connsiteX8" fmla="*/ 590285 w 6309835"/>
                  <a:gd name="connsiteY8" fmla="*/ 389465 h 389465"/>
                  <a:gd name="connsiteX9" fmla="*/ 24982 w 6309835"/>
                  <a:gd name="connsiteY9" fmla="*/ 68859 h 389465"/>
                  <a:gd name="connsiteX10" fmla="*/ 0 w 6309835"/>
                  <a:gd name="connsiteY10"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835" h="389465">
                    <a:moveTo>
                      <a:pt x="0" y="0"/>
                    </a:moveTo>
                    <a:lnTo>
                      <a:pt x="6309835" y="0"/>
                    </a:lnTo>
                    <a:lnTo>
                      <a:pt x="6309835" y="389464"/>
                    </a:lnTo>
                    <a:lnTo>
                      <a:pt x="6309834" y="389464"/>
                    </a:lnTo>
                    <a:lnTo>
                      <a:pt x="6309834" y="304800"/>
                    </a:lnTo>
                    <a:lnTo>
                      <a:pt x="926811" y="304800"/>
                    </a:lnTo>
                    <a:lnTo>
                      <a:pt x="932418" y="322861"/>
                    </a:lnTo>
                    <a:lnTo>
                      <a:pt x="966515" y="389465"/>
                    </a:lnTo>
                    <a:lnTo>
                      <a:pt x="590285" y="389465"/>
                    </a:lnTo>
                    <a:cubicBezTo>
                      <a:pt x="336159" y="389465"/>
                      <a:pt x="118119" y="257266"/>
                      <a:pt x="24982" y="6885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2" name="任意多边形: 形状 41"/>
              <p:cNvSpPr/>
              <p:nvPr/>
            </p:nvSpPr>
            <p:spPr>
              <a:xfrm>
                <a:off x="6848680" y="6603998"/>
                <a:ext cx="5343319" cy="254003"/>
              </a:xfrm>
              <a:custGeom>
                <a:avLst/>
                <a:gdLst>
                  <a:gd name="connsiteX0" fmla="*/ 5343319 w 5343319"/>
                  <a:gd name="connsiteY0" fmla="*/ 0 h 254003"/>
                  <a:gd name="connsiteX1" fmla="*/ 5343319 w 5343319"/>
                  <a:gd name="connsiteY1" fmla="*/ 254003 h 254003"/>
                  <a:gd name="connsiteX2" fmla="*/ 449585 w 5343319"/>
                  <a:gd name="connsiteY2" fmla="*/ 254003 h 254003"/>
                  <a:gd name="connsiteX3" fmla="*/ 647 w 5343319"/>
                  <a:gd name="connsiteY3" fmla="*/ 1266 h 254003"/>
                  <a:gd name="connsiteX4" fmla="*/ 0 w 5343319"/>
                  <a:gd name="connsiteY4" fmla="*/ 1 h 254003"/>
                  <a:gd name="connsiteX5" fmla="*/ 5343319 w 5343319"/>
                  <a:gd name="connsiteY5" fmla="*/ 0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319" h="254003">
                    <a:moveTo>
                      <a:pt x="5343319" y="0"/>
                    </a:moveTo>
                    <a:lnTo>
                      <a:pt x="5343319" y="254003"/>
                    </a:lnTo>
                    <a:lnTo>
                      <a:pt x="449585" y="254003"/>
                    </a:lnTo>
                    <a:cubicBezTo>
                      <a:pt x="259330" y="254003"/>
                      <a:pt x="92714" y="152788"/>
                      <a:pt x="647" y="1266"/>
                    </a:cubicBezTo>
                    <a:lnTo>
                      <a:pt x="0" y="1"/>
                    </a:lnTo>
                    <a:lnTo>
                      <a:pt x="5343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0" name="任意多边形: 形状 39"/>
              <p:cNvSpPr/>
              <p:nvPr/>
            </p:nvSpPr>
            <p:spPr>
              <a:xfrm>
                <a:off x="6808976" y="6519334"/>
                <a:ext cx="5383023" cy="84665"/>
              </a:xfrm>
              <a:custGeom>
                <a:avLst/>
                <a:gdLst>
                  <a:gd name="connsiteX0" fmla="*/ 0 w 5383023"/>
                  <a:gd name="connsiteY0" fmla="*/ 0 h 84665"/>
                  <a:gd name="connsiteX1" fmla="*/ 5383023 w 5383023"/>
                  <a:gd name="connsiteY1" fmla="*/ 0 h 84665"/>
                  <a:gd name="connsiteX2" fmla="*/ 5383023 w 5383023"/>
                  <a:gd name="connsiteY2" fmla="*/ 84664 h 84665"/>
                  <a:gd name="connsiteX3" fmla="*/ 39704 w 5383023"/>
                  <a:gd name="connsiteY3" fmla="*/ 84665 h 84665"/>
                  <a:gd name="connsiteX4" fmla="*/ 5607 w 5383023"/>
                  <a:gd name="connsiteY4" fmla="*/ 18061 h 84665"/>
                  <a:gd name="connsiteX5" fmla="*/ 0 w 5383023"/>
                  <a:gd name="connsiteY5" fmla="*/ 0 h 8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84665">
                    <a:moveTo>
                      <a:pt x="0" y="0"/>
                    </a:moveTo>
                    <a:lnTo>
                      <a:pt x="5383023" y="0"/>
                    </a:lnTo>
                    <a:lnTo>
                      <a:pt x="5383023" y="84664"/>
                    </a:lnTo>
                    <a:lnTo>
                      <a:pt x="39704" y="84665"/>
                    </a:lnTo>
                    <a:lnTo>
                      <a:pt x="5607" y="1806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31" name="组合 30"/>
            <p:cNvGrpSpPr/>
            <p:nvPr/>
          </p:nvGrpSpPr>
          <p:grpSpPr>
            <a:xfrm>
              <a:off x="0" y="0"/>
              <a:ext cx="6309835" cy="643467"/>
              <a:chOff x="0" y="0"/>
              <a:chExt cx="6309835" cy="643467"/>
            </a:xfrm>
            <a:blipFill>
              <a:blip r:embed="rId2">
                <a:extLst>
                  <a:ext uri="{96DAC541-7B7A-43D3-8B79-37D633B846F1}">
                    <asvg:svgBlip xmlns:asvg="http://schemas.microsoft.com/office/drawing/2016/SVG/main" r:embed="rId3"/>
                  </a:ext>
                </a:extLst>
              </a:blip>
              <a:stretch>
                <a:fillRect/>
              </a:stretch>
            </a:blipFill>
          </p:grpSpPr>
          <p:sp>
            <p:nvSpPr>
              <p:cNvPr id="21" name="任意多边形: 形状 20"/>
              <p:cNvSpPr/>
              <p:nvPr/>
            </p:nvSpPr>
            <p:spPr>
              <a:xfrm>
                <a:off x="1" y="0"/>
                <a:ext cx="5383023" cy="338667"/>
              </a:xfrm>
              <a:custGeom>
                <a:avLst/>
                <a:gdLst>
                  <a:gd name="connsiteX0" fmla="*/ 0 w 5383023"/>
                  <a:gd name="connsiteY0" fmla="*/ 0 h 338667"/>
                  <a:gd name="connsiteX1" fmla="*/ 4893734 w 5383023"/>
                  <a:gd name="connsiteY1" fmla="*/ 0 h 338667"/>
                  <a:gd name="connsiteX2" fmla="*/ 5377416 w 5383023"/>
                  <a:gd name="connsiteY2" fmla="*/ 320606 h 338667"/>
                  <a:gd name="connsiteX3" fmla="*/ 5383023 w 5383023"/>
                  <a:gd name="connsiteY3" fmla="*/ 338667 h 338667"/>
                  <a:gd name="connsiteX4" fmla="*/ 0 w 5383023"/>
                  <a:gd name="connsiteY4" fmla="*/ 338667 h 338667"/>
                  <a:gd name="connsiteX5" fmla="*/ 0 w 5383023"/>
                  <a:gd name="connsiteY5" fmla="*/ 0 h 3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338667">
                    <a:moveTo>
                      <a:pt x="0" y="0"/>
                    </a:moveTo>
                    <a:lnTo>
                      <a:pt x="4893734" y="0"/>
                    </a:lnTo>
                    <a:cubicBezTo>
                      <a:pt x="5111169" y="0"/>
                      <a:pt x="5297727" y="132199"/>
                      <a:pt x="5377416" y="320606"/>
                    </a:cubicBezTo>
                    <a:lnTo>
                      <a:pt x="5383023" y="338667"/>
                    </a:lnTo>
                    <a:lnTo>
                      <a:pt x="0" y="3386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任意多边形: 形状 28"/>
              <p:cNvSpPr/>
              <p:nvPr/>
            </p:nvSpPr>
            <p:spPr>
              <a:xfrm>
                <a:off x="0" y="254002"/>
                <a:ext cx="6309835" cy="389465"/>
              </a:xfrm>
              <a:custGeom>
                <a:avLst/>
                <a:gdLst>
                  <a:gd name="connsiteX0" fmla="*/ 5719550 w 6309835"/>
                  <a:gd name="connsiteY0" fmla="*/ 0 h 389465"/>
                  <a:gd name="connsiteX1" fmla="*/ 6284853 w 6309835"/>
                  <a:gd name="connsiteY1" fmla="*/ 320606 h 389465"/>
                  <a:gd name="connsiteX2" fmla="*/ 6309835 w 6309835"/>
                  <a:gd name="connsiteY2" fmla="*/ 389465 h 389465"/>
                  <a:gd name="connsiteX3" fmla="*/ 0 w 6309835"/>
                  <a:gd name="connsiteY3" fmla="*/ 389465 h 389465"/>
                  <a:gd name="connsiteX4" fmla="*/ 0 w 6309835"/>
                  <a:gd name="connsiteY4" fmla="*/ 1 h 389465"/>
                  <a:gd name="connsiteX5" fmla="*/ 5719550 w 6309835"/>
                  <a:gd name="connsiteY5"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835" h="389465">
                    <a:moveTo>
                      <a:pt x="5719550" y="0"/>
                    </a:moveTo>
                    <a:cubicBezTo>
                      <a:pt x="5973676" y="0"/>
                      <a:pt x="6191716" y="132199"/>
                      <a:pt x="6284853" y="320606"/>
                    </a:cubicBezTo>
                    <a:lnTo>
                      <a:pt x="6309835" y="389465"/>
                    </a:lnTo>
                    <a:lnTo>
                      <a:pt x="0" y="389465"/>
                    </a:lnTo>
                    <a:lnTo>
                      <a:pt x="0" y="1"/>
                    </a:lnTo>
                    <a:lnTo>
                      <a:pt x="57195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35" name="矩形: 圆角 34"/>
            <p:cNvSpPr/>
            <p:nvPr/>
          </p:nvSpPr>
          <p:spPr>
            <a:xfrm>
              <a:off x="0" y="643467"/>
              <a:ext cx="12191999" cy="5571066"/>
            </a:xfrm>
            <a:prstGeom prst="roundRect">
              <a:avLst>
                <a:gd name="adj" fmla="val 5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 name="直接连接符 2"/>
            <p:cNvCxnSpPr/>
            <p:nvPr/>
          </p:nvCxnSpPr>
          <p:spPr>
            <a:xfrm>
              <a:off x="0" y="643467"/>
              <a:ext cx="12192000" cy="0"/>
            </a:xfrm>
            <a:prstGeom prst="line">
              <a:avLst/>
            </a:prstGeom>
            <a:ln>
              <a:solidFill>
                <a:srgbClr val="99C11B"/>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6214533"/>
              <a:ext cx="12192000" cy="0"/>
            </a:xfrm>
            <a:prstGeom prst="line">
              <a:avLst/>
            </a:prstGeom>
            <a:ln>
              <a:solidFill>
                <a:srgbClr val="99C11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txBox="1"/>
          <p:nvPr/>
        </p:nvSpPr>
        <p:spPr>
          <a:xfrm>
            <a:off x="908685" y="743585"/>
            <a:ext cx="445579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五、存在的主要问题及改进情况</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5" name="矩形 4"/>
          <p:cNvSpPr/>
          <p:nvPr/>
        </p:nvSpPr>
        <p:spPr>
          <a:xfrm>
            <a:off x="908685" y="1328420"/>
            <a:ext cx="4456430" cy="51695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3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2020年主要存在的问题。一是公开的信息质量还有待于进一步提升。公开的信息主要集中在业务工作上，对政策解读信息较少，公开实效还需进一步加强。二是政务公开信息时有拖延现象，不能满足社会公众的需求。针对以上问题，2021年我局通过会议、培训等机会，加大宣传教育力度，提高各科室对政务公开的认识，组织各科室人员学习《山东省人民政府办公厅关于进一步规范和加强政策解读工作的通知》及省厅相关通知要求，进一步对文件、会议、工作情况进行细化解读。要求对照《通知》列出的解读材料要素，结合相关政策的实际情况确定解读内容，及时发布。</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just" fontAlgn="auto">
              <a:lnSpc>
                <a:spcPts val="33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6" name="矩形 5"/>
          <p:cNvSpPr/>
          <p:nvPr/>
        </p:nvSpPr>
        <p:spPr>
          <a:xfrm>
            <a:off x="6604635" y="1328420"/>
            <a:ext cx="4359275" cy="4579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5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2021年，济宁市生态环境局汶上县分局政务公开工作水平进一步提升，但仍存在一些不足。一是栏目设置不清晰，不方便查找等情况；二是公开内容待进一步丰富。三是政策解读形式单一等情况。</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just" fontAlgn="auto">
              <a:lnSpc>
                <a:spcPts val="3500"/>
              </a:lnSpc>
            </a:pP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针对以上问题，下一步，我局将加强网站建设，向优秀地市学习政务公开经验，优化栏目，规范公开内容；建立健全信息公开制度，深入推进单位信息公开；丰富政策文件解读方式，制作音频动漫等方式解读，加强环境领域信息公开，以公开提升群众满意度，促进环境质量持续改善。</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7" name="矩形: 圆角 12"/>
          <p:cNvSpPr/>
          <p:nvPr/>
        </p:nvSpPr>
        <p:spPr>
          <a:xfrm>
            <a:off x="731520" y="1328420"/>
            <a:ext cx="4810760" cy="4806315"/>
          </a:xfrm>
          <a:prstGeom prst="roundRect">
            <a:avLst>
              <a:gd name="adj" fmla="val 9152"/>
            </a:avLst>
          </a:prstGeom>
          <a:no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矩形: 圆角 12"/>
          <p:cNvSpPr/>
          <p:nvPr/>
        </p:nvSpPr>
        <p:spPr>
          <a:xfrm>
            <a:off x="6378575" y="1328420"/>
            <a:ext cx="4810760" cy="4806315"/>
          </a:xfrm>
          <a:prstGeom prst="roundRect">
            <a:avLst>
              <a:gd name="adj" fmla="val 9152"/>
            </a:avLst>
          </a:prstGeom>
          <a:no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250" advTm="3000"/>
    </mc:Choice>
    <mc:Fallback>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1"/>
            <a:ext cx="12192000" cy="6858001"/>
            <a:chOff x="0" y="-1"/>
            <a:chExt cx="12192000" cy="6858001"/>
          </a:xfrm>
        </p:grpSpPr>
        <p:pic>
          <p:nvPicPr>
            <p:cNvPr id="18" name="图片 17"/>
            <p:cNvPicPr>
              <a:picLocks noChangeAspect="1"/>
            </p:cNvPicPr>
            <p:nvPr/>
          </p:nvPicPr>
          <p:blipFill rotWithShape="1">
            <a:blip r:embed="rId1"/>
            <a:srcRect t="16854" r="1082" b="27780"/>
            <a:stretch>
              <a:fillRect/>
            </a:stretch>
          </p:blipFill>
          <p:spPr>
            <a:xfrm>
              <a:off x="0" y="-1"/>
              <a:ext cx="12192000" cy="6858001"/>
            </a:xfrm>
            <a:prstGeom prst="rect">
              <a:avLst/>
            </a:prstGeom>
          </p:spPr>
        </p:pic>
        <p:sp>
          <p:nvSpPr>
            <p:cNvPr id="11" name="矩形: 圆角 10"/>
            <p:cNvSpPr/>
            <p:nvPr/>
          </p:nvSpPr>
          <p:spPr>
            <a:xfrm>
              <a:off x="1" y="643466"/>
              <a:ext cx="12191999" cy="5571066"/>
            </a:xfrm>
            <a:prstGeom prst="roundRect">
              <a:avLst>
                <a:gd name="adj" fmla="val 558"/>
              </a:avLst>
            </a:prstGeom>
            <a:solidFill>
              <a:schemeClr val="bg1">
                <a:alpha val="90000"/>
              </a:schemeClr>
            </a:solid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14"/>
          <p:cNvSpPr txBox="1"/>
          <p:nvPr/>
        </p:nvSpPr>
        <p:spPr>
          <a:xfrm>
            <a:off x="908685" y="1055370"/>
            <a:ext cx="445579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六、其他需要报告的事项</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5" name="矩形 4"/>
          <p:cNvSpPr/>
          <p:nvPr/>
        </p:nvSpPr>
        <p:spPr>
          <a:xfrm>
            <a:off x="908685" y="1567180"/>
            <a:ext cx="9919335" cy="43230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3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（一）我局本年度没有产生信息公开处理费。</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just" fontAlgn="auto">
              <a:lnSpc>
                <a:spcPts val="33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二）落实上级年度政务公开工作要点情况。我局高度重视政务公开工作，严格落实县委县政府工作要求，完成了以下政务公开工作：主动公开深入推进“四减四增”，打好蓝天、碧水、净土保卫战。围绕空气提优，压实21条工作专线职责，深度治理燃煤、扬尘、移动源污染，全面淘汰国Ⅲ及以下柴油货车，实现化工企业达标排放监测全覆盖，确保空气质量持续好转、优良天数持续增加。围绕水体提标，深入落实河长制，抓好河流断面水质管控，严厉打击偷排偷放行为，确保水质稳定达标；加强污水处理厂运营管理，治理农村废旧坑塘，确保饮用水水源地水质安全。严把生态保护红线、环境质量底线和资源利用上线，严控产业导向、项目准入、节能减排“三个关口”，大力发展循环经济、低碳经济，严防高耗能、高污染项目落户，提高经济发展“含绿量”。倡导绿色低碳生活，开展生态文明创建，让勤俭节约、低碳绿色、健康文明的生活方式成为新风尚。加大环境执法力度，严厉打击破坏生态行为。加强政务公开宣传，营造良好的公开氛围；完善政务公开培训工作，做好培训组织。</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spTree>
  </p:cSld>
  <p:clrMapOvr>
    <a:masterClrMapping/>
  </p:clrMapOvr>
  <p:transition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2"/>
          <p:cNvSpPr/>
          <p:nvPr/>
        </p:nvSpPr>
        <p:spPr>
          <a:xfrm>
            <a:off x="1156335" y="1022350"/>
            <a:ext cx="4198620" cy="4813935"/>
          </a:xfrm>
          <a:prstGeom prst="roundRect">
            <a:avLst>
              <a:gd name="adj" fmla="val 9152"/>
            </a:avLst>
          </a:prstGeom>
          <a:no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矩形 9"/>
          <p:cNvSpPr/>
          <p:nvPr/>
        </p:nvSpPr>
        <p:spPr>
          <a:xfrm>
            <a:off x="1391285" y="1161415"/>
            <a:ext cx="3728720" cy="41948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40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三）人大代表建议和政提案办理结果公开情况。2021年，我局共承办人大代表建议和政协委员提案5件。其中：县人大代表建议1件；县政协委员提案4件；2021年本单位未承办省级、市级人大代表建议和政协委员提案。我局承办的5件人大建议和政协委员提案均已全部按期答复办理，并都在汶上县政府网站政府信息公开栏目公开。</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14" name="矩形: 圆角 12"/>
          <p:cNvSpPr/>
          <p:nvPr/>
        </p:nvSpPr>
        <p:spPr>
          <a:xfrm>
            <a:off x="6655435" y="1022350"/>
            <a:ext cx="4198620" cy="4813935"/>
          </a:xfrm>
          <a:prstGeom prst="roundRect">
            <a:avLst>
              <a:gd name="adj" fmla="val 9152"/>
            </a:avLst>
          </a:prstGeom>
          <a:no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矩形 14"/>
          <p:cNvSpPr/>
          <p:nvPr/>
        </p:nvSpPr>
        <p:spPr>
          <a:xfrm>
            <a:off x="6890385" y="1161415"/>
            <a:ext cx="3728720" cy="4579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500"/>
              </a:lnSpc>
            </a:pPr>
            <a:r>
              <a:rPr lang="en-US"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    </a:t>
            </a:r>
            <a:r>
              <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四）2021年度政务公开工作创新情况。我局采取多种措施，大力推进政务公开工作。一是“政务公开+热线”。设置了2部民情信访举报电话。二是“政务公开+调度”。以信访科和环保综合调度指挥中心为主体的民情信访工作专班，不断优化信访办理流程，全天候、不间断24小时有人接听群众的民情诉求，妥善解决群众关心关注、直接影响人民群众生产生活的环境突出问题，提高群众满意率。</a:t>
            </a:r>
            <a:endParaRPr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spTree>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0" y="0"/>
            <a:ext cx="12192000" cy="6858001"/>
            <a:chOff x="0" y="0"/>
            <a:chExt cx="12192000" cy="6858001"/>
          </a:xfrm>
        </p:grpSpPr>
        <p:grpSp>
          <p:nvGrpSpPr>
            <p:cNvPr id="44" name="组合 43"/>
            <p:cNvGrpSpPr/>
            <p:nvPr/>
          </p:nvGrpSpPr>
          <p:grpSpPr>
            <a:xfrm>
              <a:off x="5882165" y="6214534"/>
              <a:ext cx="6309835" cy="643467"/>
              <a:chOff x="5882165" y="6214534"/>
              <a:chExt cx="6309835" cy="643467"/>
            </a:xfrm>
            <a:blipFill>
              <a:blip r:embed="rId1"/>
              <a:stretch>
                <a:fillRect/>
              </a:stretch>
            </a:blipFill>
          </p:grpSpPr>
          <p:sp>
            <p:nvSpPr>
              <p:cNvPr id="43" name="任意多边形: 形状 42"/>
              <p:cNvSpPr/>
              <p:nvPr/>
            </p:nvSpPr>
            <p:spPr>
              <a:xfrm>
                <a:off x="5882165" y="6214534"/>
                <a:ext cx="6309835" cy="389465"/>
              </a:xfrm>
              <a:custGeom>
                <a:avLst/>
                <a:gdLst>
                  <a:gd name="connsiteX0" fmla="*/ 0 w 6309835"/>
                  <a:gd name="connsiteY0" fmla="*/ 0 h 389465"/>
                  <a:gd name="connsiteX1" fmla="*/ 6309835 w 6309835"/>
                  <a:gd name="connsiteY1" fmla="*/ 0 h 389465"/>
                  <a:gd name="connsiteX2" fmla="*/ 6309835 w 6309835"/>
                  <a:gd name="connsiteY2" fmla="*/ 389464 h 389465"/>
                  <a:gd name="connsiteX3" fmla="*/ 6309834 w 6309835"/>
                  <a:gd name="connsiteY3" fmla="*/ 389464 h 389465"/>
                  <a:gd name="connsiteX4" fmla="*/ 6309834 w 6309835"/>
                  <a:gd name="connsiteY4" fmla="*/ 304800 h 389465"/>
                  <a:gd name="connsiteX5" fmla="*/ 926811 w 6309835"/>
                  <a:gd name="connsiteY5" fmla="*/ 304800 h 389465"/>
                  <a:gd name="connsiteX6" fmla="*/ 932418 w 6309835"/>
                  <a:gd name="connsiteY6" fmla="*/ 322861 h 389465"/>
                  <a:gd name="connsiteX7" fmla="*/ 966515 w 6309835"/>
                  <a:gd name="connsiteY7" fmla="*/ 389465 h 389465"/>
                  <a:gd name="connsiteX8" fmla="*/ 590285 w 6309835"/>
                  <a:gd name="connsiteY8" fmla="*/ 389465 h 389465"/>
                  <a:gd name="connsiteX9" fmla="*/ 24982 w 6309835"/>
                  <a:gd name="connsiteY9" fmla="*/ 68859 h 389465"/>
                  <a:gd name="connsiteX10" fmla="*/ 0 w 6309835"/>
                  <a:gd name="connsiteY10"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835" h="389465">
                    <a:moveTo>
                      <a:pt x="0" y="0"/>
                    </a:moveTo>
                    <a:lnTo>
                      <a:pt x="6309835" y="0"/>
                    </a:lnTo>
                    <a:lnTo>
                      <a:pt x="6309835" y="389464"/>
                    </a:lnTo>
                    <a:lnTo>
                      <a:pt x="6309834" y="389464"/>
                    </a:lnTo>
                    <a:lnTo>
                      <a:pt x="6309834" y="304800"/>
                    </a:lnTo>
                    <a:lnTo>
                      <a:pt x="926811" y="304800"/>
                    </a:lnTo>
                    <a:lnTo>
                      <a:pt x="932418" y="322861"/>
                    </a:lnTo>
                    <a:lnTo>
                      <a:pt x="966515" y="389465"/>
                    </a:lnTo>
                    <a:lnTo>
                      <a:pt x="590285" y="389465"/>
                    </a:lnTo>
                    <a:cubicBezTo>
                      <a:pt x="336159" y="389465"/>
                      <a:pt x="118119" y="257266"/>
                      <a:pt x="24982" y="6885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2" name="任意多边形: 形状 41"/>
              <p:cNvSpPr/>
              <p:nvPr/>
            </p:nvSpPr>
            <p:spPr>
              <a:xfrm>
                <a:off x="6848680" y="6603998"/>
                <a:ext cx="5343319" cy="254003"/>
              </a:xfrm>
              <a:custGeom>
                <a:avLst/>
                <a:gdLst>
                  <a:gd name="connsiteX0" fmla="*/ 5343319 w 5343319"/>
                  <a:gd name="connsiteY0" fmla="*/ 0 h 254003"/>
                  <a:gd name="connsiteX1" fmla="*/ 5343319 w 5343319"/>
                  <a:gd name="connsiteY1" fmla="*/ 254003 h 254003"/>
                  <a:gd name="connsiteX2" fmla="*/ 449585 w 5343319"/>
                  <a:gd name="connsiteY2" fmla="*/ 254003 h 254003"/>
                  <a:gd name="connsiteX3" fmla="*/ 647 w 5343319"/>
                  <a:gd name="connsiteY3" fmla="*/ 1266 h 254003"/>
                  <a:gd name="connsiteX4" fmla="*/ 0 w 5343319"/>
                  <a:gd name="connsiteY4" fmla="*/ 1 h 254003"/>
                  <a:gd name="connsiteX5" fmla="*/ 5343319 w 5343319"/>
                  <a:gd name="connsiteY5" fmla="*/ 0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319" h="254003">
                    <a:moveTo>
                      <a:pt x="5343319" y="0"/>
                    </a:moveTo>
                    <a:lnTo>
                      <a:pt x="5343319" y="254003"/>
                    </a:lnTo>
                    <a:lnTo>
                      <a:pt x="449585" y="254003"/>
                    </a:lnTo>
                    <a:cubicBezTo>
                      <a:pt x="259330" y="254003"/>
                      <a:pt x="92714" y="152788"/>
                      <a:pt x="647" y="1266"/>
                    </a:cubicBezTo>
                    <a:lnTo>
                      <a:pt x="0" y="1"/>
                    </a:lnTo>
                    <a:lnTo>
                      <a:pt x="5343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0" name="任意多边形: 形状 39"/>
              <p:cNvSpPr/>
              <p:nvPr/>
            </p:nvSpPr>
            <p:spPr>
              <a:xfrm>
                <a:off x="6808976" y="6519334"/>
                <a:ext cx="5383023" cy="84665"/>
              </a:xfrm>
              <a:custGeom>
                <a:avLst/>
                <a:gdLst>
                  <a:gd name="connsiteX0" fmla="*/ 0 w 5383023"/>
                  <a:gd name="connsiteY0" fmla="*/ 0 h 84665"/>
                  <a:gd name="connsiteX1" fmla="*/ 5383023 w 5383023"/>
                  <a:gd name="connsiteY1" fmla="*/ 0 h 84665"/>
                  <a:gd name="connsiteX2" fmla="*/ 5383023 w 5383023"/>
                  <a:gd name="connsiteY2" fmla="*/ 84664 h 84665"/>
                  <a:gd name="connsiteX3" fmla="*/ 39704 w 5383023"/>
                  <a:gd name="connsiteY3" fmla="*/ 84665 h 84665"/>
                  <a:gd name="connsiteX4" fmla="*/ 5607 w 5383023"/>
                  <a:gd name="connsiteY4" fmla="*/ 18061 h 84665"/>
                  <a:gd name="connsiteX5" fmla="*/ 0 w 5383023"/>
                  <a:gd name="connsiteY5" fmla="*/ 0 h 8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84665">
                    <a:moveTo>
                      <a:pt x="0" y="0"/>
                    </a:moveTo>
                    <a:lnTo>
                      <a:pt x="5383023" y="0"/>
                    </a:lnTo>
                    <a:lnTo>
                      <a:pt x="5383023" y="84664"/>
                    </a:lnTo>
                    <a:lnTo>
                      <a:pt x="39704" y="84665"/>
                    </a:lnTo>
                    <a:lnTo>
                      <a:pt x="5607" y="1806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31" name="组合 30"/>
            <p:cNvGrpSpPr/>
            <p:nvPr/>
          </p:nvGrpSpPr>
          <p:grpSpPr>
            <a:xfrm>
              <a:off x="0" y="0"/>
              <a:ext cx="6309835" cy="643467"/>
              <a:chOff x="0" y="0"/>
              <a:chExt cx="6309835" cy="643467"/>
            </a:xfrm>
            <a:blipFill>
              <a:blip r:embed="rId2">
                <a:extLst>
                  <a:ext uri="{96DAC541-7B7A-43D3-8B79-37D633B846F1}">
                    <asvg:svgBlip xmlns:asvg="http://schemas.microsoft.com/office/drawing/2016/SVG/main" r:embed="rId3"/>
                  </a:ext>
                </a:extLst>
              </a:blip>
              <a:stretch>
                <a:fillRect/>
              </a:stretch>
            </a:blipFill>
          </p:grpSpPr>
          <p:sp>
            <p:nvSpPr>
              <p:cNvPr id="21" name="任意多边形: 形状 20"/>
              <p:cNvSpPr/>
              <p:nvPr/>
            </p:nvSpPr>
            <p:spPr>
              <a:xfrm>
                <a:off x="1" y="0"/>
                <a:ext cx="5383023" cy="338667"/>
              </a:xfrm>
              <a:custGeom>
                <a:avLst/>
                <a:gdLst>
                  <a:gd name="connsiteX0" fmla="*/ 0 w 5383023"/>
                  <a:gd name="connsiteY0" fmla="*/ 0 h 338667"/>
                  <a:gd name="connsiteX1" fmla="*/ 4893734 w 5383023"/>
                  <a:gd name="connsiteY1" fmla="*/ 0 h 338667"/>
                  <a:gd name="connsiteX2" fmla="*/ 5377416 w 5383023"/>
                  <a:gd name="connsiteY2" fmla="*/ 320606 h 338667"/>
                  <a:gd name="connsiteX3" fmla="*/ 5383023 w 5383023"/>
                  <a:gd name="connsiteY3" fmla="*/ 338667 h 338667"/>
                  <a:gd name="connsiteX4" fmla="*/ 0 w 5383023"/>
                  <a:gd name="connsiteY4" fmla="*/ 338667 h 338667"/>
                  <a:gd name="connsiteX5" fmla="*/ 0 w 5383023"/>
                  <a:gd name="connsiteY5" fmla="*/ 0 h 3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338667">
                    <a:moveTo>
                      <a:pt x="0" y="0"/>
                    </a:moveTo>
                    <a:lnTo>
                      <a:pt x="4893734" y="0"/>
                    </a:lnTo>
                    <a:cubicBezTo>
                      <a:pt x="5111169" y="0"/>
                      <a:pt x="5297727" y="132199"/>
                      <a:pt x="5377416" y="320606"/>
                    </a:cubicBezTo>
                    <a:lnTo>
                      <a:pt x="5383023" y="338667"/>
                    </a:lnTo>
                    <a:lnTo>
                      <a:pt x="0" y="3386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任意多边形: 形状 28"/>
              <p:cNvSpPr/>
              <p:nvPr/>
            </p:nvSpPr>
            <p:spPr>
              <a:xfrm>
                <a:off x="0" y="254002"/>
                <a:ext cx="6309835" cy="389465"/>
              </a:xfrm>
              <a:custGeom>
                <a:avLst/>
                <a:gdLst>
                  <a:gd name="connsiteX0" fmla="*/ 5719550 w 6309835"/>
                  <a:gd name="connsiteY0" fmla="*/ 0 h 389465"/>
                  <a:gd name="connsiteX1" fmla="*/ 6284853 w 6309835"/>
                  <a:gd name="connsiteY1" fmla="*/ 320606 h 389465"/>
                  <a:gd name="connsiteX2" fmla="*/ 6309835 w 6309835"/>
                  <a:gd name="connsiteY2" fmla="*/ 389465 h 389465"/>
                  <a:gd name="connsiteX3" fmla="*/ 0 w 6309835"/>
                  <a:gd name="connsiteY3" fmla="*/ 389465 h 389465"/>
                  <a:gd name="connsiteX4" fmla="*/ 0 w 6309835"/>
                  <a:gd name="connsiteY4" fmla="*/ 1 h 389465"/>
                  <a:gd name="connsiteX5" fmla="*/ 5719550 w 6309835"/>
                  <a:gd name="connsiteY5"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835" h="389465">
                    <a:moveTo>
                      <a:pt x="5719550" y="0"/>
                    </a:moveTo>
                    <a:cubicBezTo>
                      <a:pt x="5973676" y="0"/>
                      <a:pt x="6191716" y="132199"/>
                      <a:pt x="6284853" y="320606"/>
                    </a:cubicBezTo>
                    <a:lnTo>
                      <a:pt x="6309835" y="389465"/>
                    </a:lnTo>
                    <a:lnTo>
                      <a:pt x="0" y="389465"/>
                    </a:lnTo>
                    <a:lnTo>
                      <a:pt x="0" y="1"/>
                    </a:lnTo>
                    <a:lnTo>
                      <a:pt x="57195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35" name="矩形: 圆角 34"/>
            <p:cNvSpPr/>
            <p:nvPr/>
          </p:nvSpPr>
          <p:spPr>
            <a:xfrm>
              <a:off x="0" y="643467"/>
              <a:ext cx="12191999" cy="5571066"/>
            </a:xfrm>
            <a:prstGeom prst="roundRect">
              <a:avLst>
                <a:gd name="adj" fmla="val 558"/>
              </a:avLst>
            </a:prstGeom>
            <a:no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9" name="文本框 68"/>
          <p:cNvSpPr txBox="1"/>
          <p:nvPr/>
        </p:nvSpPr>
        <p:spPr>
          <a:xfrm>
            <a:off x="1858433" y="2392979"/>
            <a:ext cx="8475133" cy="923330"/>
          </a:xfrm>
          <a:prstGeom prst="rect">
            <a:avLst/>
          </a:prstGeom>
          <a:noFill/>
        </p:spPr>
        <p:txBody>
          <a:bodyPr wrap="square" rtlCol="0">
            <a:spAutoFit/>
          </a:bodyPr>
          <a:lstStyle/>
          <a:p>
            <a:pPr algn="dist"/>
            <a:r>
              <a:rPr lang="zh-CN" altLang="en-US" sz="5400" b="1" dirty="0">
                <a:solidFill>
                  <a:srgbClr val="99C11B"/>
                </a:solidFill>
                <a:cs typeface="+mn-ea"/>
                <a:sym typeface="+mn-lt"/>
              </a:rPr>
              <a:t>感谢您的聆听</a:t>
            </a:r>
            <a:endParaRPr lang="zh-CN" altLang="en-US" sz="5400" b="1" dirty="0">
              <a:solidFill>
                <a:srgbClr val="99C11B"/>
              </a:solidFill>
              <a:cs typeface="+mn-ea"/>
              <a:sym typeface="+mn-lt"/>
            </a:endParaRPr>
          </a:p>
        </p:txBody>
      </p:sp>
      <p:grpSp>
        <p:nvGrpSpPr>
          <p:cNvPr id="72" name="组合 71"/>
          <p:cNvGrpSpPr/>
          <p:nvPr/>
        </p:nvGrpSpPr>
        <p:grpSpPr>
          <a:xfrm>
            <a:off x="3459264" y="4426204"/>
            <a:ext cx="5273470" cy="512360"/>
            <a:chOff x="3166532" y="5000560"/>
            <a:chExt cx="5273470" cy="512360"/>
          </a:xfrm>
          <a:solidFill>
            <a:srgbClr val="99C11B"/>
          </a:solidFill>
        </p:grpSpPr>
        <p:sp>
          <p:nvSpPr>
            <p:cNvPr id="73" name="矩形: 圆角 72"/>
            <p:cNvSpPr/>
            <p:nvPr/>
          </p:nvSpPr>
          <p:spPr>
            <a:xfrm>
              <a:off x="3166532" y="5000560"/>
              <a:ext cx="2218267" cy="5123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汇报人：</a:t>
              </a:r>
              <a:endParaRPr lang="zh-CN" altLang="en-US" sz="2000" b="1" dirty="0">
                <a:cs typeface="+mn-ea"/>
                <a:sym typeface="+mn-lt"/>
              </a:endParaRPr>
            </a:p>
          </p:txBody>
        </p:sp>
        <p:sp>
          <p:nvSpPr>
            <p:cNvPr id="74" name="矩形: 圆角 73"/>
            <p:cNvSpPr/>
            <p:nvPr/>
          </p:nvSpPr>
          <p:spPr>
            <a:xfrm>
              <a:off x="6221735" y="5000560"/>
              <a:ext cx="2218267" cy="5123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部门：环保局</a:t>
              </a:r>
              <a:endParaRPr lang="zh-CN" altLang="en-US" sz="2000" b="1" dirty="0">
                <a:cs typeface="+mn-ea"/>
                <a:sym typeface="+mn-lt"/>
              </a:endParaRPr>
            </a:p>
          </p:txBody>
        </p:sp>
      </p:gr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0"/>
            <a:ext cx="12192000" cy="6858001"/>
            <a:chOff x="0" y="0"/>
            <a:chExt cx="12192000" cy="6858001"/>
          </a:xfrm>
        </p:grpSpPr>
        <p:grpSp>
          <p:nvGrpSpPr>
            <p:cNvPr id="37" name="组合 36"/>
            <p:cNvGrpSpPr/>
            <p:nvPr/>
          </p:nvGrpSpPr>
          <p:grpSpPr>
            <a:xfrm>
              <a:off x="5882165" y="6214534"/>
              <a:ext cx="6309835" cy="643467"/>
              <a:chOff x="5882165" y="6214534"/>
              <a:chExt cx="6309835" cy="643467"/>
            </a:xfrm>
            <a:blipFill>
              <a:blip r:embed="rId1"/>
              <a:stretch>
                <a:fillRect/>
              </a:stretch>
            </a:blipFill>
          </p:grpSpPr>
          <p:sp>
            <p:nvSpPr>
              <p:cNvPr id="44" name="任意多边形: 形状 43"/>
              <p:cNvSpPr/>
              <p:nvPr/>
            </p:nvSpPr>
            <p:spPr>
              <a:xfrm>
                <a:off x="5882165" y="6214534"/>
                <a:ext cx="6309835" cy="389465"/>
              </a:xfrm>
              <a:custGeom>
                <a:avLst/>
                <a:gdLst>
                  <a:gd name="connsiteX0" fmla="*/ 0 w 6309835"/>
                  <a:gd name="connsiteY0" fmla="*/ 0 h 389465"/>
                  <a:gd name="connsiteX1" fmla="*/ 6309835 w 6309835"/>
                  <a:gd name="connsiteY1" fmla="*/ 0 h 389465"/>
                  <a:gd name="connsiteX2" fmla="*/ 6309835 w 6309835"/>
                  <a:gd name="connsiteY2" fmla="*/ 389464 h 389465"/>
                  <a:gd name="connsiteX3" fmla="*/ 6309834 w 6309835"/>
                  <a:gd name="connsiteY3" fmla="*/ 389464 h 389465"/>
                  <a:gd name="connsiteX4" fmla="*/ 6309834 w 6309835"/>
                  <a:gd name="connsiteY4" fmla="*/ 304800 h 389465"/>
                  <a:gd name="connsiteX5" fmla="*/ 926811 w 6309835"/>
                  <a:gd name="connsiteY5" fmla="*/ 304800 h 389465"/>
                  <a:gd name="connsiteX6" fmla="*/ 932418 w 6309835"/>
                  <a:gd name="connsiteY6" fmla="*/ 322861 h 389465"/>
                  <a:gd name="connsiteX7" fmla="*/ 966515 w 6309835"/>
                  <a:gd name="connsiteY7" fmla="*/ 389465 h 389465"/>
                  <a:gd name="connsiteX8" fmla="*/ 590285 w 6309835"/>
                  <a:gd name="connsiteY8" fmla="*/ 389465 h 389465"/>
                  <a:gd name="connsiteX9" fmla="*/ 24982 w 6309835"/>
                  <a:gd name="connsiteY9" fmla="*/ 68859 h 389465"/>
                  <a:gd name="connsiteX10" fmla="*/ 0 w 6309835"/>
                  <a:gd name="connsiteY10"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835" h="389465">
                    <a:moveTo>
                      <a:pt x="0" y="0"/>
                    </a:moveTo>
                    <a:lnTo>
                      <a:pt x="6309835" y="0"/>
                    </a:lnTo>
                    <a:lnTo>
                      <a:pt x="6309835" y="389464"/>
                    </a:lnTo>
                    <a:lnTo>
                      <a:pt x="6309834" y="389464"/>
                    </a:lnTo>
                    <a:lnTo>
                      <a:pt x="6309834" y="304800"/>
                    </a:lnTo>
                    <a:lnTo>
                      <a:pt x="926811" y="304800"/>
                    </a:lnTo>
                    <a:lnTo>
                      <a:pt x="932418" y="322861"/>
                    </a:lnTo>
                    <a:lnTo>
                      <a:pt x="966515" y="389465"/>
                    </a:lnTo>
                    <a:lnTo>
                      <a:pt x="590285" y="389465"/>
                    </a:lnTo>
                    <a:cubicBezTo>
                      <a:pt x="336159" y="389465"/>
                      <a:pt x="118119" y="257266"/>
                      <a:pt x="24982" y="6885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5" name="任意多边形: 形状 44"/>
              <p:cNvSpPr/>
              <p:nvPr/>
            </p:nvSpPr>
            <p:spPr>
              <a:xfrm>
                <a:off x="6848680" y="6603998"/>
                <a:ext cx="5343319" cy="254003"/>
              </a:xfrm>
              <a:custGeom>
                <a:avLst/>
                <a:gdLst>
                  <a:gd name="connsiteX0" fmla="*/ 5343319 w 5343319"/>
                  <a:gd name="connsiteY0" fmla="*/ 0 h 254003"/>
                  <a:gd name="connsiteX1" fmla="*/ 5343319 w 5343319"/>
                  <a:gd name="connsiteY1" fmla="*/ 254003 h 254003"/>
                  <a:gd name="connsiteX2" fmla="*/ 449585 w 5343319"/>
                  <a:gd name="connsiteY2" fmla="*/ 254003 h 254003"/>
                  <a:gd name="connsiteX3" fmla="*/ 647 w 5343319"/>
                  <a:gd name="connsiteY3" fmla="*/ 1266 h 254003"/>
                  <a:gd name="connsiteX4" fmla="*/ 0 w 5343319"/>
                  <a:gd name="connsiteY4" fmla="*/ 1 h 254003"/>
                  <a:gd name="connsiteX5" fmla="*/ 5343319 w 5343319"/>
                  <a:gd name="connsiteY5" fmla="*/ 0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319" h="254003">
                    <a:moveTo>
                      <a:pt x="5343319" y="0"/>
                    </a:moveTo>
                    <a:lnTo>
                      <a:pt x="5343319" y="254003"/>
                    </a:lnTo>
                    <a:lnTo>
                      <a:pt x="449585" y="254003"/>
                    </a:lnTo>
                    <a:cubicBezTo>
                      <a:pt x="259330" y="254003"/>
                      <a:pt x="92714" y="152788"/>
                      <a:pt x="647" y="1266"/>
                    </a:cubicBezTo>
                    <a:lnTo>
                      <a:pt x="0" y="1"/>
                    </a:lnTo>
                    <a:lnTo>
                      <a:pt x="53433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6" name="任意多边形: 形状 45"/>
              <p:cNvSpPr/>
              <p:nvPr/>
            </p:nvSpPr>
            <p:spPr>
              <a:xfrm>
                <a:off x="6808976" y="6519334"/>
                <a:ext cx="5383023" cy="84665"/>
              </a:xfrm>
              <a:custGeom>
                <a:avLst/>
                <a:gdLst>
                  <a:gd name="connsiteX0" fmla="*/ 0 w 5383023"/>
                  <a:gd name="connsiteY0" fmla="*/ 0 h 84665"/>
                  <a:gd name="connsiteX1" fmla="*/ 5383023 w 5383023"/>
                  <a:gd name="connsiteY1" fmla="*/ 0 h 84665"/>
                  <a:gd name="connsiteX2" fmla="*/ 5383023 w 5383023"/>
                  <a:gd name="connsiteY2" fmla="*/ 84664 h 84665"/>
                  <a:gd name="connsiteX3" fmla="*/ 39704 w 5383023"/>
                  <a:gd name="connsiteY3" fmla="*/ 84665 h 84665"/>
                  <a:gd name="connsiteX4" fmla="*/ 5607 w 5383023"/>
                  <a:gd name="connsiteY4" fmla="*/ 18061 h 84665"/>
                  <a:gd name="connsiteX5" fmla="*/ 0 w 5383023"/>
                  <a:gd name="connsiteY5" fmla="*/ 0 h 8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84665">
                    <a:moveTo>
                      <a:pt x="0" y="0"/>
                    </a:moveTo>
                    <a:lnTo>
                      <a:pt x="5383023" y="0"/>
                    </a:lnTo>
                    <a:lnTo>
                      <a:pt x="5383023" y="84664"/>
                    </a:lnTo>
                    <a:lnTo>
                      <a:pt x="39704" y="84665"/>
                    </a:lnTo>
                    <a:lnTo>
                      <a:pt x="5607" y="1806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38" name="组合 37"/>
            <p:cNvGrpSpPr/>
            <p:nvPr/>
          </p:nvGrpSpPr>
          <p:grpSpPr>
            <a:xfrm>
              <a:off x="0" y="0"/>
              <a:ext cx="6309835" cy="643467"/>
              <a:chOff x="0" y="0"/>
              <a:chExt cx="6309835" cy="643467"/>
            </a:xfrm>
            <a:blipFill>
              <a:blip r:embed="rId2">
                <a:extLst>
                  <a:ext uri="{96DAC541-7B7A-43D3-8B79-37D633B846F1}">
                    <asvg:svgBlip xmlns:asvg="http://schemas.microsoft.com/office/drawing/2016/SVG/main" r:embed="rId3"/>
                  </a:ext>
                </a:extLst>
              </a:blip>
              <a:stretch>
                <a:fillRect/>
              </a:stretch>
            </a:blipFill>
          </p:grpSpPr>
          <p:sp>
            <p:nvSpPr>
              <p:cNvPr id="42" name="任意多边形: 形状 41"/>
              <p:cNvSpPr/>
              <p:nvPr/>
            </p:nvSpPr>
            <p:spPr>
              <a:xfrm>
                <a:off x="1" y="0"/>
                <a:ext cx="5383023" cy="338667"/>
              </a:xfrm>
              <a:custGeom>
                <a:avLst/>
                <a:gdLst>
                  <a:gd name="connsiteX0" fmla="*/ 0 w 5383023"/>
                  <a:gd name="connsiteY0" fmla="*/ 0 h 338667"/>
                  <a:gd name="connsiteX1" fmla="*/ 4893734 w 5383023"/>
                  <a:gd name="connsiteY1" fmla="*/ 0 h 338667"/>
                  <a:gd name="connsiteX2" fmla="*/ 5377416 w 5383023"/>
                  <a:gd name="connsiteY2" fmla="*/ 320606 h 338667"/>
                  <a:gd name="connsiteX3" fmla="*/ 5383023 w 5383023"/>
                  <a:gd name="connsiteY3" fmla="*/ 338667 h 338667"/>
                  <a:gd name="connsiteX4" fmla="*/ 0 w 5383023"/>
                  <a:gd name="connsiteY4" fmla="*/ 338667 h 338667"/>
                  <a:gd name="connsiteX5" fmla="*/ 0 w 5383023"/>
                  <a:gd name="connsiteY5" fmla="*/ 0 h 3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3023" h="338667">
                    <a:moveTo>
                      <a:pt x="0" y="0"/>
                    </a:moveTo>
                    <a:lnTo>
                      <a:pt x="4893734" y="0"/>
                    </a:lnTo>
                    <a:cubicBezTo>
                      <a:pt x="5111169" y="0"/>
                      <a:pt x="5297727" y="132199"/>
                      <a:pt x="5377416" y="320606"/>
                    </a:cubicBezTo>
                    <a:lnTo>
                      <a:pt x="5383023" y="338667"/>
                    </a:lnTo>
                    <a:lnTo>
                      <a:pt x="0" y="33866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3" name="任意多边形: 形状 42"/>
              <p:cNvSpPr/>
              <p:nvPr/>
            </p:nvSpPr>
            <p:spPr>
              <a:xfrm>
                <a:off x="0" y="254002"/>
                <a:ext cx="6309835" cy="389465"/>
              </a:xfrm>
              <a:custGeom>
                <a:avLst/>
                <a:gdLst>
                  <a:gd name="connsiteX0" fmla="*/ 5719550 w 6309835"/>
                  <a:gd name="connsiteY0" fmla="*/ 0 h 389465"/>
                  <a:gd name="connsiteX1" fmla="*/ 6284853 w 6309835"/>
                  <a:gd name="connsiteY1" fmla="*/ 320606 h 389465"/>
                  <a:gd name="connsiteX2" fmla="*/ 6309835 w 6309835"/>
                  <a:gd name="connsiteY2" fmla="*/ 389465 h 389465"/>
                  <a:gd name="connsiteX3" fmla="*/ 0 w 6309835"/>
                  <a:gd name="connsiteY3" fmla="*/ 389465 h 389465"/>
                  <a:gd name="connsiteX4" fmla="*/ 0 w 6309835"/>
                  <a:gd name="connsiteY4" fmla="*/ 1 h 389465"/>
                  <a:gd name="connsiteX5" fmla="*/ 5719550 w 6309835"/>
                  <a:gd name="connsiteY5" fmla="*/ 0 h 38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9835" h="389465">
                    <a:moveTo>
                      <a:pt x="5719550" y="0"/>
                    </a:moveTo>
                    <a:cubicBezTo>
                      <a:pt x="5973676" y="0"/>
                      <a:pt x="6191716" y="132199"/>
                      <a:pt x="6284853" y="320606"/>
                    </a:cubicBezTo>
                    <a:lnTo>
                      <a:pt x="6309835" y="389465"/>
                    </a:lnTo>
                    <a:lnTo>
                      <a:pt x="0" y="389465"/>
                    </a:lnTo>
                    <a:lnTo>
                      <a:pt x="0" y="1"/>
                    </a:lnTo>
                    <a:lnTo>
                      <a:pt x="57195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39" name="矩形: 圆角 38"/>
            <p:cNvSpPr/>
            <p:nvPr/>
          </p:nvSpPr>
          <p:spPr>
            <a:xfrm>
              <a:off x="0" y="643467"/>
              <a:ext cx="12191999" cy="5571066"/>
            </a:xfrm>
            <a:prstGeom prst="roundRect">
              <a:avLst>
                <a:gd name="adj" fmla="val 5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a:off x="0" y="643467"/>
              <a:ext cx="12192000" cy="0"/>
            </a:xfrm>
            <a:prstGeom prst="line">
              <a:avLst/>
            </a:prstGeom>
            <a:ln>
              <a:solidFill>
                <a:srgbClr val="99C11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0" y="6214533"/>
              <a:ext cx="12192000" cy="0"/>
            </a:xfrm>
            <a:prstGeom prst="line">
              <a:avLst/>
            </a:prstGeom>
            <a:ln>
              <a:solidFill>
                <a:srgbClr val="99C11B"/>
              </a:solidFill>
            </a:ln>
          </p:spPr>
          <p:style>
            <a:lnRef idx="1">
              <a:schemeClr val="accent1"/>
            </a:lnRef>
            <a:fillRef idx="0">
              <a:schemeClr val="accent1"/>
            </a:fillRef>
            <a:effectRef idx="0">
              <a:schemeClr val="accent1"/>
            </a:effectRef>
            <a:fontRef idx="minor">
              <a:schemeClr val="tx1"/>
            </a:fontRef>
          </p:style>
        </p:cxnSp>
      </p:grpSp>
      <p:sp>
        <p:nvSpPr>
          <p:cNvPr id="33" name="文本框 14"/>
          <p:cNvSpPr txBox="1"/>
          <p:nvPr/>
        </p:nvSpPr>
        <p:spPr>
          <a:xfrm>
            <a:off x="1176020" y="1331595"/>
            <a:ext cx="9669145" cy="41948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4000"/>
              </a:lnSpc>
            </a:pPr>
            <a:r>
              <a:rPr lang="en-US" altLang="zh-CN" sz="1600" b="1" dirty="0">
                <a:solidFill>
                  <a:schemeClr val="tx1">
                    <a:lumMod val="75000"/>
                    <a:lumOff val="25000"/>
                  </a:schemeClr>
                </a:solidFill>
                <a:latin typeface="+mn-ea"/>
                <a:cs typeface="+mn-ea"/>
                <a:sym typeface="+mn-lt"/>
              </a:rPr>
              <a:t>    </a:t>
            </a:r>
            <a:r>
              <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本报告由济宁市生态环境局汶上县分局按照《中华人民共和国政府信息公开条例》（以下简称《条例》）和《中华人民共和国政府信息公开工作年度报告格式》（国办公开办函〔2021〕30号）要求编制。</a:t>
            </a:r>
            <a:endPar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endParaRPr>
          </a:p>
          <a:p>
            <a:pPr algn="just" fontAlgn="auto">
              <a:lnSpc>
                <a:spcPts val="4000"/>
              </a:lnSpc>
            </a:pPr>
            <a:r>
              <a:rPr lang="en-US" altLang="zh-CN"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    </a:t>
            </a:r>
            <a:r>
              <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endParaRPr>
          </a:p>
          <a:p>
            <a:pPr algn="just" fontAlgn="auto">
              <a:lnSpc>
                <a:spcPts val="4000"/>
              </a:lnSpc>
            </a:pPr>
            <a:r>
              <a:rPr lang="en-US" altLang="zh-CN"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    </a:t>
            </a:r>
            <a:r>
              <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本报告所列数据的统计期限自2021年1月1日起至2021年12月31日止。本报告电子版可在“中国·汶上”政府门户网站（http://www.wenshang.gov.cn）查阅或下载。如对本报告有疑问，请与济宁市生态环境局汶上县分局联系（地址：汶上县中都街道明星路2280号709室，邮政编码：272500，联系电话：0537-3231209。</a:t>
            </a:r>
            <a:endParaRPr lang="zh-CN" altLang="en-US" sz="1600" b="1"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endParaRPr>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1"/>
            <a:ext cx="12192000" cy="6858001"/>
            <a:chOff x="0" y="-1"/>
            <a:chExt cx="12192000" cy="6858001"/>
          </a:xfrm>
        </p:grpSpPr>
        <p:pic>
          <p:nvPicPr>
            <p:cNvPr id="18" name="图片 17"/>
            <p:cNvPicPr>
              <a:picLocks noChangeAspect="1"/>
            </p:cNvPicPr>
            <p:nvPr/>
          </p:nvPicPr>
          <p:blipFill rotWithShape="1">
            <a:blip r:embed="rId1"/>
            <a:srcRect t="16854" r="1082" b="27780"/>
            <a:stretch>
              <a:fillRect/>
            </a:stretch>
          </p:blipFill>
          <p:spPr>
            <a:xfrm>
              <a:off x="0" y="-1"/>
              <a:ext cx="12192000" cy="6858001"/>
            </a:xfrm>
            <a:prstGeom prst="rect">
              <a:avLst/>
            </a:prstGeom>
          </p:spPr>
        </p:pic>
        <p:sp>
          <p:nvSpPr>
            <p:cNvPr id="11" name="矩形: 圆角 10"/>
            <p:cNvSpPr/>
            <p:nvPr/>
          </p:nvSpPr>
          <p:spPr>
            <a:xfrm>
              <a:off x="1" y="643466"/>
              <a:ext cx="12191999" cy="5571066"/>
            </a:xfrm>
            <a:prstGeom prst="roundRect">
              <a:avLst>
                <a:gd name="adj" fmla="val 558"/>
              </a:avLst>
            </a:prstGeom>
            <a:solidFill>
              <a:schemeClr val="bg1">
                <a:alpha val="90000"/>
              </a:schemeClr>
            </a:solid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14"/>
          <p:cNvSpPr txBox="1"/>
          <p:nvPr/>
        </p:nvSpPr>
        <p:spPr>
          <a:xfrm>
            <a:off x="643255" y="801370"/>
            <a:ext cx="445579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一、总体情况</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20" name="矩形 19"/>
          <p:cNvSpPr/>
          <p:nvPr/>
        </p:nvSpPr>
        <p:spPr>
          <a:xfrm>
            <a:off x="643255" y="1234440"/>
            <a:ext cx="6102350" cy="46158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a:solidFill>
                  <a:schemeClr val="tx1"/>
                </a:solidFill>
                <a:cs typeface="+mn-ea"/>
                <a:sym typeface="+mn-lt"/>
              </a:rPr>
              <a:t>    </a:t>
            </a:r>
            <a:r>
              <a:rPr sz="1400" b="1" dirty="0">
                <a:solidFill>
                  <a:schemeClr val="tx1"/>
                </a:solidFill>
                <a:latin typeface="楷体" panose="02010609060101010101" charset="-122"/>
                <a:ea typeface="楷体" panose="02010609060101010101" charset="-122"/>
                <a:cs typeface="+mn-ea"/>
                <a:sym typeface="+mn-lt"/>
              </a:rPr>
              <a:t>（一）主动公开情况</a:t>
            </a:r>
            <a:endParaRPr sz="1400" b="1" dirty="0">
              <a:solidFill>
                <a:schemeClr val="tx1"/>
              </a:solidFill>
              <a:latin typeface="楷体" panose="02010609060101010101" charset="-122"/>
              <a:ea typeface="楷体" panose="02010609060101010101" charset="-122"/>
              <a:cs typeface="+mn-ea"/>
              <a:sym typeface="+mn-lt"/>
            </a:endParaRPr>
          </a:p>
          <a:p>
            <a:pPr algn="just">
              <a:lnSpc>
                <a:spcPct val="150000"/>
              </a:lnSpc>
            </a:pPr>
            <a:r>
              <a:rPr lang="en-US" sz="1400" dirty="0">
                <a:solidFill>
                  <a:schemeClr val="tx1"/>
                </a:solidFill>
                <a:cs typeface="+mn-ea"/>
                <a:sym typeface="+mn-lt"/>
              </a:rPr>
              <a:t>    </a:t>
            </a:r>
            <a:r>
              <a:rPr sz="1400" dirty="0">
                <a:solidFill>
                  <a:schemeClr val="tx1"/>
                </a:solidFill>
                <a:cs typeface="+mn-ea"/>
                <a:sym typeface="+mn-lt"/>
              </a:rPr>
              <a:t>对照《政府信息公开条例》规定的主动公开要求，济宁市生态环境局汶上县分局结合实际，依法主动公开了有关行政许可、行政处罚、行政强制等信息。在制度文件方面，除按照要求公开新制发的文件外，还整理梳理了历年文件，推动可公开的文件及时上网公开；对依申请公开的信息，经认真审核后认为属于主动公开范围的，也一并在门户网站公开，充分满足群众查询需要。在建议提案办理方面，除按照规定公开具体办件内容外，还公开了本年度建议提案的整体办理情况。为更好地开展主动公开工作，济宁市生态环境局汶上县分局进一步扩大重要政府信息发布范围，在门户网站公开的同时，在微信公众号等政务新媒体公开和解读。2021年，济宁市生态环境局汶上县分局在汶上县人民政府网站发布或更新各类动态信息共计1085条，其中包含发布机构职能及领导信息2条、行政强制3条、集中生活饮用水水源监测信息8条、重污染天气应急响应信息24条、环境空气质量信息24条、工作动态41条、行政处罚信息53条、公示公告85条、行政许可信息170条。</a:t>
            </a:r>
            <a:endParaRPr sz="1400" dirty="0">
              <a:solidFill>
                <a:schemeClr val="tx1"/>
              </a:solidFill>
              <a:cs typeface="+mn-ea"/>
              <a:sym typeface="+mn-lt"/>
            </a:endParaRPr>
          </a:p>
        </p:txBody>
      </p:sp>
      <p:pic>
        <p:nvPicPr>
          <p:cNvPr id="2" name="图片 1" descr="2780feee893f29ecdb8f1f8fe2452d9"/>
          <p:cNvPicPr>
            <a:picLocks noChangeAspect="1"/>
          </p:cNvPicPr>
          <p:nvPr/>
        </p:nvPicPr>
        <p:blipFill>
          <a:blip r:embed="rId2"/>
          <a:stretch>
            <a:fillRect/>
          </a:stretch>
        </p:blipFill>
        <p:spPr>
          <a:xfrm>
            <a:off x="7233285" y="801370"/>
            <a:ext cx="4375150" cy="2567305"/>
          </a:xfrm>
          <a:prstGeom prst="rect">
            <a:avLst/>
          </a:prstGeom>
        </p:spPr>
      </p:pic>
      <p:pic>
        <p:nvPicPr>
          <p:cNvPr id="3" name="图片 3" descr="9c49677369f1ab71946707684f8e5fe"/>
          <p:cNvPicPr>
            <a:picLocks noChangeAspect="1"/>
          </p:cNvPicPr>
          <p:nvPr/>
        </p:nvPicPr>
        <p:blipFill>
          <a:blip r:embed="rId3"/>
          <a:stretch>
            <a:fillRect/>
          </a:stretch>
        </p:blipFill>
        <p:spPr>
          <a:xfrm>
            <a:off x="7242810" y="3454400"/>
            <a:ext cx="4374515" cy="2585720"/>
          </a:xfrm>
          <a:prstGeom prst="rect">
            <a:avLst/>
          </a:prstGeom>
        </p:spPr>
      </p:pic>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52780" y="946785"/>
            <a:ext cx="6102350" cy="414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400" dirty="0">
                <a:solidFill>
                  <a:schemeClr val="tx1"/>
                </a:solidFill>
                <a:cs typeface="+mn-ea"/>
                <a:sym typeface="+mn-lt"/>
              </a:rPr>
              <a:t>    </a:t>
            </a:r>
            <a:endParaRPr sz="1400" dirty="0">
              <a:solidFill>
                <a:schemeClr val="tx1"/>
              </a:solidFill>
              <a:cs typeface="+mn-ea"/>
              <a:sym typeface="+mn-lt"/>
            </a:endParaRPr>
          </a:p>
        </p:txBody>
      </p:sp>
      <p:sp>
        <p:nvSpPr>
          <p:cNvPr id="11" name="矩形 10"/>
          <p:cNvSpPr/>
          <p:nvPr/>
        </p:nvSpPr>
        <p:spPr>
          <a:xfrm>
            <a:off x="916940" y="1139190"/>
            <a:ext cx="10358120" cy="45796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500"/>
              </a:lnSpc>
            </a:pPr>
            <a:r>
              <a:rPr lang="en-US" sz="1400" dirty="0">
                <a:solidFill>
                  <a:schemeClr val="tx1"/>
                </a:solidFill>
                <a:cs typeface="+mn-ea"/>
                <a:sym typeface="+mn-lt"/>
              </a:rPr>
              <a:t>    </a:t>
            </a:r>
            <a:r>
              <a:rPr sz="1400" b="1" dirty="0">
                <a:solidFill>
                  <a:schemeClr val="tx1"/>
                </a:solidFill>
                <a:latin typeface="楷体" panose="02010609060101010101" charset="-122"/>
                <a:ea typeface="楷体" panose="02010609060101010101" charset="-122"/>
                <a:cs typeface="+mn-ea"/>
                <a:sym typeface="+mn-lt"/>
              </a:rPr>
              <a:t>（二）依申请公开情况</a:t>
            </a:r>
            <a:endParaRPr sz="1400" b="1" dirty="0">
              <a:solidFill>
                <a:schemeClr val="tx1"/>
              </a:solidFill>
              <a:latin typeface="楷体" panose="02010609060101010101" charset="-122"/>
              <a:ea typeface="楷体" panose="02010609060101010101" charset="-122"/>
              <a:cs typeface="+mn-ea"/>
              <a:sym typeface="+mn-lt"/>
            </a:endParaRPr>
          </a:p>
          <a:p>
            <a:pPr algn="just" fontAlgn="auto">
              <a:lnSpc>
                <a:spcPts val="3500"/>
              </a:lnSpc>
            </a:pPr>
            <a:r>
              <a:rPr lang="en-US" sz="1400" dirty="0">
                <a:solidFill>
                  <a:schemeClr val="tx1"/>
                </a:solidFill>
                <a:cs typeface="+mn-ea"/>
                <a:sym typeface="+mn-lt"/>
              </a:rPr>
              <a:t>    </a:t>
            </a:r>
            <a:r>
              <a:rPr sz="1400" dirty="0">
                <a:solidFill>
                  <a:schemeClr val="tx1"/>
                </a:solidFill>
                <a:cs typeface="+mn-ea"/>
                <a:sym typeface="+mn-lt"/>
              </a:rPr>
              <a:t>2021年，我局共接收政府信息公开申请2条，内容包括“寅寺镇化工园区所涉建设项目环境影响评价批复文件及申报材料”及“因汶上县人民政府进行化工园区项目建设，所涉地段已不适合居住或者原址还建的相关文件”。现2条政府信息公开申请已全部答复完毕。2021年，我局未发生针对有关政府信息公开事务的行政复议和行政诉讼案件。所有的政府信息公开项目，未向公民、法人和其他组织收取任何费用。</a:t>
            </a:r>
            <a:endParaRPr sz="1400" dirty="0">
              <a:solidFill>
                <a:schemeClr val="tx1"/>
              </a:solidFill>
              <a:cs typeface="+mn-ea"/>
              <a:sym typeface="+mn-lt"/>
            </a:endParaRPr>
          </a:p>
          <a:p>
            <a:pPr algn="just" fontAlgn="auto">
              <a:lnSpc>
                <a:spcPts val="3500"/>
              </a:lnSpc>
            </a:pPr>
            <a:r>
              <a:rPr lang="en-US" sz="1400" dirty="0">
                <a:solidFill>
                  <a:schemeClr val="tx1"/>
                </a:solidFill>
                <a:cs typeface="+mn-ea"/>
                <a:sym typeface="+mn-lt"/>
              </a:rPr>
              <a:t>    </a:t>
            </a:r>
            <a:r>
              <a:rPr sz="1400" b="1" dirty="0">
                <a:solidFill>
                  <a:schemeClr val="tx1"/>
                </a:solidFill>
                <a:latin typeface="楷体" panose="02010609060101010101" charset="-122"/>
                <a:ea typeface="楷体" panose="02010609060101010101" charset="-122"/>
                <a:cs typeface="+mn-ea"/>
                <a:sym typeface="+mn-lt"/>
              </a:rPr>
              <a:t>（三）政府信息管理情况</a:t>
            </a:r>
            <a:endParaRPr sz="1400" dirty="0">
              <a:solidFill>
                <a:schemeClr val="tx1"/>
              </a:solidFill>
              <a:cs typeface="+mn-ea"/>
              <a:sym typeface="+mn-lt"/>
            </a:endParaRPr>
          </a:p>
          <a:p>
            <a:pPr algn="just" fontAlgn="auto">
              <a:lnSpc>
                <a:spcPts val="3500"/>
              </a:lnSpc>
            </a:pPr>
            <a:r>
              <a:rPr lang="en-US" sz="1400" dirty="0">
                <a:solidFill>
                  <a:schemeClr val="tx1"/>
                </a:solidFill>
                <a:cs typeface="+mn-ea"/>
                <a:sym typeface="+mn-lt"/>
              </a:rPr>
              <a:t>    </a:t>
            </a:r>
            <a:r>
              <a:rPr sz="1400" dirty="0">
                <a:solidFill>
                  <a:schemeClr val="tx1"/>
                </a:solidFill>
                <a:cs typeface="+mn-ea"/>
                <a:sym typeface="+mn-lt"/>
              </a:rPr>
              <a:t>根据工作需要，年初按照局领导工作分工调整，我局及时调整了政务公开工作领导小组及责任分工，进一步明确了各相关处室政务公开工作职责。为切实提高财政工作的透明度及工作效率，督促各处室、单位安排专人负责政务公开工作的日常事务，及时公开涉及各自工作职责的财政政策、办事程序、政务服务等情况，并不定期对公开情况进行检查。及时将政府政务公开工作分解到科室，形成协调联动的政府政务公开工作架构，确保政府政务公开各项工作落到实处和全面推进。</a:t>
            </a:r>
            <a:endParaRPr sz="1400" dirty="0">
              <a:solidFill>
                <a:schemeClr val="tx1"/>
              </a:solidFill>
              <a:cs typeface="+mn-ea"/>
              <a:sym typeface="+mn-lt"/>
            </a:endParaRPr>
          </a:p>
        </p:txBody>
      </p:sp>
    </p:spTree>
  </p:cSld>
  <p:clrMapOvr>
    <a:masterClrMapping/>
  </p:clrMapOvr>
  <p:transition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11225" y="849630"/>
            <a:ext cx="9898380" cy="18865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500"/>
              </a:lnSpc>
            </a:pPr>
            <a:r>
              <a:rPr lang="en-US" sz="1400" b="1" dirty="0">
                <a:solidFill>
                  <a:schemeClr val="tx1"/>
                </a:solidFill>
                <a:latin typeface="楷体" panose="02010609060101010101" charset="-122"/>
                <a:ea typeface="楷体" panose="02010609060101010101" charset="-122"/>
                <a:cs typeface="+mn-ea"/>
                <a:sym typeface="+mn-lt"/>
              </a:rPr>
              <a:t>    </a:t>
            </a:r>
            <a:r>
              <a:rPr sz="1400" b="1" dirty="0">
                <a:solidFill>
                  <a:schemeClr val="tx1"/>
                </a:solidFill>
                <a:latin typeface="楷体" panose="02010609060101010101" charset="-122"/>
                <a:ea typeface="楷体" panose="02010609060101010101" charset="-122"/>
                <a:cs typeface="+mn-ea"/>
                <a:sym typeface="+mn-lt"/>
              </a:rPr>
              <a:t>（四）政府信息公开平台建设情况</a:t>
            </a:r>
            <a:endParaRPr sz="1400" b="1" dirty="0">
              <a:solidFill>
                <a:schemeClr val="tx1"/>
              </a:solidFill>
              <a:latin typeface="楷体" panose="02010609060101010101" charset="-122"/>
              <a:ea typeface="楷体" panose="02010609060101010101" charset="-122"/>
              <a:cs typeface="+mn-ea"/>
              <a:sym typeface="+mn-lt"/>
            </a:endParaRPr>
          </a:p>
          <a:p>
            <a:pPr algn="just" fontAlgn="auto">
              <a:lnSpc>
                <a:spcPts val="3500"/>
              </a:lnSpc>
            </a:pPr>
            <a:r>
              <a:rPr lang="en-US" sz="1400" dirty="0">
                <a:solidFill>
                  <a:schemeClr val="tx1"/>
                </a:solidFill>
                <a:cs typeface="+mn-ea"/>
                <a:sym typeface="+mn-lt"/>
              </a:rPr>
              <a:t>    </a:t>
            </a:r>
            <a:r>
              <a:rPr sz="1400" dirty="0">
                <a:solidFill>
                  <a:schemeClr val="tx1"/>
                </a:solidFill>
                <a:cs typeface="+mn-ea"/>
                <a:sym typeface="+mn-lt"/>
              </a:rPr>
              <a:t>根据工作需要，我局已开设“汶上环保微博账号”“汶上环保”微信公众号等新媒体平台，2021年及时发布了各项政务信息及国家发改委重要文件，宣传“六五”宣传日、宣传生态环境工作的开展等情况。微博号发布或更新各类信息共计2880条，微信公众号发布或更新各类信息共计247条。</a:t>
            </a:r>
            <a:endParaRPr sz="1400" dirty="0">
              <a:solidFill>
                <a:schemeClr val="tx1"/>
              </a:solidFill>
              <a:cs typeface="+mn-ea"/>
              <a:sym typeface="+mn-lt"/>
            </a:endParaRPr>
          </a:p>
        </p:txBody>
      </p:sp>
      <p:pic>
        <p:nvPicPr>
          <p:cNvPr id="16" name="图片 2" descr="1642647484(1)"/>
          <p:cNvPicPr>
            <a:picLocks noChangeAspect="1"/>
          </p:cNvPicPr>
          <p:nvPr>
            <p:custDataLst>
              <p:tags r:id="rId1"/>
            </p:custDataLst>
          </p:nvPr>
        </p:nvPicPr>
        <p:blipFill>
          <a:blip r:embed="rId2"/>
          <a:stretch>
            <a:fillRect/>
          </a:stretch>
        </p:blipFill>
        <p:spPr>
          <a:xfrm>
            <a:off x="805815" y="3020060"/>
            <a:ext cx="5013960" cy="3167380"/>
          </a:xfrm>
          <a:prstGeom prst="rect">
            <a:avLst/>
          </a:prstGeom>
        </p:spPr>
      </p:pic>
      <p:pic>
        <p:nvPicPr>
          <p:cNvPr id="17" name="图片 4" descr="1642660799(1)"/>
          <p:cNvPicPr>
            <a:picLocks noChangeAspect="1"/>
          </p:cNvPicPr>
          <p:nvPr/>
        </p:nvPicPr>
        <p:blipFill>
          <a:blip r:embed="rId3"/>
          <a:stretch>
            <a:fillRect/>
          </a:stretch>
        </p:blipFill>
        <p:spPr>
          <a:xfrm>
            <a:off x="5952490" y="3020060"/>
            <a:ext cx="5305425" cy="3168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3000"/>
    </mc:Choice>
    <mc:Fallback>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1355" y="849630"/>
            <a:ext cx="3861435" cy="32334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500"/>
              </a:lnSpc>
            </a:pPr>
            <a:r>
              <a:rPr sz="1400" b="1" dirty="0">
                <a:solidFill>
                  <a:schemeClr val="tx1"/>
                </a:solidFill>
                <a:latin typeface="楷体" panose="02010609060101010101" charset="-122"/>
                <a:ea typeface="楷体" panose="02010609060101010101" charset="-122"/>
                <a:cs typeface="+mn-ea"/>
                <a:sym typeface="+mn-lt"/>
              </a:rPr>
              <a:t>（五）监督保障情况</a:t>
            </a:r>
            <a:endParaRPr sz="1400" b="1" dirty="0">
              <a:solidFill>
                <a:schemeClr val="tx1"/>
              </a:solidFill>
              <a:latin typeface="楷体" panose="02010609060101010101" charset="-122"/>
              <a:ea typeface="楷体" panose="02010609060101010101" charset="-122"/>
              <a:cs typeface="+mn-ea"/>
              <a:sym typeface="+mn-lt"/>
            </a:endParaRPr>
          </a:p>
          <a:p>
            <a:pPr algn="just" fontAlgn="auto">
              <a:lnSpc>
                <a:spcPts val="3500"/>
              </a:lnSpc>
            </a:pPr>
            <a:r>
              <a:rPr lang="en-US" sz="1400" dirty="0">
                <a:solidFill>
                  <a:schemeClr val="tx1"/>
                </a:solidFill>
                <a:latin typeface="+mn-ea"/>
                <a:cs typeface="+mn-ea"/>
                <a:sym typeface="+mn-lt"/>
              </a:rPr>
              <a:t>    </a:t>
            </a:r>
            <a:r>
              <a:rPr sz="1400" dirty="0">
                <a:solidFill>
                  <a:schemeClr val="tx1"/>
                </a:solidFill>
                <a:latin typeface="+mn-ea"/>
                <a:cs typeface="+mn-ea"/>
                <a:sym typeface="+mn-lt"/>
              </a:rPr>
              <a:t>按照《政府信息公开条例》要求，进一步严格政府信息公开审查机制。政府信息发布前，由经办科室、政府信息公开工作机构、网站管理部门层层审核，确保准确无误。加强政府信息公开主动提醒，定期梳理制度文件，提出主动公开意见，做到应公开尽公开。</a:t>
            </a:r>
            <a:endParaRPr sz="1400" dirty="0">
              <a:solidFill>
                <a:schemeClr val="tx1"/>
              </a:solidFill>
              <a:latin typeface="+mn-ea"/>
              <a:cs typeface="+mn-ea"/>
              <a:sym typeface="+mn-lt"/>
            </a:endParaRPr>
          </a:p>
        </p:txBody>
      </p:sp>
      <p:sp>
        <p:nvSpPr>
          <p:cNvPr id="3" name="文本框 14"/>
          <p:cNvSpPr txBox="1"/>
          <p:nvPr/>
        </p:nvSpPr>
        <p:spPr>
          <a:xfrm>
            <a:off x="5681980" y="647700"/>
            <a:ext cx="445579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二、主动公开政府信息情况</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graphicFrame>
        <p:nvGraphicFramePr>
          <p:cNvPr id="6" name="表格 5"/>
          <p:cNvGraphicFramePr/>
          <p:nvPr>
            <p:custDataLst>
              <p:tags r:id="rId1"/>
            </p:custDataLst>
          </p:nvPr>
        </p:nvGraphicFramePr>
        <p:xfrm>
          <a:off x="5681980" y="1480185"/>
          <a:ext cx="5629275" cy="4614545"/>
        </p:xfrm>
        <a:graphic>
          <a:graphicData uri="http://schemas.openxmlformats.org/drawingml/2006/table">
            <a:tbl>
              <a:tblPr firstRow="1" bandRow="1">
                <a:tableStyleId>{5940675A-B579-460E-94D1-54222C63F5DA}</a:tableStyleId>
              </a:tblPr>
              <a:tblGrid>
                <a:gridCol w="1557655"/>
                <a:gridCol w="1367155"/>
                <a:gridCol w="1423670"/>
                <a:gridCol w="1280795"/>
              </a:tblGrid>
              <a:tr h="317500">
                <a:tc gridSpan="4">
                  <a:txBody>
                    <a:bodyPr/>
                    <a:p>
                      <a:pPr indent="0" algn="ctr">
                        <a:buNone/>
                      </a:pPr>
                      <a:r>
                        <a:rPr lang="en-US" sz="1200" b="0">
                          <a:latin typeface="Tahoma" panose="020B0604030504040204" charset="0"/>
                          <a:cs typeface="Tahoma" panose="020B0604030504040204" charset="0"/>
                        </a:rPr>
                        <a:t>第二十条第（一）项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61340">
                <a:tc>
                  <a:txBody>
                    <a:bodyPr/>
                    <a:p>
                      <a:pPr indent="0" algn="ctr">
                        <a:buNone/>
                      </a:pPr>
                      <a:r>
                        <a:rPr lang="en-US" sz="1200" b="0">
                          <a:latin typeface="Tahoma" panose="020B0604030504040204" charset="0"/>
                          <a:cs typeface="Tahoma" panose="020B0604030504040204" charset="0"/>
                        </a:rPr>
                        <a:t>信息内容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本年制发件数</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本年废止件数</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现行有效件数</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835">
                <a:tc>
                  <a:txBody>
                    <a:bodyPr/>
                    <a:p>
                      <a:pPr indent="0" algn="ctr">
                        <a:buNone/>
                      </a:pPr>
                      <a:r>
                        <a:rPr lang="en-US" sz="1200" b="0">
                          <a:latin typeface="Tahoma" panose="020B0604030504040204" charset="0"/>
                          <a:cs typeface="Tahoma" panose="020B0604030504040204" charset="0"/>
                        </a:rPr>
                        <a:t>规章</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260">
                <a:tc>
                  <a:txBody>
                    <a:bodyPr/>
                    <a:p>
                      <a:pPr indent="0" algn="ctr">
                        <a:buNone/>
                      </a:pPr>
                      <a:r>
                        <a:rPr lang="en-US" sz="1200" b="0">
                          <a:latin typeface="Tahoma" panose="020B0604030504040204" charset="0"/>
                          <a:cs typeface="Tahoma" panose="020B0604030504040204" charset="0"/>
                        </a:rPr>
                        <a:t>行政规范性文件</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　</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895">
                <a:tc gridSpan="4">
                  <a:txBody>
                    <a:bodyPr/>
                    <a:p>
                      <a:pPr indent="0" algn="ctr">
                        <a:buNone/>
                      </a:pPr>
                      <a:r>
                        <a:rPr lang="en-US" sz="1200" b="0">
                          <a:latin typeface="Tahoma" panose="020B0604030504040204" charset="0"/>
                          <a:cs typeface="Tahoma" panose="020B0604030504040204" charset="0"/>
                        </a:rPr>
                        <a:t>第二十条第（五）项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3225">
                <a:tc>
                  <a:txBody>
                    <a:bodyPr/>
                    <a:p>
                      <a:pPr indent="0" algn="ctr">
                        <a:buNone/>
                      </a:pPr>
                      <a:r>
                        <a:rPr lang="en-US" sz="1200" b="0">
                          <a:latin typeface="Tahoma" panose="020B0604030504040204" charset="0"/>
                          <a:cs typeface="Tahoma" panose="020B0604030504040204" charset="0"/>
                        </a:rPr>
                        <a:t>信息内容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Tahoma" panose="020B0604030504040204" charset="0"/>
                          <a:cs typeface="Tahoma" panose="020B0604030504040204" charset="0"/>
                        </a:rPr>
                        <a:t>本年处理决定数量</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46075">
                <a:tc>
                  <a:txBody>
                    <a:bodyPr/>
                    <a:p>
                      <a:pPr indent="0" algn="ctr">
                        <a:buNone/>
                      </a:pPr>
                      <a:r>
                        <a:rPr lang="en-US" sz="1200" b="0">
                          <a:latin typeface="Tahoma" panose="020B0604030504040204" charset="0"/>
                          <a:cs typeface="Tahoma" panose="020B0604030504040204" charset="0"/>
                        </a:rPr>
                        <a:t>行政许可</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170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44805">
                <a:tc gridSpan="4">
                  <a:txBody>
                    <a:bodyPr/>
                    <a:p>
                      <a:pPr indent="0" algn="ctr">
                        <a:buNone/>
                      </a:pPr>
                      <a:r>
                        <a:rPr lang="en-US" sz="1200" b="0">
                          <a:latin typeface="Tahoma" panose="020B0604030504040204" charset="0"/>
                          <a:cs typeface="Tahoma" panose="020B0604030504040204" charset="0"/>
                        </a:rPr>
                        <a:t>第二十条第（六）项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59715">
                <a:tc>
                  <a:txBody>
                    <a:bodyPr/>
                    <a:p>
                      <a:pPr indent="0" algn="ctr">
                        <a:buNone/>
                      </a:pPr>
                      <a:r>
                        <a:rPr lang="en-US" sz="1200" b="0">
                          <a:latin typeface="Tahoma" panose="020B0604030504040204" charset="0"/>
                          <a:cs typeface="Tahoma" panose="020B0604030504040204" charset="0"/>
                        </a:rPr>
                        <a:t>信息内容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Tahoma" panose="020B0604030504040204" charset="0"/>
                          <a:cs typeface="Tahoma" panose="020B0604030504040204" charset="0"/>
                        </a:rPr>
                        <a:t>本年处理决定数量</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3225">
                <a:tc>
                  <a:txBody>
                    <a:bodyPr/>
                    <a:p>
                      <a:pPr indent="0" algn="ctr">
                        <a:buNone/>
                      </a:pPr>
                      <a:r>
                        <a:rPr lang="en-US" sz="1200" b="0">
                          <a:latin typeface="Tahoma" panose="020B0604030504040204" charset="0"/>
                          <a:cs typeface="Tahoma" panose="020B0604030504040204" charset="0"/>
                        </a:rPr>
                        <a:t>行政处罚</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53</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73050">
                <a:tc>
                  <a:txBody>
                    <a:bodyPr/>
                    <a:p>
                      <a:pPr indent="0" algn="ctr">
                        <a:buNone/>
                      </a:pPr>
                      <a:r>
                        <a:rPr lang="en-US" sz="1200" b="0">
                          <a:latin typeface="Tahoma" panose="020B0604030504040204" charset="0"/>
                          <a:cs typeface="Tahoma" panose="020B0604030504040204" charset="0"/>
                        </a:rPr>
                        <a:t>行政强制</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Tahoma" panose="020B0604030504040204" charset="0"/>
                          <a:cs typeface="Tahoma" panose="020B0604030504040204" charset="0"/>
                        </a:rPr>
                        <a:t>3</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59715">
                <a:tc gridSpan="4">
                  <a:txBody>
                    <a:bodyPr/>
                    <a:p>
                      <a:pPr indent="0" algn="ctr">
                        <a:buNone/>
                      </a:pPr>
                      <a:r>
                        <a:rPr lang="en-US" sz="1200" b="0">
                          <a:latin typeface="Tahoma" panose="020B0604030504040204" charset="0"/>
                          <a:cs typeface="Tahoma" panose="020B0604030504040204" charset="0"/>
                        </a:rPr>
                        <a:t>第二十条第（八）项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2895">
                <a:tc>
                  <a:txBody>
                    <a:bodyPr/>
                    <a:p>
                      <a:pPr indent="0" algn="ctr">
                        <a:buNone/>
                      </a:pPr>
                      <a:r>
                        <a:rPr lang="en-US" sz="1200" b="0">
                          <a:latin typeface="Tahoma" panose="020B0604030504040204" charset="0"/>
                          <a:cs typeface="Tahoma" panose="020B0604030504040204" charset="0"/>
                        </a:rPr>
                        <a:t>信息内容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Tahoma" panose="020B0604030504040204" charset="0"/>
                          <a:cs typeface="Tahoma" panose="020B0604030504040204" charset="0"/>
                        </a:rPr>
                        <a:t>本年收费金额（单位：万元）</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7010">
                <a:tc>
                  <a:txBody>
                    <a:bodyPr/>
                    <a:p>
                      <a:pPr indent="0" algn="ctr">
                        <a:buNone/>
                      </a:pPr>
                      <a:r>
                        <a:rPr lang="en-US" sz="1200" b="0">
                          <a:latin typeface="Tahoma" panose="020B0604030504040204" charset="0"/>
                          <a:cs typeface="Tahoma" panose="020B0604030504040204" charset="0"/>
                        </a:rPr>
                        <a:t>行政事业性收费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1"/>
            <a:ext cx="12192000" cy="6858001"/>
            <a:chOff x="0" y="-1"/>
            <a:chExt cx="12192000" cy="6858001"/>
          </a:xfrm>
        </p:grpSpPr>
        <p:pic>
          <p:nvPicPr>
            <p:cNvPr id="18" name="图片 17"/>
            <p:cNvPicPr>
              <a:picLocks noChangeAspect="1"/>
            </p:cNvPicPr>
            <p:nvPr/>
          </p:nvPicPr>
          <p:blipFill rotWithShape="1">
            <a:blip r:embed="rId1"/>
            <a:srcRect t="16854" r="1082" b="27780"/>
            <a:stretch>
              <a:fillRect/>
            </a:stretch>
          </p:blipFill>
          <p:spPr>
            <a:xfrm>
              <a:off x="0" y="-1"/>
              <a:ext cx="12192000" cy="6858001"/>
            </a:xfrm>
            <a:prstGeom prst="rect">
              <a:avLst/>
            </a:prstGeom>
          </p:spPr>
        </p:pic>
        <p:sp>
          <p:nvSpPr>
            <p:cNvPr id="11" name="矩形: 圆角 10"/>
            <p:cNvSpPr/>
            <p:nvPr/>
          </p:nvSpPr>
          <p:spPr>
            <a:xfrm>
              <a:off x="1" y="643466"/>
              <a:ext cx="12191999" cy="5571066"/>
            </a:xfrm>
            <a:prstGeom prst="roundRect">
              <a:avLst>
                <a:gd name="adj" fmla="val 558"/>
              </a:avLst>
            </a:prstGeom>
            <a:solidFill>
              <a:schemeClr val="bg1">
                <a:alpha val="90000"/>
              </a:schemeClr>
            </a:solidFill>
            <a:ln>
              <a:solidFill>
                <a:srgbClr val="99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文本框 14"/>
          <p:cNvSpPr txBox="1"/>
          <p:nvPr/>
        </p:nvSpPr>
        <p:spPr>
          <a:xfrm>
            <a:off x="1215390" y="973455"/>
            <a:ext cx="445579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三、收到和处理政府信息公开申请情况</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graphicFrame>
        <p:nvGraphicFramePr>
          <p:cNvPr id="6" name="表格 5"/>
          <p:cNvGraphicFramePr/>
          <p:nvPr>
            <p:custDataLst>
              <p:tags r:id="rId2"/>
            </p:custDataLst>
          </p:nvPr>
        </p:nvGraphicFramePr>
        <p:xfrm>
          <a:off x="1355725" y="1600835"/>
          <a:ext cx="9250045" cy="4010660"/>
        </p:xfrm>
        <a:graphic>
          <a:graphicData uri="http://schemas.openxmlformats.org/drawingml/2006/table">
            <a:tbl>
              <a:tblPr firstRow="1" bandRow="1">
                <a:tableStyleId>{5940675A-B579-460E-94D1-54222C63F5DA}</a:tableStyleId>
              </a:tblPr>
              <a:tblGrid>
                <a:gridCol w="477520"/>
                <a:gridCol w="825500"/>
                <a:gridCol w="3893185"/>
                <a:gridCol w="680085"/>
                <a:gridCol w="516890"/>
                <a:gridCol w="506730"/>
                <a:gridCol w="709295"/>
                <a:gridCol w="648335"/>
                <a:gridCol w="482600"/>
                <a:gridCol w="509905"/>
              </a:tblGrid>
              <a:tr h="205740">
                <a:tc rowSpan="3" gridSpan="3">
                  <a:txBody>
                    <a:bodyPr/>
                    <a:p>
                      <a:pPr indent="0">
                        <a:buNone/>
                      </a:pPr>
                      <a:r>
                        <a:rPr lang="en-US" sz="1200" b="0">
                          <a:latin typeface="Tahoma" panose="020B0604030504040204" charset="0"/>
                          <a:cs typeface="Tahoma" panose="020B0604030504040204" charset="0"/>
                        </a:rPr>
                        <a:t>（本列数据的勾稽关系为：第一项加第二项之和，等于第三项加第四项之和）</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hMerge="1">
                  <a:tcPr>
                    <a:lnT w="12700" cap="flat" cmpd="sng">
                      <a:solidFill>
                        <a:srgbClr val="000000"/>
                      </a:solidFill>
                      <a:prstDash val="solid"/>
                      <a:headEnd type="none" w="med" len="med"/>
                      <a:tailEnd type="none" w="med" len="med"/>
                    </a:lnT>
                  </a:tcPr>
                </a:tc>
                <a:tc rowSpan="3"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7">
                  <a:txBody>
                    <a:bodyPr/>
                    <a:p>
                      <a:pPr indent="0" algn="ctr">
                        <a:buNone/>
                      </a:pPr>
                      <a:r>
                        <a:rPr lang="en-US" sz="1200" b="0">
                          <a:latin typeface="Tahoma" panose="020B0604030504040204" charset="0"/>
                          <a:cs typeface="Tahoma" panose="020B0604030504040204" charset="0"/>
                        </a:rPr>
                        <a:t>申请人情况</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5740">
                <a:tc vMerge="1" gridSpan="3">
                  <a:tcPr>
                    <a:lnL w="12700" cap="flat" cmpd="sng">
                      <a:solidFill>
                        <a:srgbClr val="000000"/>
                      </a:solidFill>
                      <a:prstDash val="solid"/>
                      <a:headEnd type="none" w="med" len="med"/>
                      <a:tailEnd type="none" w="med" len="med"/>
                    </a:lnL>
                  </a:tcPr>
                </a:tc>
                <a:tc vMerge="1" hMerge="1">
                  <a:tcPr/>
                </a:tc>
                <a:tc vMerge="1" hMerge="1">
                  <a:tcPr>
                    <a:lnR w="12700" cap="flat" cmpd="sng">
                      <a:solidFill>
                        <a:srgbClr val="000000"/>
                      </a:solidFill>
                      <a:prstDash val="solid"/>
                      <a:headEnd type="none" w="med" len="med"/>
                      <a:tailEnd type="none" w="med" len="med"/>
                    </a:lnR>
                  </a:tcPr>
                </a:tc>
                <a:tc rowSpan="2">
                  <a:txBody>
                    <a:bodyPr/>
                    <a:p>
                      <a:pPr indent="0">
                        <a:buNone/>
                      </a:pPr>
                      <a:r>
                        <a:rPr lang="en-US" sz="1200" b="0">
                          <a:latin typeface="Tahoma" panose="020B0604030504040204" charset="0"/>
                          <a:cs typeface="Tahoma" panose="020B0604030504040204" charset="0"/>
                        </a:rPr>
                        <a:t>自然人</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5">
                  <a:txBody>
                    <a:bodyPr/>
                    <a:p>
                      <a:pPr indent="0" algn="ctr">
                        <a:buNone/>
                      </a:pPr>
                      <a:r>
                        <a:rPr lang="en-US" sz="1200" b="0">
                          <a:latin typeface="Tahoma" panose="020B0604030504040204" charset="0"/>
                          <a:cs typeface="Tahoma" panose="020B0604030504040204" charset="0"/>
                        </a:rPr>
                        <a:t>法人或其他组织</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p>
                      <a:pPr indent="0">
                        <a:buNone/>
                      </a:pPr>
                      <a:r>
                        <a:rPr lang="en-US" sz="1200" b="0">
                          <a:latin typeface="Tahoma" panose="020B0604030504040204" charset="0"/>
                          <a:cs typeface="Tahoma" panose="020B0604030504040204" charset="0"/>
                        </a:rPr>
                        <a:t>总计</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411480">
                <a:tc vMerge="1" gridSpan="3">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Tahoma" panose="020B0604030504040204" charset="0"/>
                          <a:cs typeface="Tahoma" panose="020B0604030504040204" charset="0"/>
                        </a:rPr>
                        <a:t>商业企业</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科研机构</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社会公益组织</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法律服务机构</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其他</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808080"/>
                      </a:solidFill>
                      <a:prstDash val="solid"/>
                      <a:headEnd type="none" w="med" len="med"/>
                      <a:tailEnd type="none" w="med" len="med"/>
                    </a:lnB>
                  </a:tcPr>
                </a:tc>
              </a:tr>
              <a:tr h="302260">
                <a:tc gridSpan="3">
                  <a:txBody>
                    <a:bodyPr/>
                    <a:p>
                      <a:pPr indent="0">
                        <a:buNone/>
                      </a:pPr>
                      <a:r>
                        <a:rPr lang="en-US" sz="1200" b="0">
                          <a:latin typeface="Tahoma" panose="020B0604030504040204" charset="0"/>
                          <a:cs typeface="Tahoma" panose="020B0604030504040204" charset="0"/>
                        </a:rPr>
                        <a:t>一、本年新收政府信息公开申请数量</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1465">
                <a:tc gridSpan="3">
                  <a:txBody>
                    <a:bodyPr/>
                    <a:p>
                      <a:pPr indent="0">
                        <a:buNone/>
                      </a:pPr>
                      <a:r>
                        <a:rPr lang="en-US" sz="1200" b="0">
                          <a:latin typeface="Tahoma" panose="020B0604030504040204" charset="0"/>
                          <a:cs typeface="Tahoma" panose="020B0604030504040204" charset="0"/>
                        </a:rPr>
                        <a:t>二、上年结转政府信息公开申请数量</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4480">
                <a:tc rowSpan="10">
                  <a:txBody>
                    <a:bodyPr/>
                    <a:p>
                      <a:pPr indent="0">
                        <a:buNone/>
                      </a:pPr>
                      <a:r>
                        <a:rPr lang="en-US" sz="1200" b="0">
                          <a:latin typeface="Tahoma" panose="020B0604030504040204" charset="0"/>
                          <a:cs typeface="Tahoma" panose="020B0604030504040204" charset="0"/>
                        </a:rPr>
                        <a:t>三、本年度办理结果</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1200" b="0">
                          <a:latin typeface="Tahoma" panose="020B0604030504040204" charset="0"/>
                          <a:cs typeface="Tahoma" panose="020B0604030504040204" charset="0"/>
                        </a:rPr>
                        <a:t>（一）予以公开</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2</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1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2">
                  <a:txBody>
                    <a:bodyPr/>
                    <a:p>
                      <a:pPr indent="0">
                        <a:buNone/>
                      </a:pPr>
                      <a:r>
                        <a:rPr lang="en-US" sz="1200" b="0">
                          <a:latin typeface="Tahoma" panose="020B0604030504040204" charset="0"/>
                          <a:cs typeface="Tahoma" panose="020B0604030504040204" charset="0"/>
                        </a:rPr>
                        <a:t>（二）部分公开（区分处理的，只计这一情形，不计其他情形）</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8">
                  <a:txBody>
                    <a:bodyPr/>
                    <a:p>
                      <a:pPr indent="0">
                        <a:buNone/>
                      </a:pPr>
                      <a:r>
                        <a:rPr lang="en-US" sz="1200" b="0">
                          <a:latin typeface="Tahoma" panose="020B0604030504040204" charset="0"/>
                          <a:cs typeface="Tahoma" panose="020B0604030504040204" charset="0"/>
                        </a:rPr>
                        <a:t>（三）不予公开</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1.属于国家秘密</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35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2.其他法律行政法规禁止公开</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17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3.危及“三安全一稳定”</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63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4.保护第三方合法权益</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5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5.属于三类内部事务信息</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57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6.属于四类过程性信息</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7.属于行政执法案卷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Tahoma" panose="020B0604030504040204" charset="0"/>
                          <a:cs typeface="Tahoma" panose="020B0604030504040204" charset="0"/>
                        </a:rPr>
                        <a:t>8.属于行政查询事项</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278890" y="1183640"/>
          <a:ext cx="9634220" cy="4796790"/>
        </p:xfrm>
        <a:graphic>
          <a:graphicData uri="http://schemas.openxmlformats.org/drawingml/2006/table">
            <a:tbl>
              <a:tblPr firstRow="1" bandRow="1">
                <a:tableStyleId>{5940675A-B579-460E-94D1-54222C63F5DA}</a:tableStyleId>
              </a:tblPr>
              <a:tblGrid>
                <a:gridCol w="516890"/>
                <a:gridCol w="894715"/>
                <a:gridCol w="3863975"/>
                <a:gridCol w="735965"/>
                <a:gridCol w="560705"/>
                <a:gridCol w="548640"/>
                <a:gridCol w="680085"/>
                <a:gridCol w="713740"/>
                <a:gridCol w="567055"/>
                <a:gridCol w="552450"/>
              </a:tblGrid>
              <a:tr h="474980">
                <a:tc rowSpan="12">
                  <a:txBody>
                    <a:bodyPr/>
                    <a:p>
                      <a:pPr indent="0">
                        <a:buNone/>
                      </a:pPr>
                      <a:r>
                        <a:rPr lang="en-US" sz="1100" b="0">
                          <a:latin typeface="Tahoma" panose="020B0604030504040204" charset="0"/>
                          <a:cs typeface="Tahoma" panose="020B0604030504040204" charset="0"/>
                        </a:rPr>
                        <a:t>三、本年度办理结果</a:t>
                      </a:r>
                      <a:endParaRPr lang="en-US" altLang="en-US" sz="1100" b="0">
                        <a:latin typeface="Tahoma" panose="020B0604030504040204" charset="0"/>
                        <a:ea typeface="Tahoma" panose="020B0604030504040204" charset="0"/>
                        <a:cs typeface="Tahoma" panose="020B060403050404020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200" b="0">
                          <a:latin typeface="Tahoma" panose="020B0604030504040204" charset="0"/>
                          <a:cs typeface="Tahoma" panose="020B0604030504040204" charset="0"/>
                        </a:rPr>
                        <a:t>（四）无法提供</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1.本机关不掌握相关政府信息</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76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2.没有现成信息需要另行制作</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6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Tahoma" panose="020B0604030504040204" charset="0"/>
                          <a:cs typeface="Tahoma" panose="020B0604030504040204" charset="0"/>
                        </a:rPr>
                        <a:t>3.补正后申请内容仍不明确</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719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5">
                  <a:txBody>
                    <a:bodyPr/>
                    <a:p>
                      <a:pPr indent="0">
                        <a:buNone/>
                      </a:pPr>
                      <a:r>
                        <a:rPr lang="en-US" sz="1200" b="0">
                          <a:latin typeface="Tahoma" panose="020B0604030504040204" charset="0"/>
                          <a:cs typeface="Tahoma" panose="020B0604030504040204" charset="0"/>
                        </a:rPr>
                        <a:t>（五）不予处理</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1.信访举报投诉类申请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558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2.重复申请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2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3.要求提供公开出版物</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46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4.无正当理由大量反复申请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65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Tahoma" panose="020B0604030504040204" charset="0"/>
                          <a:cs typeface="Tahoma" panose="020B0604030504040204" charset="0"/>
                        </a:rPr>
                        <a:t>5.要求行政机关确认或重新出具已获取信息</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18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3">
                  <a:txBody>
                    <a:bodyPr/>
                    <a:p>
                      <a:pPr indent="0">
                        <a:buNone/>
                      </a:pPr>
                      <a:r>
                        <a:rPr lang="en-US" sz="1200" b="0">
                          <a:latin typeface="Tahoma" panose="020B0604030504040204" charset="0"/>
                          <a:cs typeface="Tahoma" panose="020B0604030504040204" charset="0"/>
                        </a:rPr>
                        <a:t>（六）其他处理</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ahoma" panose="020B0604030504040204" charset="0"/>
                          <a:cs typeface="Tahoma" panose="020B0604030504040204" charset="0"/>
                        </a:rPr>
                        <a:t>1.申请人无正当理由逾期不补正、行政机关不再处理其政府信息公开申请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05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Tahoma" panose="020B0604030504040204" charset="0"/>
                          <a:cs typeface="Tahoma" panose="020B0604030504040204" charset="0"/>
                        </a:rPr>
                        <a:t>2.申请人逾期未按收费通知要求缴纳费用、行政机关不再处理其政府信息公开申请</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226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Tahoma" panose="020B0604030504040204" charset="0"/>
                          <a:cs typeface="Tahoma" panose="020B0604030504040204" charset="0"/>
                        </a:rPr>
                        <a:t>3.其他</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ahoma" panose="020B0604030504040204" charset="0"/>
                          <a:cs typeface="Tahoma" panose="020B0604030504040204" charset="0"/>
                        </a:rPr>
                        <a:t>0</a:t>
                      </a:r>
                      <a:endParaRPr lang="en-US" altLang="en-US" sz="1200" b="0">
                        <a:latin typeface="Tahoma" panose="020B0604030504040204" charset="0"/>
                        <a:ea typeface="Tahoma" panose="020B0604030504040204" charset="0"/>
                        <a:cs typeface="Tahoma" panose="020B0604030504040204" charset="0"/>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32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p>
                      <a:pPr indent="0">
                        <a:buNone/>
                      </a:pPr>
                      <a:r>
                        <a:rPr lang="en-US" sz="1200" b="0">
                          <a:latin typeface="微软雅黑" panose="020B0503020204020204" charset="-122"/>
                          <a:ea typeface="微软雅黑" panose="020B0503020204020204" charset="-122"/>
                          <a:cs typeface="微软雅黑" panose="020B0503020204020204" charset="-122"/>
                        </a:rPr>
                        <a:t>(七)总计</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2</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2</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6405">
                <a:tc gridSpan="3">
                  <a:txBody>
                    <a:bodyPr/>
                    <a:p>
                      <a:pPr indent="0">
                        <a:buNone/>
                      </a:pPr>
                      <a:r>
                        <a:rPr lang="en-US" sz="1200" b="0">
                          <a:latin typeface="微软雅黑" panose="020B0503020204020204" charset="-122"/>
                          <a:ea typeface="微软雅黑" panose="020B0503020204020204" charset="-122"/>
                          <a:cs typeface="微软雅黑" panose="020B0503020204020204" charset="-122"/>
                        </a:rPr>
                        <a:t>四、结转下年度继续办理</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p:cNvSpPr txBox="1"/>
          <p:nvPr/>
        </p:nvSpPr>
        <p:spPr>
          <a:xfrm>
            <a:off x="1751965" y="953770"/>
            <a:ext cx="5518785" cy="36830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b="1" dirty="0">
                <a:solidFill>
                  <a:schemeClr val="tx1">
                    <a:lumMod val="75000"/>
                    <a:lumOff val="25000"/>
                  </a:schemeClr>
                </a:solidFill>
                <a:latin typeface="黑体" panose="02010609060101010101" charset="-122"/>
                <a:ea typeface="黑体" panose="02010609060101010101" charset="-122"/>
                <a:cs typeface="+mn-ea"/>
                <a:sym typeface="+mn-lt"/>
              </a:rPr>
              <a:t>四、政府信息公开行政复议、行政诉讼情况</a:t>
            </a:r>
            <a:endParaRPr lang="zh-CN" altLang="en-US" b="1" dirty="0">
              <a:solidFill>
                <a:schemeClr val="tx1">
                  <a:lumMod val="75000"/>
                  <a:lumOff val="25000"/>
                </a:schemeClr>
              </a:solidFill>
              <a:latin typeface="黑体" panose="02010609060101010101" charset="-122"/>
              <a:ea typeface="黑体" panose="02010609060101010101" charset="-122"/>
              <a:cs typeface="+mn-ea"/>
              <a:sym typeface="+mn-lt"/>
            </a:endParaRPr>
          </a:p>
        </p:txBody>
      </p:sp>
      <p:graphicFrame>
        <p:nvGraphicFramePr>
          <p:cNvPr id="2" name="表格 1"/>
          <p:cNvGraphicFramePr/>
          <p:nvPr>
            <p:custDataLst>
              <p:tags r:id="rId1"/>
            </p:custDataLst>
          </p:nvPr>
        </p:nvGraphicFramePr>
        <p:xfrm>
          <a:off x="1824355" y="1882140"/>
          <a:ext cx="6932930" cy="3046095"/>
        </p:xfrm>
        <a:graphic>
          <a:graphicData uri="http://schemas.openxmlformats.org/drawingml/2006/table">
            <a:tbl>
              <a:tblPr firstRow="1" bandRow="1">
                <a:tableStyleId>{5940675A-B579-460E-94D1-54222C63F5DA}</a:tableStyleId>
              </a:tblPr>
              <a:tblGrid>
                <a:gridCol w="461645"/>
                <a:gridCol w="461645"/>
                <a:gridCol w="459740"/>
                <a:gridCol w="462280"/>
                <a:gridCol w="508635"/>
                <a:gridCol w="425450"/>
                <a:gridCol w="461645"/>
                <a:gridCol w="459740"/>
                <a:gridCol w="462280"/>
                <a:gridCol w="461010"/>
                <a:gridCol w="462280"/>
                <a:gridCol w="461010"/>
                <a:gridCol w="459740"/>
                <a:gridCol w="462280"/>
                <a:gridCol w="463550"/>
              </a:tblGrid>
              <a:tr h="410845">
                <a:tc gridSpan="5">
                  <a:txBody>
                    <a:bodyPr/>
                    <a:p>
                      <a:pPr indent="0" algn="ctr">
                        <a:buNone/>
                      </a:pPr>
                      <a:r>
                        <a:rPr lang="en-US" sz="1200" b="0">
                          <a:solidFill>
                            <a:srgbClr val="000000"/>
                          </a:solidFill>
                          <a:latin typeface="sans-serif" charset="0"/>
                          <a:cs typeface="sans-serif" charset="0"/>
                        </a:rPr>
                        <a:t>行政复议</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10">
                  <a:txBody>
                    <a:bodyPr/>
                    <a:p>
                      <a:pPr indent="0" algn="ctr">
                        <a:buNone/>
                      </a:pPr>
                      <a:r>
                        <a:rPr lang="en-US" sz="1200" b="0">
                          <a:solidFill>
                            <a:srgbClr val="000000"/>
                          </a:solidFill>
                          <a:latin typeface="sans-serif" charset="0"/>
                          <a:cs typeface="sans-serif" charset="0"/>
                        </a:rPr>
                        <a:t>行政诉讼</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9575">
                <a:tc rowSpan="2">
                  <a:txBody>
                    <a:bodyPr/>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维</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持</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纠</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正</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sans-serif" charset="0"/>
                          <a:cs typeface="sans-serif" charset="0"/>
                        </a:rPr>
                        <a:t>其</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他</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sans-serif" charset="0"/>
                          <a:cs typeface="sans-serif" charset="0"/>
                        </a:rPr>
                        <a:t>尚</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未</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审</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sans-serif" charset="0"/>
                          <a:cs typeface="sans-serif" charset="0"/>
                        </a:rPr>
                        <a:t>总</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计</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5">
                  <a:txBody>
                    <a:bodyPr/>
                    <a:p>
                      <a:pPr indent="0" algn="ctr">
                        <a:buNone/>
                      </a:pPr>
                      <a:r>
                        <a:rPr lang="en-US" sz="1200" b="0">
                          <a:solidFill>
                            <a:srgbClr val="000000"/>
                          </a:solidFill>
                          <a:latin typeface="sans-serif" charset="0"/>
                          <a:cs typeface="sans-serif" charset="0"/>
                        </a:rPr>
                        <a:t>未经复议直接起诉</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p>
                      <a:pPr indent="0" algn="ctr">
                        <a:buNone/>
                      </a:pPr>
                      <a:r>
                        <a:rPr lang="en-US" sz="1200" b="0">
                          <a:solidFill>
                            <a:srgbClr val="000000"/>
                          </a:solidFill>
                          <a:latin typeface="sans-serif" charset="0"/>
                          <a:cs typeface="sans-serif" charset="0"/>
                        </a:rPr>
                        <a:t>复议后起诉</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421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sans-serif" charset="0"/>
                          <a:cs typeface="sans-serif" charset="0"/>
                        </a:rPr>
                        <a:t>结果维持</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纠</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正</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其</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他</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尚</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未</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审</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总</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计</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维</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持</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纠</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正</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其</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他</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果</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尚</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未</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审</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结</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sans-serif" charset="0"/>
                          <a:cs typeface="sans-serif" charset="0"/>
                        </a:rPr>
                        <a:t>总</a:t>
                      </a:r>
                      <a:endParaRPr lang="en-US" sz="1200" b="0">
                        <a:solidFill>
                          <a:srgbClr val="000000"/>
                        </a:solidFill>
                        <a:latin typeface="sans-serif" charset="0"/>
                        <a:cs typeface="sans-serif" charset="0"/>
                      </a:endParaRPr>
                    </a:p>
                    <a:p>
                      <a:pPr indent="0" algn="ctr">
                        <a:buNone/>
                      </a:pPr>
                      <a:r>
                        <a:rPr lang="en-US" sz="1200" b="0">
                          <a:solidFill>
                            <a:srgbClr val="000000"/>
                          </a:solidFill>
                          <a:latin typeface="sans-serif" charset="0"/>
                          <a:cs typeface="sans-serif" charset="0"/>
                        </a:rPr>
                        <a:t>计</a:t>
                      </a:r>
                      <a:endParaRPr lang="en-US" altLang="en-US" sz="1200" b="0">
                        <a:solidFill>
                          <a:srgbClr val="000000"/>
                        </a:solidFill>
                        <a:latin typeface="sans-serif" charset="0"/>
                        <a:ea typeface="sans-serif" charset="0"/>
                        <a:cs typeface="sans-serif" charset="0"/>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3565">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微软雅黑" panose="020B0503020204020204" charset="-122"/>
                          <a:ea typeface="微软雅黑" panose="020B0503020204020204" charset="-122"/>
                          <a:cs typeface="微软雅黑" panose="020B0503020204020204" charset="-122"/>
                        </a:rPr>
                        <a:t>0</a:t>
                      </a:r>
                      <a:endParaRPr lang="en-US" altLang="en-US" sz="1200" b="0">
                        <a:latin typeface="微软雅黑" panose="020B0503020204020204" charset="-122"/>
                        <a:ea typeface="微软雅黑" panose="020B0503020204020204" charset="-122"/>
                        <a:cs typeface="微软雅黑" panose="020B0503020204020204" charset="-122"/>
                      </a:endParaRPr>
                    </a:p>
                  </a:txBody>
                  <a:tcPr marL="66039" marR="66039"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Tm="3000"/>
</p:sld>
</file>

<file path=ppt/tags/tag1.xml><?xml version="1.0" encoding="utf-8"?>
<p:tagLst xmlns:p="http://schemas.openxmlformats.org/presentationml/2006/main">
  <p:tag name="KSO_WM_UNIT_PLACING_PICTURE_USER_VIEWPORT" val="{&quot;height&quot;:5240,&quot;width&quot;:8298}"/>
</p:tagLst>
</file>

<file path=ppt/tags/tag2.xml><?xml version="1.0" encoding="utf-8"?>
<p:tagLst xmlns:p="http://schemas.openxmlformats.org/presentationml/2006/main">
  <p:tag name="KSO_WM_UNIT_TABLE_BEAUTIFY" val="smartTable{30339c07-4e27-4c9d-b6c0-e2366356120c}"/>
  <p:tag name="TABLE_ENDDRAG_ORIGIN_RECT" val="443*363"/>
  <p:tag name="TABLE_ENDDRAG_RECT" val="460*116*443*363"/>
</p:tagLst>
</file>

<file path=ppt/tags/tag3.xml><?xml version="1.0" encoding="utf-8"?>
<p:tagLst xmlns:p="http://schemas.openxmlformats.org/presentationml/2006/main">
  <p:tag name="KSO_WM_UNIT_TABLE_BEAUTIFY" val="smartTable{a6ed1366-1a82-4e20-9048-3a6963113371}"/>
  <p:tag name="TABLE_ENDDRAG_ORIGIN_RECT" val="728*305"/>
  <p:tag name="TABLE_ENDDRAG_RECT" val="95*126*728*305"/>
</p:tagLst>
</file>

<file path=ppt/tags/tag4.xml><?xml version="1.0" encoding="utf-8"?>
<p:tagLst xmlns:p="http://schemas.openxmlformats.org/presentationml/2006/main">
  <p:tag name="KSO_WM_UNIT_TABLE_BEAUTIFY" val="smartTable{703c876d-6553-4405-afaf-bca060eb5266}"/>
  <p:tag name="TABLE_ENDDRAG_ORIGIN_RECT" val="758*346"/>
  <p:tag name="TABLE_ENDDRAG_RECT" val="121*92*758*346"/>
</p:tagLst>
</file>

<file path=ppt/tags/tag5.xml><?xml version="1.0" encoding="utf-8"?>
<p:tagLst xmlns:p="http://schemas.openxmlformats.org/presentationml/2006/main">
  <p:tag name="KSO_WM_UNIT_TABLE_BEAUTIFY" val="smartTable{060ec999-e2d1-4b3d-a556-3000415e648a}"/>
  <p:tag name="TABLE_ENDDRAG_ORIGIN_RECT" val="545*239"/>
  <p:tag name="TABLE_ENDDRAG_RECT" val="143*148*545*2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d0gtzo0">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4870</Words>
  <Application>WPS 演示</Application>
  <PresentationFormat>宽屏</PresentationFormat>
  <Paragraphs>895</Paragraphs>
  <Slides>13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方正小标宋简体</vt:lpstr>
      <vt:lpstr>楷体</vt:lpstr>
      <vt:lpstr>黑体</vt:lpstr>
      <vt:lpstr>Tahoma</vt:lpstr>
      <vt:lpstr>微软雅黑</vt:lpstr>
      <vt:lpstr>sans-serif</vt:lpstr>
      <vt:lpstr>Segoe Print</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 慧娟</dc:creator>
  <cp:lastModifiedBy>华美7238578</cp:lastModifiedBy>
  <cp:revision>20</cp:revision>
  <dcterms:created xsi:type="dcterms:W3CDTF">2021-06-21T12:58:00Z</dcterms:created>
  <dcterms:modified xsi:type="dcterms:W3CDTF">2022-02-14T03:05:27Z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v1.0_mb_0fTT8MS7jwkYKjVBmilKjg==</vt:lpwstr>
  </property>
  <property fmtid="{D5CDD505-2E9C-101B-9397-08002B2CF9AE}" pid="4" name="ICV">
    <vt:lpwstr>9F95D19235DE49F0939B9C92F2D57991</vt:lpwstr>
  </property>
</Properties>
</file>