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handoutMasterIdLst>
    <p:handoutMasterId r:id="rId13"/>
  </p:handoutMasterIdLst>
  <p:sldIdLst>
    <p:sldId id="256" r:id="rId3"/>
    <p:sldId id="258" r:id="rId4"/>
    <p:sldId id="262" r:id="rId5"/>
    <p:sldId id="434" r:id="rId6"/>
    <p:sldId id="435" r:id="rId7"/>
    <p:sldId id="437" r:id="rId8"/>
    <p:sldId id="436" r:id="rId9"/>
    <p:sldId id="438" r:id="rId10"/>
    <p:sldId id="430" r:id="rId11"/>
  </p:sldIdLst>
  <p:sldSz cx="12192000" cy="6858000"/>
  <p:notesSz cx="6858000" cy="9144000"/>
  <p:embeddedFontLst>
    <p:embeddedFont>
      <p:font typeface="Calibri" panose="020F0502020204030204"/>
      <p:regular r:id="rId17"/>
      <p:bold r:id="rId18"/>
      <p:italic r:id="rId19"/>
      <p:boldItalic r:id="rId20"/>
    </p:embeddedFont>
    <p:embeddedFont>
      <p:font typeface="等线" panose="02010600030101010101" charset="-122"/>
      <p:regular r:id="rId21"/>
    </p:embeddedFont>
    <p:embeddedFont>
      <p:font typeface="微软雅黑" panose="020B0503020204020204" charset="-122"/>
      <p:regular r:id="rId22"/>
    </p:embeddedFont>
    <p:embeddedFont>
      <p:font typeface="等线 Light" panose="02010600030101010101" charset="-122"/>
      <p:regular r:id="rId23"/>
    </p:embeddedFont>
  </p:embeddedFontLst>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94BA"/>
    <a:srgbClr val="4A7090"/>
    <a:srgbClr val="2C7C9C"/>
    <a:srgbClr val="8DBAE4"/>
    <a:srgbClr val="6B9BB1"/>
    <a:srgbClr val="B6C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3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gs" Target="tags/tag12.xml"/><Relationship Id="rId23" Type="http://schemas.openxmlformats.org/officeDocument/2006/relationships/font" Target="fonts/font7.fntdata"/><Relationship Id="rId22" Type="http://schemas.openxmlformats.org/officeDocument/2006/relationships/font" Target="fonts/font6.fntdata"/><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handoutMaster" Target="handoutMasters/handoutMaster1.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41C412-81B3-4DA7-BD35-DEA2E31919B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B526C-E69C-45EC-A93C-56E8A447574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5027D-7C55-4FF8-BC4E-65B12D95B341}"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305A63-C084-416C-89FD-FEA7CA3682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jpeg"/><Relationship Id="rId3" Type="http://schemas.openxmlformats.org/officeDocument/2006/relationships/tags" Target="../tags/tag3.xml"/><Relationship Id="rId2" Type="http://schemas.openxmlformats.org/officeDocument/2006/relationships/image" Target="../media/image3.jpeg"/><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任意多边形 19"/>
          <p:cNvSpPr/>
          <p:nvPr/>
        </p:nvSpPr>
        <p:spPr>
          <a:xfrm>
            <a:off x="-156845" y="0"/>
            <a:ext cx="2865998" cy="4719817"/>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4513" h="7433">
                <a:moveTo>
                  <a:pt x="247" y="0"/>
                </a:moveTo>
                <a:lnTo>
                  <a:pt x="4513" y="7433"/>
                </a:lnTo>
                <a:lnTo>
                  <a:pt x="0" y="7433"/>
                </a:lnTo>
                <a:lnTo>
                  <a:pt x="0" y="430"/>
                </a:lnTo>
                <a:lnTo>
                  <a:pt x="24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8" name="图片 7" descr="图片包含 游戏机, 物体, 钟表&#10;&#10;描述已自动生成"/>
          <p:cNvPicPr>
            <a:picLocks noChangeAspect="1"/>
          </p:cNvPicPr>
          <p:nvPr/>
        </p:nvPicPr>
        <p:blipFill>
          <a:blip r:embed="rId1" cstate="email">
            <a:duotone>
              <a:prstClr val="black"/>
              <a:schemeClr val="accent1">
                <a:tint val="45000"/>
                <a:satMod val="400000"/>
              </a:schemeClr>
            </a:duotone>
          </a:blip>
          <a:srcRect/>
          <a:stretch>
            <a:fillRect/>
          </a:stretch>
        </p:blipFill>
        <p:spPr>
          <a:xfrm>
            <a:off x="2512958" y="406341"/>
            <a:ext cx="7166084" cy="5971737"/>
          </a:xfrm>
          <a:custGeom>
            <a:avLst/>
            <a:gdLst>
              <a:gd name="connsiteX0" fmla="*/ 2694768 w 7166084"/>
              <a:gd name="connsiteY0" fmla="*/ 759238 h 5971737"/>
              <a:gd name="connsiteX1" fmla="*/ 2694768 w 7166084"/>
              <a:gd name="connsiteY1" fmla="*/ 1413750 h 5971737"/>
              <a:gd name="connsiteX2" fmla="*/ 4645488 w 7166084"/>
              <a:gd name="connsiteY2" fmla="*/ 1413750 h 5971737"/>
              <a:gd name="connsiteX3" fmla="*/ 4645488 w 7166084"/>
              <a:gd name="connsiteY3" fmla="*/ 759238 h 5971737"/>
              <a:gd name="connsiteX4" fmla="*/ 0 w 7166084"/>
              <a:gd name="connsiteY4" fmla="*/ 0 h 5971737"/>
              <a:gd name="connsiteX5" fmla="*/ 7166084 w 7166084"/>
              <a:gd name="connsiteY5" fmla="*/ 0 h 5971737"/>
              <a:gd name="connsiteX6" fmla="*/ 7166084 w 7166084"/>
              <a:gd name="connsiteY6" fmla="*/ 5971737 h 5971737"/>
              <a:gd name="connsiteX7" fmla="*/ 0 w 7166084"/>
              <a:gd name="connsiteY7" fmla="*/ 5971737 h 597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6084" h="5971737">
                <a:moveTo>
                  <a:pt x="2694768" y="759238"/>
                </a:moveTo>
                <a:lnTo>
                  <a:pt x="2694768" y="1413750"/>
                </a:lnTo>
                <a:lnTo>
                  <a:pt x="4645488" y="1413750"/>
                </a:lnTo>
                <a:lnTo>
                  <a:pt x="4645488" y="759238"/>
                </a:lnTo>
                <a:close/>
                <a:moveTo>
                  <a:pt x="0" y="0"/>
                </a:moveTo>
                <a:lnTo>
                  <a:pt x="7166084" y="0"/>
                </a:lnTo>
                <a:lnTo>
                  <a:pt x="7166084" y="5971737"/>
                </a:lnTo>
                <a:lnTo>
                  <a:pt x="0" y="5971737"/>
                </a:lnTo>
                <a:close/>
              </a:path>
            </a:pathLst>
          </a:custGeom>
        </p:spPr>
      </p:pic>
      <p:sp>
        <p:nvSpPr>
          <p:cNvPr id="6" name="文本框 5"/>
          <p:cNvSpPr txBox="1"/>
          <p:nvPr/>
        </p:nvSpPr>
        <p:spPr>
          <a:xfrm>
            <a:off x="982345" y="2536190"/>
            <a:ext cx="9986010" cy="1106805"/>
          </a:xfrm>
          <a:prstGeom prst="rect">
            <a:avLst/>
          </a:prstGeom>
          <a:noFill/>
        </p:spPr>
        <p:txBody>
          <a:bodyPr wrap="square" rtlCol="0">
            <a:spAutoFit/>
          </a:bodyPr>
          <a:lstStyle/>
          <a:p>
            <a:pPr algn="ctr"/>
            <a:r>
              <a:rPr lang="zh-CN" altLang="en-US" sz="66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汶上县行政审批服务局</a:t>
            </a:r>
            <a:endParaRPr lang="zh-CN" altLang="en-US" sz="66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9" name="文本框 8"/>
          <p:cNvSpPr txBox="1"/>
          <p:nvPr/>
        </p:nvSpPr>
        <p:spPr>
          <a:xfrm>
            <a:off x="3501708" y="3582035"/>
            <a:ext cx="4947285" cy="460375"/>
          </a:xfrm>
          <a:prstGeom prst="rect">
            <a:avLst/>
          </a:prstGeom>
          <a:noFill/>
        </p:spPr>
        <p:txBody>
          <a:bodyPr wrap="square" rtlCol="0">
            <a:spAutoFit/>
          </a:bodyPr>
          <a:lstStyle/>
          <a:p>
            <a:r>
              <a:rPr lang="en-US" altLang="zh-CN" sz="2400" dirty="0">
                <a:latin typeface="阿里巴巴普惠体 L" panose="00020600040101010101" pitchFamily="18" charset="-122"/>
                <a:ea typeface="阿里巴巴普惠体 L" panose="00020600040101010101" pitchFamily="18" charset="-122"/>
                <a:cs typeface="阿里巴巴普惠体 L" panose="00020600040101010101" pitchFamily="18" charset="-122"/>
              </a:rPr>
              <a:t>2022年政府信息公开工作年度报告</a:t>
            </a:r>
            <a:endParaRPr lang="en-US" altLang="zh-CN" sz="2400" dirty="0">
              <a:latin typeface="阿里巴巴普惠体 L" panose="00020600040101010101" pitchFamily="18" charset="-122"/>
              <a:ea typeface="阿里巴巴普惠体 L" panose="00020600040101010101" pitchFamily="18" charset="-122"/>
              <a:cs typeface="阿里巴巴普惠体 L" panose="00020600040101010101" pitchFamily="18" charset="-122"/>
            </a:endParaRPr>
          </a:p>
        </p:txBody>
      </p:sp>
      <p:sp>
        <p:nvSpPr>
          <p:cNvPr id="10" name="任意多边形 9"/>
          <p:cNvSpPr/>
          <p:nvPr/>
        </p:nvSpPr>
        <p:spPr>
          <a:xfrm>
            <a:off x="-2709154" y="4719392"/>
            <a:ext cx="244" cy="425"/>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h="1">
                <a:moveTo>
                  <a:pt x="0" y="0"/>
                </a:moveTo>
                <a:lnTo>
                  <a:pt x="0" y="1"/>
                </a:lnTo>
                <a:lnTo>
                  <a:pt x="0" y="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等腰三角形 15"/>
          <p:cNvSpPr/>
          <p:nvPr/>
        </p:nvSpPr>
        <p:spPr>
          <a:xfrm flipV="1">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163195" y="3135088"/>
            <a:ext cx="1008979" cy="1584729"/>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589" h="2496">
                <a:moveTo>
                  <a:pt x="129" y="0"/>
                </a:moveTo>
                <a:lnTo>
                  <a:pt x="1589" y="2496"/>
                </a:lnTo>
                <a:lnTo>
                  <a:pt x="0" y="2496"/>
                </a:lnTo>
                <a:lnTo>
                  <a:pt x="0" y="221"/>
                </a:lnTo>
                <a:lnTo>
                  <a:pt x="129" y="0"/>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21"/>
          <p:cNvSpPr/>
          <p:nvPr/>
        </p:nvSpPr>
        <p:spPr>
          <a:xfrm rot="16200000">
            <a:off x="8434705" y="3108325"/>
            <a:ext cx="5414645" cy="2099310"/>
          </a:xfrm>
          <a:custGeom>
            <a:avLst/>
            <a:gdLst>
              <a:gd name="connsiteX0" fmla="*/ 0 w 8527"/>
              <a:gd name="connsiteY0" fmla="*/ 3286 h 3306"/>
              <a:gd name="connsiteX1" fmla="*/ 3176 w 8527"/>
              <a:gd name="connsiteY1" fmla="*/ 0 h 3306"/>
              <a:gd name="connsiteX2" fmla="*/ 8527 w 8527"/>
              <a:gd name="connsiteY2" fmla="*/ 3306 h 3306"/>
              <a:gd name="connsiteX3" fmla="*/ 0 w 8527"/>
              <a:gd name="connsiteY3" fmla="*/ 3286 h 3306"/>
            </a:gdLst>
            <a:ahLst/>
            <a:cxnLst>
              <a:cxn ang="0">
                <a:pos x="connsiteX0" y="connsiteY0"/>
              </a:cxn>
              <a:cxn ang="0">
                <a:pos x="connsiteX1" y="connsiteY1"/>
              </a:cxn>
              <a:cxn ang="0">
                <a:pos x="connsiteX2" y="connsiteY2"/>
              </a:cxn>
              <a:cxn ang="0">
                <a:pos x="connsiteX3" y="connsiteY3"/>
              </a:cxn>
            </a:cxnLst>
            <a:rect l="l" t="t" r="r" b="b"/>
            <a:pathLst>
              <a:path w="8527" h="3306">
                <a:moveTo>
                  <a:pt x="0" y="3286"/>
                </a:moveTo>
                <a:lnTo>
                  <a:pt x="3176" y="0"/>
                </a:lnTo>
                <a:lnTo>
                  <a:pt x="8527" y="3306"/>
                </a:lnTo>
                <a:lnTo>
                  <a:pt x="0" y="328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rot="10800000" flipV="1">
            <a:off x="-66317" y="4719815"/>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等腰三角形 14"/>
          <p:cNvSpPr/>
          <p:nvPr/>
        </p:nvSpPr>
        <p:spPr>
          <a:xfrm>
            <a:off x="0" y="0"/>
            <a:ext cx="4946469" cy="68580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flipH="1">
            <a:off x="5539740" y="0"/>
            <a:ext cx="6651625" cy="6858000"/>
          </a:xfrm>
          <a:custGeom>
            <a:avLst/>
            <a:gdLst>
              <a:gd name="adj" fmla="val 72363"/>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10302" h="10800">
                <a:moveTo>
                  <a:pt x="0" y="0"/>
                </a:moveTo>
                <a:lnTo>
                  <a:pt x="10302" y="0"/>
                </a:lnTo>
                <a:lnTo>
                  <a:pt x="2487" y="10800"/>
                </a:lnTo>
                <a:lnTo>
                  <a:pt x="0" y="108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0" name="文本框 29"/>
          <p:cNvSpPr txBox="1"/>
          <p:nvPr/>
        </p:nvSpPr>
        <p:spPr>
          <a:xfrm>
            <a:off x="7044093" y="1931008"/>
            <a:ext cx="64972" cy="156996"/>
          </a:xfrm>
          <a:custGeom>
            <a:avLst/>
            <a:gdLst/>
            <a:ahLst/>
            <a:cxnLst/>
            <a:rect l="l" t="t" r="r" b="b"/>
            <a:pathLst>
              <a:path w="64972" h="156996">
                <a:moveTo>
                  <a:pt x="0" y="0"/>
                </a:moveTo>
                <a:lnTo>
                  <a:pt x="9144" y="0"/>
                </a:lnTo>
                <a:lnTo>
                  <a:pt x="64972" y="156996"/>
                </a:lnTo>
                <a:lnTo>
                  <a:pt x="0" y="67209"/>
                </a:lnTo>
                <a:lnTo>
                  <a:pt x="0" y="0"/>
                </a:lnTo>
                <a:close/>
              </a:path>
            </a:pathLst>
          </a:custGeom>
          <a:solidFill>
            <a:srgbClr val="3494BA"/>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0" dirty="0">
              <a:solidFill>
                <a:srgbClr val="3494BA"/>
              </a:solidFill>
              <a:latin typeface="阿里巴巴普惠体 H" panose="00020600040101010101" pitchFamily="18" charset="-122"/>
              <a:ea typeface="阿里巴巴普惠体 H" panose="00020600040101010101" pitchFamily="18" charset="-122"/>
              <a:cs typeface="阿里巴巴普惠体 H" panose="00020600040101010101" pitchFamily="18" charset="-122"/>
            </a:endParaRPr>
          </a:p>
        </p:txBody>
      </p:sp>
      <p:sp>
        <p:nvSpPr>
          <p:cNvPr id="37" name="文本框 36"/>
          <p:cNvSpPr txBox="1"/>
          <p:nvPr/>
        </p:nvSpPr>
        <p:spPr>
          <a:xfrm>
            <a:off x="508000" y="1078865"/>
            <a:ext cx="11331575" cy="5375910"/>
          </a:xfrm>
          <a:prstGeom prst="rect">
            <a:avLst/>
          </a:prstGeom>
          <a:noFill/>
        </p:spPr>
        <p:txBody>
          <a:bodyPr wrap="square" rtlCol="0">
            <a:noAutofit/>
          </a:bodyPr>
          <a:lstStyle/>
          <a:p>
            <a:pPr>
              <a:lnSpc>
                <a:spcPct val="230000"/>
              </a:lnSpc>
            </a:pPr>
            <a:r>
              <a:rPr lang="en-US" altLang="zh-CN"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本报告由汶上县行政审批服务局按照《中华人民共和国政府信息公开条例》（以下简称《条例》）和《中华人民共和国政府信息公开工作年度报告格式》（国办公开办函〔2021〕30号）要求编制。</a:t>
            </a:r>
            <a:endPar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230000"/>
              </a:lnSpc>
            </a:pPr>
            <a:r>
              <a:rPr lang="en-US" altLang="zh-CN"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230000"/>
              </a:lnSpc>
            </a:pPr>
            <a:r>
              <a:rPr lang="en-US" altLang="zh-CN"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本报告所列数据的统计期限自2022年1月1日起至2022年12月31日止。本报告电子版可在“中国·汶上”政府门户网站（http://www.wenshang.gov.cn/）查阅或下载。如对本报告有疑问，请与汶上县行政审批服务局联系（地址：汶上县新世纪路996号，联系电话：0537-7281890）。</a:t>
            </a:r>
            <a:endParaRPr lang="zh-CN" altLang="en-US"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50545" y="1760220"/>
            <a:ext cx="5133340" cy="3737610"/>
          </a:xfrm>
          <a:prstGeom prst="rect">
            <a:avLst/>
          </a:prstGeom>
          <a:solidFill>
            <a:schemeClr val="accent1">
              <a:alpha val="0"/>
            </a:schemeClr>
          </a:solidFill>
          <a:ln w="19050">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462285" y="160542"/>
            <a:ext cx="2732362" cy="583565"/>
          </a:xfrm>
          <a:prstGeom prst="rect">
            <a:avLst/>
          </a:prstGeom>
          <a:noFill/>
        </p:spPr>
        <p:txBody>
          <a:bodyPr wrap="square" rtlCol="0">
            <a:spAutoFit/>
          </a:bodyPr>
          <a:lstStyle/>
          <a:p>
            <a:r>
              <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rPr>
              <a:t>一、总体情况</a:t>
            </a:r>
            <a:endPar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10" name="等腰三角形 9"/>
          <p:cNvSpPr/>
          <p:nvPr/>
        </p:nvSpPr>
        <p:spPr>
          <a:xfrm rot="16200000" flipV="1">
            <a:off x="7072573" y="1494689"/>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16200000" flipV="1">
            <a:off x="6938219" y="1408638"/>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16200000" flipV="1">
            <a:off x="7072573" y="4562981"/>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16200000" flipV="1">
            <a:off x="6938219" y="4476930"/>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16200000" flipV="1">
            <a:off x="7072573" y="2979347"/>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6200000" flipV="1">
            <a:off x="6938219" y="2893296"/>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8051165" y="1508760"/>
            <a:ext cx="3617595" cy="4025900"/>
          </a:xfrm>
          <a:prstGeom prst="rect">
            <a:avLst/>
          </a:prstGeom>
          <a:noFill/>
        </p:spPr>
        <p:txBody>
          <a:bodyPr wrap="square" rtlCol="0">
            <a:noAutofit/>
          </a:bodyPr>
          <a:lstStyle/>
          <a:p>
            <a:r>
              <a:rPr lang="en-US" altLang="zh-CN"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2022年，县行政审批服务局继续稳步推进局信息公开工作，多渠道、全方位公开政府信息，确保政府信息、准确、及时、依法公开，做优政府信息公开工作。</a:t>
            </a:r>
            <a:endPar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r>
              <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（一）主动公开情况</a:t>
            </a:r>
            <a:endPar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r>
              <a:rPr lang="en-US" altLang="zh-CN"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2022年共在政府网站主动公开各类信息一百五十余条，占总发布量的百分之三十五，公开的内容涉及部门机构职能、领导班子分工、法规文件、人大政协提案回复、公告公示、行政许可、办事指南、情况汇报等与群众切身利益相关的信息。通过市长热线、O2O平台及时积极回应群众诉求，办结率100%，一方面为群众答疑解惑、切实解决群众难题；另一方面通过电话沟通为群众普及我局业务受理范围，引导群众通过政务公开网站了解我局办事指南和办事流程。2022年通过微信公众号“汶上县行政审批服务局”及时发布与群众利益息息相关的实事，包括我局召开的会议、开展的活动等共计280余条，占总发布量的百分之六十五。2022年，我局行政许可事项为201项，收到行政许可申请26855条，受理行政许可26813条，批准行政许可26805条，不予许可8条，撤销行政许可10条。群众可通过网站进行实时跟踪和查询与切身利益息息相关的有关项目批示、教育、食药、文化许可等审批事项，提升了工作透明度，保证了群众知情权；同时不断按要求对机构职能、领导信息、信息公开指南、信息公开年报等进行了维护和更新。</a:t>
            </a:r>
            <a:endParaRPr lang="zh-CN" alt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pic>
        <p:nvPicPr>
          <p:cNvPr id="-2147482623" name="图片 4" descr="1673503133139"/>
          <p:cNvPicPr>
            <a:picLocks noChangeAspect="1"/>
          </p:cNvPicPr>
          <p:nvPr>
            <p:custDataLst>
              <p:tags r:id="rId1"/>
            </p:custDataLst>
          </p:nvPr>
        </p:nvPicPr>
        <p:blipFill>
          <a:blip r:embed="rId2"/>
          <a:stretch>
            <a:fillRect/>
          </a:stretch>
        </p:blipFill>
        <p:spPr>
          <a:xfrm>
            <a:off x="1185545" y="1826895"/>
            <a:ext cx="3999865" cy="360616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2280" y="1149985"/>
            <a:ext cx="5768975" cy="5327015"/>
          </a:xfrm>
          <a:prstGeom prst="rect">
            <a:avLst/>
          </a:prstGeom>
          <a:solidFill>
            <a:schemeClr val="accent1">
              <a:alpha val="0"/>
            </a:schemeClr>
          </a:solidFill>
          <a:ln w="19050">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rot="16200000" flipV="1">
            <a:off x="7072573" y="1494689"/>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16200000" flipV="1">
            <a:off x="6938219" y="1408638"/>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16200000" flipV="1">
            <a:off x="7072573" y="4562981"/>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16200000" flipV="1">
            <a:off x="6938219" y="4476930"/>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16200000" flipV="1">
            <a:off x="7072573" y="2979347"/>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6200000" flipV="1">
            <a:off x="6938219" y="2893296"/>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8051165" y="1508760"/>
            <a:ext cx="3617595" cy="4686935"/>
          </a:xfrm>
          <a:prstGeom prst="rect">
            <a:avLst/>
          </a:prstGeom>
          <a:noFill/>
        </p:spPr>
        <p:txBody>
          <a:bodyPr wrap="square" rtlCol="0">
            <a:noAutofit/>
          </a:bodyPr>
          <a:lstStyle/>
          <a:p>
            <a:pPr>
              <a:lnSpc>
                <a:spcPct val="110000"/>
              </a:lnSpc>
            </a:pPr>
            <a:r>
              <a:rPr lang="en-US" altLang="zh-CN"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（二）依申请公开情况</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2022年我局共受理1件依申请政府信息公开事项，涉及楼房预售问题。依申请公开事项均按时办理完毕且未向申请人收取费用。该1件依申请公开政府信息，因本机关无法获取该信息，本机关无法为其提供。</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（三）政府信息管理情况</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在县政府网站设立优化营商环境专栏，及时更新惠企便民政策及解读，极大提升企业和人民群众的知晓率。2022年，营商环境专栏发布工作动态340条，政策文件、解读272条。同时，在局微信公众号发布各窗口业务办理咨询电话，满足了广大企业群众的办事需求。</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（四）政府信息公开平台建设情况</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维护好政府门户网站的同时，我局积极推进政务新媒体平台建设，拓展政府信息公开渠道。通过微信公众号、大厅LED屏等方式及时发布我局工作动态、公示公告、创建卫生文明城市等相关信息。</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（五）监督保障情况</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1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在政府信息公开前，我局会对相关信息材料进行审查，经审查无误后方可进行发布，确保信息公开安全。2022年，我局未因政府信息公开工作产生行政复议或者行政诉讼案件。县行政审批服务局高度重视政务公开培训工作，组织多批次、多人进行相关业务培训，提升政务公开水平。</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pic>
        <p:nvPicPr>
          <p:cNvPr id="-2147482615" name="图片 -2147482616" descr="08c0e2ecec791350d19a4eeeebc6fc8"/>
          <p:cNvPicPr>
            <a:picLocks noChangeAspect="1"/>
          </p:cNvPicPr>
          <p:nvPr>
            <p:custDataLst>
              <p:tags r:id="rId1"/>
            </p:custDataLst>
          </p:nvPr>
        </p:nvPicPr>
        <p:blipFill>
          <a:blip r:embed="rId2"/>
          <a:stretch>
            <a:fillRect/>
          </a:stretch>
        </p:blipFill>
        <p:spPr>
          <a:xfrm>
            <a:off x="1586230" y="1291590"/>
            <a:ext cx="3520440" cy="2917190"/>
          </a:xfrm>
          <a:prstGeom prst="rect">
            <a:avLst/>
          </a:prstGeom>
          <a:noFill/>
          <a:ln w="9525">
            <a:noFill/>
          </a:ln>
        </p:spPr>
      </p:pic>
      <p:pic>
        <p:nvPicPr>
          <p:cNvPr id="-2147482617" name="图片 -2147482618" descr="93b315c4513c3efff0f398bc7ce0fc4"/>
          <p:cNvPicPr>
            <a:picLocks noChangeAspect="1"/>
          </p:cNvPicPr>
          <p:nvPr>
            <p:custDataLst>
              <p:tags r:id="rId3"/>
            </p:custDataLst>
          </p:nvPr>
        </p:nvPicPr>
        <p:blipFill>
          <a:blip r:embed="rId4"/>
          <a:stretch>
            <a:fillRect/>
          </a:stretch>
        </p:blipFill>
        <p:spPr>
          <a:xfrm>
            <a:off x="1412240" y="4269105"/>
            <a:ext cx="3868420" cy="211899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3384550" y="1864995"/>
            <a:ext cx="5080000" cy="368300"/>
          </a:xfrm>
          <a:prstGeom prst="rect">
            <a:avLst/>
          </a:prstGeom>
          <a:noFill/>
          <a:ln w="9525">
            <a:noFill/>
          </a:ln>
        </p:spPr>
        <p:txBody>
          <a:bodyPr>
            <a:spAutoFit/>
          </a:bodyPr>
          <a:p>
            <a:pPr indent="408305"/>
            <a:r>
              <a:rPr lang="zh-CN" b="1">
                <a:solidFill>
                  <a:srgbClr val="000000"/>
                </a:solidFill>
                <a:ea typeface="微软雅黑" panose="020B0503020204020204" charset="-122"/>
              </a:rPr>
              <a:t>二、主动公开政府信息情况</a:t>
            </a:r>
            <a:endParaRPr lang="zh-CN" altLang="en-US" b="1">
              <a:solidFill>
                <a:srgbClr val="000000"/>
              </a:solidFill>
              <a:ea typeface="微软雅黑" panose="020B0503020204020204" charset="-122"/>
            </a:endParaRPr>
          </a:p>
        </p:txBody>
      </p:sp>
      <p:graphicFrame>
        <p:nvGraphicFramePr>
          <p:cNvPr id="21" name="表格 20"/>
          <p:cNvGraphicFramePr/>
          <p:nvPr/>
        </p:nvGraphicFramePr>
        <p:xfrm>
          <a:off x="3384550" y="2233295"/>
          <a:ext cx="0" cy="3022600"/>
        </p:xfrm>
        <a:graphic>
          <a:graphicData uri="http://schemas.openxmlformats.org/drawingml/2006/table">
            <a:tbl>
              <a:tblPr/>
              <a:tblGrid>
                <a:gridCol w="1546225"/>
                <a:gridCol w="1354138"/>
                <a:gridCol w="1408112"/>
                <a:gridCol w="1262063"/>
              </a:tblGrid>
              <a:tr h="215900">
                <a:tc gridSpan="4">
                  <a:txBody>
                    <a:bodyPr/>
                    <a:p>
                      <a:pPr indent="0" algn="ctr">
                        <a:buNone/>
                      </a:pPr>
                      <a:r>
                        <a:rPr lang="en-US" sz="1200" b="1">
                          <a:latin typeface="Times New Roman" panose="02020603050405020304" charset="0"/>
                          <a:cs typeface="Times New Roman" panose="02020603050405020304" charset="0"/>
                        </a:rPr>
                        <a:t>第二十条第（一）项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本年制发件数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本年废止件数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现行有效件数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Times New Roman" panose="02020603050405020304" charset="0"/>
                          <a:cs typeface="Times New Roman" panose="02020603050405020304" charset="0"/>
                        </a:rPr>
                        <a:t>规章</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Times New Roman" panose="02020603050405020304" charset="0"/>
                          <a:cs typeface="Times New Roman" panose="02020603050405020304" charset="0"/>
                        </a:rPr>
                        <a:t>行政规范性文件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gridSpan="4">
                  <a:txBody>
                    <a:bodyPr/>
                    <a:p>
                      <a:pPr indent="0" algn="ctr">
                        <a:buNone/>
                      </a:pPr>
                      <a:r>
                        <a:rPr lang="en-US" sz="1200" b="1">
                          <a:latin typeface="Times New Roman" panose="02020603050405020304" charset="0"/>
                          <a:cs typeface="Times New Roman" panose="02020603050405020304" charset="0"/>
                        </a:rPr>
                        <a:t>第二十条第（五）项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行政许可</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26855</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Times New Roman" panose="02020603050405020304" charset="0"/>
                          <a:cs typeface="Times New Roman" panose="02020603050405020304" charset="0"/>
                        </a:rPr>
                        <a:t>第二十条第（六）项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行政处罚</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行政强制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Times New Roman" panose="02020603050405020304" charset="0"/>
                          <a:cs typeface="Times New Roman" panose="02020603050405020304" charset="0"/>
                        </a:rPr>
                        <a:t>第二十条第（八）项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本年收费金额（单位：万元）</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行政事业性收费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444500" y="1270000"/>
            <a:ext cx="5080000" cy="368300"/>
          </a:xfrm>
          <a:prstGeom prst="rect">
            <a:avLst/>
          </a:prstGeom>
          <a:noFill/>
          <a:ln w="9525">
            <a:noFill/>
          </a:ln>
        </p:spPr>
        <p:txBody>
          <a:bodyPr>
            <a:spAutoFit/>
          </a:bodyPr>
          <a:p>
            <a:pPr indent="408305"/>
            <a:r>
              <a:rPr lang="zh-CN" b="1">
                <a:ea typeface="微软雅黑" panose="020B0503020204020204" charset="-122"/>
              </a:rPr>
              <a:t>三、收到和处理政府信息公开申请情况</a:t>
            </a:r>
            <a:endParaRPr lang="zh-CN" altLang="en-US" b="1">
              <a:ea typeface="微软雅黑" panose="020B0503020204020204" charset="-122"/>
            </a:endParaRPr>
          </a:p>
        </p:txBody>
      </p:sp>
      <p:graphicFrame>
        <p:nvGraphicFramePr>
          <p:cNvPr id="2" name="表格 1"/>
          <p:cNvGraphicFramePr/>
          <p:nvPr/>
        </p:nvGraphicFramePr>
        <p:xfrm>
          <a:off x="444500" y="1638300"/>
          <a:ext cx="0" cy="508000"/>
        </p:xfrm>
        <a:graphic>
          <a:graphicData uri="http://schemas.openxmlformats.org/drawingml/2006/table">
            <a:tbl>
              <a:tblPr/>
              <a:tblGrid>
                <a:gridCol w="487363"/>
                <a:gridCol w="598487"/>
                <a:gridCol w="1825625"/>
                <a:gridCol w="501650"/>
                <a:gridCol w="381000"/>
                <a:gridCol w="374650"/>
                <a:gridCol w="379413"/>
                <a:gridCol w="361950"/>
                <a:gridCol w="354012"/>
                <a:gridCol w="330200"/>
              </a:tblGrid>
              <a:tr h="0">
                <a:tc rowSpan="3" gridSpan="3">
                  <a:txBody>
                    <a:bodyPr/>
                    <a:p>
                      <a:pPr indent="0" algn="ctr">
                        <a:buNone/>
                      </a:pPr>
                      <a:r>
                        <a:rPr lang="en-US" sz="1000" b="1">
                          <a:latin typeface="Times New Roman" panose="02020603050405020304" charset="0"/>
                          <a:cs typeface="Times New Roman" panose="02020603050405020304" charset="0"/>
                        </a:rPr>
                        <a:t>（本列数据的勾稽关系为：第一项加第二项之和，等于第三项加第四项之和）</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1000" b="1">
                          <a:latin typeface="Times New Roman" panose="02020603050405020304" charset="0"/>
                          <a:cs typeface="Times New Roman" panose="02020603050405020304" charset="0"/>
                        </a:rPr>
                        <a:t>申请人情况</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1000" b="1">
                          <a:latin typeface="Times New Roman" panose="02020603050405020304" charset="0"/>
                          <a:cs typeface="Times New Roman" panose="02020603050405020304" charset="0"/>
                        </a:rPr>
                        <a:t>自然人</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法人或其他组织</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商业企业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科研机构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社会公益组织</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法律服务机构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266700">
                <a:tc gridSpan="3">
                  <a:txBody>
                    <a:bodyPr/>
                    <a:p>
                      <a:pPr indent="0">
                        <a:buNone/>
                      </a:pPr>
                      <a:r>
                        <a:rPr lang="en-US" sz="1000" b="1">
                          <a:latin typeface="Times New Roman" panose="02020603050405020304" charset="0"/>
                          <a:cs typeface="Times New Roman" panose="02020603050405020304" charset="0"/>
                        </a:rPr>
                        <a:t>一、本年新收政府信息公开申请数量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 1</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1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1300">
                <a:tc gridSpan="3">
                  <a:txBody>
                    <a:bodyPr/>
                    <a:p>
                      <a:pPr indent="0">
                        <a:buNone/>
                      </a:pPr>
                      <a:r>
                        <a:rPr lang="en-US" sz="1000" b="1">
                          <a:latin typeface="Times New Roman" panose="02020603050405020304" charset="0"/>
                          <a:cs typeface="Times New Roman" panose="02020603050405020304" charset="0"/>
                        </a:rPr>
                        <a:t>二、上年结转政府信息公开申请数量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13">
                  <a:txBody>
                    <a:bodyPr/>
                    <a:p>
                      <a:pPr indent="0">
                        <a:buNone/>
                      </a:pPr>
                      <a:r>
                        <a:rPr lang="en-US" sz="1000" b="1">
                          <a:latin typeface="Times New Roman" panose="02020603050405020304" charset="0"/>
                          <a:cs typeface="Times New Roman" panose="02020603050405020304" charset="0"/>
                        </a:rPr>
                        <a:t>三、本年度办理结果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000" b="1">
                          <a:latin typeface="Times New Roman" panose="02020603050405020304" charset="0"/>
                          <a:cs typeface="Times New Roman" panose="02020603050405020304" charset="0"/>
                        </a:rPr>
                        <a:t>（一）予以公开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45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1000" b="1">
                          <a:latin typeface="Times New Roman" panose="02020603050405020304" charset="0"/>
                          <a:cs typeface="Times New Roman" panose="02020603050405020304" charset="0"/>
                        </a:rPr>
                        <a:t>（二）部分公开（区分处理的，只计这一情形，不计其他情形）</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1000" b="1">
                          <a:latin typeface="Times New Roman" panose="02020603050405020304" charset="0"/>
                          <a:cs typeface="Times New Roman" panose="02020603050405020304" charset="0"/>
                        </a:rPr>
                        <a:t>（三）不予公开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1.属于国家秘密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2.其他法律行政法规禁止公开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3.危及“三安全一稳定”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4.保护第三方合法权益</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5.属于三类内部事务信息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6.属于四类过程性信息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7.属于行政执法案卷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8.属于行政查询事项</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000" b="1">
                          <a:latin typeface="Times New Roman" panose="02020603050405020304" charset="0"/>
                          <a:cs typeface="Times New Roman" panose="02020603050405020304" charset="0"/>
                        </a:rPr>
                        <a:t>（四）无法提供</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1.本机关不掌握相关政府信息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a:t>
                      </a:r>
                      <a:r>
                        <a:rPr lang="en-US" sz="1000" b="1">
                          <a:latin typeface="微软雅黑" panose="020B0503020204020204" charset="-122"/>
                          <a:ea typeface="微软雅黑" panose="020B0503020204020204" charset="-122"/>
                          <a:cs typeface="微软雅黑" panose="020B0503020204020204" charset="-122"/>
                        </a:rPr>
                        <a:t>1</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微软雅黑" panose="020B0503020204020204" charset="-122"/>
                          <a:ea typeface="微软雅黑" panose="020B0503020204020204" charset="-122"/>
                          <a:cs typeface="微软雅黑" panose="020B0503020204020204" charset="-122"/>
                        </a:rPr>
                        <a:t>1</a:t>
                      </a:r>
                      <a:endParaRPr lang="en-US" altLang="en-US" sz="1000" b="1">
                        <a:latin typeface="微软雅黑" panose="020B0503020204020204" charset="-122"/>
                        <a:ea typeface="微软雅黑" panose="020B0503020204020204" charset="-122"/>
                        <a:cs typeface="微软雅黑" panose="020B0503020204020204"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2.没有现成信息需要另行制作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3.补正后申请内容仍不明确</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3" name="表格 2"/>
          <p:cNvGraphicFramePr/>
          <p:nvPr>
            <p:custDataLst>
              <p:tags r:id="rId1"/>
            </p:custDataLst>
          </p:nvPr>
        </p:nvGraphicFramePr>
        <p:xfrm>
          <a:off x="6159817" y="1638300"/>
          <a:ext cx="0" cy="482600"/>
        </p:xfrm>
        <a:graphic>
          <a:graphicData uri="http://schemas.openxmlformats.org/drawingml/2006/table">
            <a:tbl>
              <a:tblPr/>
              <a:tblGrid>
                <a:gridCol w="487363"/>
                <a:gridCol w="598487"/>
                <a:gridCol w="1827213"/>
                <a:gridCol w="501650"/>
                <a:gridCol w="379412"/>
                <a:gridCol w="374650"/>
                <a:gridCol w="379413"/>
                <a:gridCol w="361950"/>
                <a:gridCol w="355600"/>
                <a:gridCol w="330200"/>
              </a:tblGrid>
              <a:tr h="0">
                <a:tc>
                  <a:txBody>
                    <a:bodyPr/>
                    <a:p>
                      <a:pPr indent="0">
                        <a:buNone/>
                      </a:pP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（五）不予处理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1.信访举报投诉类申请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2.重复申请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3.要求提供公开出版物</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4.无正当理由大量反复申请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260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5.要求行政机关确认或重新出具已获取信息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（六）其他处理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1.申请人无正当理由逾期不补正、行政机关不再处理其政府信息公开申请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3.其他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000" b="1">
                          <a:latin typeface="Times New Roman" panose="02020603050405020304" charset="0"/>
                          <a:cs typeface="Times New Roman" panose="02020603050405020304" charset="0"/>
                        </a:rPr>
                        <a:t>（七）总计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微软雅黑" panose="020B0503020204020204" charset="-122"/>
                          <a:ea typeface="微软雅黑" panose="020B0503020204020204" charset="-122"/>
                          <a:cs typeface="微软雅黑" panose="020B0503020204020204" charset="-122"/>
                        </a:rPr>
                        <a:t>1</a:t>
                      </a:r>
                      <a:endParaRPr lang="en-US" altLang="en-US" sz="1000" b="1">
                        <a:latin typeface="微软雅黑" panose="020B0503020204020204" charset="-122"/>
                        <a:ea typeface="微软雅黑" panose="020B0503020204020204" charset="-122"/>
                        <a:cs typeface="微软雅黑" panose="020B0503020204020204"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微软雅黑" panose="020B0503020204020204" charset="-122"/>
                          <a:ea typeface="微软雅黑" panose="020B0503020204020204" charset="-122"/>
                          <a:cs typeface="微软雅黑" panose="020B0503020204020204" charset="-122"/>
                        </a:rPr>
                        <a:t>1</a:t>
                      </a:r>
                      <a:endParaRPr lang="en-US" altLang="en-US" sz="1000" b="1">
                        <a:latin typeface="微软雅黑" panose="020B0503020204020204" charset="-122"/>
                        <a:ea typeface="微软雅黑" panose="020B0503020204020204" charset="-122"/>
                        <a:cs typeface="微软雅黑" panose="020B0503020204020204"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1000" b="1">
                          <a:latin typeface="Times New Roman" panose="02020603050405020304" charset="0"/>
                          <a:cs typeface="Times New Roman" panose="02020603050405020304" charset="0"/>
                        </a:rPr>
                        <a:t>四、结转下年度继续办理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1"/>
            </p:custDataLst>
          </p:nvPr>
        </p:nvSpPr>
        <p:spPr>
          <a:xfrm>
            <a:off x="462280" y="160655"/>
            <a:ext cx="9331325" cy="626745"/>
          </a:xfrm>
          <a:prstGeom prst="rect">
            <a:avLst/>
          </a:prstGeom>
          <a:noFill/>
        </p:spPr>
        <p:txBody>
          <a:bodyPr wrap="square" rtlCol="0">
            <a:noAutofit/>
          </a:bodyPr>
          <a:p>
            <a:r>
              <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rPr>
              <a:t>四、政府信息公开行政复议、行政诉讼情况</a:t>
            </a:r>
            <a:endPar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graphicFrame>
        <p:nvGraphicFramePr>
          <p:cNvPr id="6" name="表格 5"/>
          <p:cNvGraphicFramePr/>
          <p:nvPr>
            <p:custDataLst>
              <p:tags r:id="rId2"/>
            </p:custDataLst>
          </p:nvPr>
        </p:nvGraphicFramePr>
        <p:xfrm>
          <a:off x="3300413" y="2762250"/>
          <a:ext cx="0" cy="419100"/>
        </p:xfrm>
        <a:graphic>
          <a:graphicData uri="http://schemas.openxmlformats.org/drawingml/2006/table">
            <a:tbl>
              <a:tblPr/>
              <a:tblGrid>
                <a:gridCol w="390525"/>
                <a:gridCol w="393700"/>
                <a:gridCol w="381000"/>
                <a:gridCol w="374650"/>
                <a:gridCol w="292100"/>
                <a:gridCol w="412750"/>
                <a:gridCol w="411163"/>
                <a:gridCol w="412750"/>
                <a:gridCol w="403225"/>
                <a:gridCol w="269875"/>
                <a:gridCol w="412750"/>
                <a:gridCol w="412750"/>
                <a:gridCol w="412750"/>
                <a:gridCol w="352425"/>
                <a:gridCol w="258762"/>
              </a:tblGrid>
              <a:tr h="0">
                <a:tc gridSpan="5">
                  <a:txBody>
                    <a:bodyPr/>
                    <a:p>
                      <a:pPr indent="0" algn="ctr">
                        <a:buNone/>
                      </a:pPr>
                      <a:r>
                        <a:rPr lang="en-US" sz="1000" b="1">
                          <a:latin typeface="Times New Roman" panose="02020603050405020304" charset="0"/>
                          <a:cs typeface="Times New Roman" panose="02020603050405020304" charset="0"/>
                        </a:rPr>
                        <a:t>行政复议</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Times New Roman" panose="02020603050405020304" charset="0"/>
                          <a:cs typeface="Times New Roman" panose="02020603050405020304" charset="0"/>
                        </a:rPr>
                        <a:t>行政诉讼</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rowSpan="2">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未经复议直接起诉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Times New Roman" panose="02020603050405020304" charset="0"/>
                          <a:cs typeface="Times New Roman" panose="02020603050405020304" charset="0"/>
                        </a:rPr>
                        <a:t>复议后起诉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574675" y="1397000"/>
            <a:ext cx="11094085" cy="4798695"/>
          </a:xfrm>
          <a:prstGeom prst="rect">
            <a:avLst/>
          </a:prstGeom>
          <a:noFill/>
        </p:spPr>
        <p:txBody>
          <a:bodyPr wrap="square" rtlCol="0">
            <a:noAutofit/>
          </a:bodyPr>
          <a:lstStyle/>
          <a:p>
            <a:pPr>
              <a:lnSpc>
                <a:spcPct val="14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2022年，针对上一年度存在的问题进行了整改，一是进一步丰富政府信息公开渠道，以政府网站、微信公众号等网络平台为基础，以各类传媒为载体，健全信息联动发布机制，积极公开政务信息；二是进一步活泼公开形式。按照便利、实用、有效的原则，认真创新政务公开的新载体、新形式，使政务公开的形式呈现灵活多样，提高了政务公开工作质量。</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4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目前存在的主要问题是信息公开的形式还不够丰富。</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40000"/>
              </a:lnSpc>
            </a:pP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改进措施：一是进一步优化公开内容形式。整合门户网站信息资源和服务资源，进一步提高门户网站、微信公众号等服务功能，力求多途径、多形式开展主动公开工作；二是进一步加强信息公开载体和渠道建设，充分利用各个平台及时公开政务信息，不断提升信息公开的及时性、全面性和准确性。</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7" name="文本框 6"/>
          <p:cNvSpPr txBox="1"/>
          <p:nvPr>
            <p:custDataLst>
              <p:tags r:id="rId1"/>
            </p:custDataLst>
          </p:nvPr>
        </p:nvSpPr>
        <p:spPr>
          <a:xfrm>
            <a:off x="462280" y="160655"/>
            <a:ext cx="9331325" cy="626745"/>
          </a:xfrm>
          <a:prstGeom prst="rect">
            <a:avLst/>
          </a:prstGeom>
          <a:noFill/>
        </p:spPr>
        <p:txBody>
          <a:bodyPr wrap="square" rtlCol="0">
            <a:noAutofit/>
          </a:bodyPr>
          <a:p>
            <a:r>
              <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rPr>
              <a:t>五、存在的主要问题及改进情况</a:t>
            </a:r>
            <a:endParaRPr lang="zh-CN" altLang="en-US" sz="32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2" name="等腰三角形 1"/>
          <p:cNvSpPr/>
          <p:nvPr>
            <p:custDataLst>
              <p:tags r:id="rId2"/>
            </p:custDataLst>
          </p:nvPr>
        </p:nvSpPr>
        <p:spPr>
          <a:xfrm rot="16200000" flipV="1">
            <a:off x="687013" y="2887244"/>
            <a:ext cx="823005" cy="851726"/>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等腰三角形 2"/>
          <p:cNvSpPr/>
          <p:nvPr>
            <p:custDataLst>
              <p:tags r:id="rId3"/>
            </p:custDataLst>
          </p:nvPr>
        </p:nvSpPr>
        <p:spPr>
          <a:xfrm rot="16200000" flipV="1">
            <a:off x="552659" y="2801193"/>
            <a:ext cx="1079653" cy="1035553"/>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custDataLst>
              <p:tags r:id="rId4"/>
            </p:custDataLst>
          </p:nvPr>
        </p:nvSpPr>
        <p:spPr>
          <a:xfrm>
            <a:off x="1812290" y="3154045"/>
            <a:ext cx="5080000" cy="368300"/>
          </a:xfrm>
          <a:prstGeom prst="rect">
            <a:avLst/>
          </a:prstGeom>
          <a:noFill/>
          <a:ln w="9525">
            <a:noFill/>
          </a:ln>
        </p:spPr>
        <p:txBody>
          <a:bodyPr>
            <a:spAutoFit/>
          </a:bodyPr>
          <a:p>
            <a:pPr indent="408305"/>
            <a:r>
              <a:rPr lang="zh-CN" b="1">
                <a:solidFill>
                  <a:srgbClr val="000000"/>
                </a:solidFill>
                <a:ea typeface="微软雅黑" panose="020B0503020204020204" charset="-122"/>
              </a:rPr>
              <a:t>六、其他需要报告的事项</a:t>
            </a:r>
            <a:endParaRPr lang="zh-CN" b="1">
              <a:solidFill>
                <a:srgbClr val="000000"/>
              </a:solidFill>
              <a:ea typeface="微软雅黑" panose="020B0503020204020204" charset="-122"/>
            </a:endParaRPr>
          </a:p>
        </p:txBody>
      </p:sp>
      <p:sp>
        <p:nvSpPr>
          <p:cNvPr id="6" name="文本框 5"/>
          <p:cNvSpPr txBox="1"/>
          <p:nvPr>
            <p:custDataLst>
              <p:tags r:id="rId5"/>
            </p:custDataLst>
          </p:nvPr>
        </p:nvSpPr>
        <p:spPr>
          <a:xfrm>
            <a:off x="574675" y="4092575"/>
            <a:ext cx="11094085" cy="4798695"/>
          </a:xfrm>
          <a:prstGeom prst="rect">
            <a:avLst/>
          </a:prstGeom>
          <a:noFill/>
        </p:spPr>
        <p:txBody>
          <a:bodyPr wrap="square" rtlCol="0">
            <a:noAutofit/>
          </a:bodyPr>
          <a:p>
            <a:pPr>
              <a:lnSpc>
                <a:spcPct val="14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（一）我局在本年度未向信息公开申请人收取任何费用；</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4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二）根据县政府办公室《关于印发2022年政务公开工作任务分解表的通知》要求，结合行政审批工作实际，制定了《汶上县行政审批服务局2022年政务公开重点工作责任分工方案》，并督导科室按照分工认真抓好落实；</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a:p>
            <a:pPr>
              <a:lnSpc>
                <a:spcPct val="140000"/>
              </a:lnSpc>
            </a:pPr>
            <a:r>
              <a:rPr lang="en-US"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   </a:t>
            </a:r>
            <a:r>
              <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三）2022年，我局在政务公开工作方面积极创新。一是举办优化营商环境新闻发布会，在济宁市电视台举办“大品牌构建中介超市，全链条助力工程建设项目审批”、“全力打造‘济易办’智慧政务大厅”两场汶上专题新闻发布会，把汶上县优化营商环境宣传纳入市里宣传大盘子，增进了市县融合。二是全县19个牵头指标单位立足各自主责主业召开了26场新闻发布会，增强了营商环境影响力，有力促进了营商环境优化提升。</a:t>
            </a:r>
            <a:endParaRPr sz="11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图片包含 游戏机, 物体, 钟表&#10;&#10;描述已自动生成"/>
          <p:cNvPicPr>
            <a:picLocks noChangeAspect="1"/>
          </p:cNvPicPr>
          <p:nvPr/>
        </p:nvPicPr>
        <p:blipFill>
          <a:blip r:embed="rId1" cstate="email">
            <a:duotone>
              <a:prstClr val="black"/>
              <a:schemeClr val="accent1">
                <a:tint val="45000"/>
                <a:satMod val="400000"/>
              </a:schemeClr>
            </a:duotone>
          </a:blip>
          <a:srcRect/>
          <a:stretch>
            <a:fillRect/>
          </a:stretch>
        </p:blipFill>
        <p:spPr>
          <a:xfrm>
            <a:off x="2512958" y="406341"/>
            <a:ext cx="7166084" cy="5971737"/>
          </a:xfrm>
          <a:custGeom>
            <a:avLst/>
            <a:gdLst>
              <a:gd name="connsiteX0" fmla="*/ 2694768 w 7166084"/>
              <a:gd name="connsiteY0" fmla="*/ 759238 h 5971737"/>
              <a:gd name="connsiteX1" fmla="*/ 2694768 w 7166084"/>
              <a:gd name="connsiteY1" fmla="*/ 1413750 h 5971737"/>
              <a:gd name="connsiteX2" fmla="*/ 4645488 w 7166084"/>
              <a:gd name="connsiteY2" fmla="*/ 1413750 h 5971737"/>
              <a:gd name="connsiteX3" fmla="*/ 4645488 w 7166084"/>
              <a:gd name="connsiteY3" fmla="*/ 759238 h 5971737"/>
              <a:gd name="connsiteX4" fmla="*/ 0 w 7166084"/>
              <a:gd name="connsiteY4" fmla="*/ 0 h 5971737"/>
              <a:gd name="connsiteX5" fmla="*/ 7166084 w 7166084"/>
              <a:gd name="connsiteY5" fmla="*/ 0 h 5971737"/>
              <a:gd name="connsiteX6" fmla="*/ 7166084 w 7166084"/>
              <a:gd name="connsiteY6" fmla="*/ 5971737 h 5971737"/>
              <a:gd name="connsiteX7" fmla="*/ 0 w 7166084"/>
              <a:gd name="connsiteY7" fmla="*/ 5971737 h 597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6084" h="5971737">
                <a:moveTo>
                  <a:pt x="2694768" y="759238"/>
                </a:moveTo>
                <a:lnTo>
                  <a:pt x="2694768" y="1413750"/>
                </a:lnTo>
                <a:lnTo>
                  <a:pt x="4645488" y="1413750"/>
                </a:lnTo>
                <a:lnTo>
                  <a:pt x="4645488" y="759238"/>
                </a:lnTo>
                <a:close/>
                <a:moveTo>
                  <a:pt x="0" y="0"/>
                </a:moveTo>
                <a:lnTo>
                  <a:pt x="7166084" y="0"/>
                </a:lnTo>
                <a:lnTo>
                  <a:pt x="7166084" y="5971737"/>
                </a:lnTo>
                <a:lnTo>
                  <a:pt x="0" y="5971737"/>
                </a:lnTo>
                <a:close/>
              </a:path>
            </a:pathLst>
          </a:custGeom>
        </p:spPr>
      </p:pic>
      <p:sp>
        <p:nvSpPr>
          <p:cNvPr id="5" name="文本框 4"/>
          <p:cNvSpPr txBox="1"/>
          <p:nvPr/>
        </p:nvSpPr>
        <p:spPr>
          <a:xfrm>
            <a:off x="5269136" y="960716"/>
            <a:ext cx="1849923" cy="922020"/>
          </a:xfrm>
          <a:prstGeom prst="rect">
            <a:avLst/>
          </a:prstGeom>
          <a:noFill/>
        </p:spPr>
        <p:txBody>
          <a:bodyPr wrap="square" rtlCol="0">
            <a:spAutoFit/>
          </a:bodyPr>
          <a:lstStyle/>
          <a:p>
            <a:r>
              <a:rPr lang="en-US" altLang="zh-CN" sz="5400" dirty="0">
                <a:solidFill>
                  <a:srgbClr val="6B9BB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rPr>
              <a:t>2022</a:t>
            </a:r>
            <a:endParaRPr lang="zh-CN" altLang="en-US" sz="5400" dirty="0">
              <a:solidFill>
                <a:srgbClr val="6B9BB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6" name="文本框 5"/>
          <p:cNvSpPr txBox="1"/>
          <p:nvPr/>
        </p:nvSpPr>
        <p:spPr>
          <a:xfrm>
            <a:off x="3881990" y="2534166"/>
            <a:ext cx="6522721" cy="1200329"/>
          </a:xfrm>
          <a:prstGeom prst="rect">
            <a:avLst/>
          </a:prstGeom>
          <a:noFill/>
        </p:spPr>
        <p:txBody>
          <a:bodyPr wrap="square" rtlCol="0">
            <a:spAutoFit/>
          </a:bodyPr>
          <a:lstStyle/>
          <a:p>
            <a:r>
              <a:rPr lang="zh-CN" altLang="en-US" sz="7200" dirty="0">
                <a:latin typeface="阿里巴巴普惠体 M" panose="00020600040101010101" pitchFamily="18" charset="-122"/>
                <a:ea typeface="阿里巴巴普惠体 M" panose="00020600040101010101" pitchFamily="18" charset="-122"/>
                <a:cs typeface="阿里巴巴普惠体 M" panose="00020600040101010101" pitchFamily="18" charset="-122"/>
              </a:rPr>
              <a:t>感 谢 聆 听</a:t>
            </a:r>
            <a:endParaRPr lang="zh-CN" altLang="en-US" sz="7200" dirty="0">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9" name="文本框 8"/>
          <p:cNvSpPr txBox="1"/>
          <p:nvPr/>
        </p:nvSpPr>
        <p:spPr>
          <a:xfrm>
            <a:off x="5146486" y="3618795"/>
            <a:ext cx="2275015" cy="461665"/>
          </a:xfrm>
          <a:prstGeom prst="rect">
            <a:avLst/>
          </a:prstGeom>
          <a:noFill/>
        </p:spPr>
        <p:txBody>
          <a:bodyPr wrap="square" rtlCol="0">
            <a:spAutoFit/>
          </a:bodyPr>
          <a:lstStyle/>
          <a:p>
            <a:r>
              <a:rPr lang="en-US" altLang="zh-CN" sz="2400" dirty="0">
                <a:latin typeface="阿里巴巴普惠体 L" panose="00020600040101010101" pitchFamily="18" charset="-122"/>
                <a:ea typeface="阿里巴巴普惠体 L" panose="00020600040101010101" pitchFamily="18" charset="-122"/>
                <a:cs typeface="阿里巴巴普惠体 L" panose="00020600040101010101" pitchFamily="18" charset="-122"/>
              </a:rPr>
              <a:t>Thank   You</a:t>
            </a:r>
            <a:endParaRPr lang="zh-CN" altLang="en-US" sz="2400" dirty="0">
              <a:latin typeface="阿里巴巴普惠体 L" panose="00020600040101010101" pitchFamily="18" charset="-122"/>
              <a:ea typeface="阿里巴巴普惠体 L" panose="00020600040101010101" pitchFamily="18" charset="-122"/>
              <a:cs typeface="阿里巴巴普惠体 L" panose="00020600040101010101" pitchFamily="18" charset="-122"/>
            </a:endParaRPr>
          </a:p>
        </p:txBody>
      </p:sp>
      <p:sp>
        <p:nvSpPr>
          <p:cNvPr id="10" name="任意多边形 9"/>
          <p:cNvSpPr/>
          <p:nvPr/>
        </p:nvSpPr>
        <p:spPr>
          <a:xfrm>
            <a:off x="-213360" y="0"/>
            <a:ext cx="2922513" cy="4719817"/>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4602" h="7433">
                <a:moveTo>
                  <a:pt x="336" y="0"/>
                </a:moveTo>
                <a:lnTo>
                  <a:pt x="4602" y="7433"/>
                </a:lnTo>
                <a:lnTo>
                  <a:pt x="0" y="7433"/>
                </a:lnTo>
                <a:lnTo>
                  <a:pt x="0" y="585"/>
                </a:lnTo>
                <a:lnTo>
                  <a:pt x="3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等腰三角形 15"/>
          <p:cNvSpPr/>
          <p:nvPr/>
        </p:nvSpPr>
        <p:spPr>
          <a:xfrm flipV="1">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245745" y="3135088"/>
            <a:ext cx="1091529" cy="1584729"/>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719" h="2496">
                <a:moveTo>
                  <a:pt x="259" y="0"/>
                </a:moveTo>
                <a:lnTo>
                  <a:pt x="1719" y="2496"/>
                </a:lnTo>
                <a:lnTo>
                  <a:pt x="0" y="2496"/>
                </a:lnTo>
                <a:lnTo>
                  <a:pt x="0" y="444"/>
                </a:lnTo>
                <a:lnTo>
                  <a:pt x="259" y="0"/>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等腰三角形 21"/>
          <p:cNvSpPr/>
          <p:nvPr/>
        </p:nvSpPr>
        <p:spPr>
          <a:xfrm rot="16200000">
            <a:off x="7496529" y="4509675"/>
            <a:ext cx="7352525" cy="2243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p:nvSpPr>
        <p:spPr>
          <a:xfrm rot="16200000">
            <a:off x="7484713" y="3783326"/>
            <a:ext cx="7376158" cy="2422076"/>
          </a:xfrm>
          <a:custGeom>
            <a:avLst/>
            <a:gdLst>
              <a:gd name="connsiteX0" fmla="*/ 7352525 w 7376158"/>
              <a:gd name="connsiteY0" fmla="*/ 2243314 h 2422076"/>
              <a:gd name="connsiteX1" fmla="*/ 7083209 w 7376158"/>
              <a:gd name="connsiteY1" fmla="*/ 2243314 h 2422076"/>
              <a:gd name="connsiteX2" fmla="*/ 3699896 w 7376158"/>
              <a:gd name="connsiteY2" fmla="*/ 178761 h 2422076"/>
              <a:gd name="connsiteX3" fmla="*/ 316581 w 7376158"/>
              <a:gd name="connsiteY3" fmla="*/ 2243313 h 2422076"/>
              <a:gd name="connsiteX4" fmla="*/ 0 w 7376158"/>
              <a:gd name="connsiteY4" fmla="*/ 2243313 h 2422076"/>
              <a:gd name="connsiteX5" fmla="*/ 3676263 w 7376158"/>
              <a:gd name="connsiteY5" fmla="*/ 0 h 2422076"/>
              <a:gd name="connsiteX6" fmla="*/ 7376158 w 7376158"/>
              <a:gd name="connsiteY6" fmla="*/ 2422076 h 2422076"/>
              <a:gd name="connsiteX7" fmla="*/ 23633 w 7376158"/>
              <a:gd name="connsiteY7" fmla="*/ 2422075 h 2422076"/>
              <a:gd name="connsiteX8" fmla="*/ 316581 w 7376158"/>
              <a:gd name="connsiteY8" fmla="*/ 2243313 h 2422076"/>
              <a:gd name="connsiteX9" fmla="*/ 7083209 w 7376158"/>
              <a:gd name="connsiteY9" fmla="*/ 2243314 h 24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76158" h="2422076">
                <a:moveTo>
                  <a:pt x="7352525" y="2243314"/>
                </a:moveTo>
                <a:lnTo>
                  <a:pt x="7083209" y="2243314"/>
                </a:lnTo>
                <a:lnTo>
                  <a:pt x="3699896" y="178761"/>
                </a:lnTo>
                <a:lnTo>
                  <a:pt x="316581" y="2243313"/>
                </a:lnTo>
                <a:lnTo>
                  <a:pt x="0" y="2243313"/>
                </a:lnTo>
                <a:lnTo>
                  <a:pt x="3676263" y="0"/>
                </a:lnTo>
                <a:close/>
                <a:moveTo>
                  <a:pt x="7376158" y="2422076"/>
                </a:moveTo>
                <a:lnTo>
                  <a:pt x="23633" y="2422075"/>
                </a:lnTo>
                <a:lnTo>
                  <a:pt x="316581" y="2243313"/>
                </a:lnTo>
                <a:lnTo>
                  <a:pt x="7083209" y="2243314"/>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rot="10800000" flipV="1">
            <a:off x="-66317" y="4719815"/>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COMMONDATA" val="eyJjb3VudCI6NSwiaGRpZCI6IjliYzA1MjVjZTRjZTY4YTg2ODkyOGUyYThiOGFlYWI0IiwidXNlckNvdW50Ijo1fQ=="/>
  <p:tag name="KSO_WPP_MARK_KEY" val="b7dd245b-09f7-4145-ba0c-a60538542896"/>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UNIT_TABLE_BEAUTIFY" val="smartTable{0ee66a0f-db9b-4198-a135-9dc646173bad}"/>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UNIT_TABLE_BEAUTIFY" val="smartTable{e7e9ae5d-2ae8-4de5-96ad-24de531c233b}"/>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蓝绿色">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4145</Words>
  <Application>WPS 演示</Application>
  <PresentationFormat>宽屏</PresentationFormat>
  <Paragraphs>837</Paragraphs>
  <Slides>9</Slides>
  <Notes>0</Notes>
  <HiddenSlides>0</HiddenSlides>
  <MMClips>0</MMClips>
  <ScaleCrop>false</ScaleCrop>
  <HeadingPairs>
    <vt:vector size="6" baseType="variant">
      <vt:variant>
        <vt:lpstr>已用的字体</vt:lpstr>
      </vt:variant>
      <vt:variant>
        <vt:i4>51</vt:i4>
      </vt:variant>
      <vt:variant>
        <vt:lpstr>主题</vt:lpstr>
      </vt:variant>
      <vt:variant>
        <vt:i4>1</vt:i4>
      </vt:variant>
      <vt:variant>
        <vt:lpstr>幻灯片标题</vt:lpstr>
      </vt:variant>
      <vt:variant>
        <vt:i4>9</vt:i4>
      </vt:variant>
    </vt:vector>
  </HeadingPairs>
  <TitlesOfParts>
    <vt:vector size="61" baseType="lpstr">
      <vt:lpstr>Arial</vt:lpstr>
      <vt:lpstr>宋体</vt:lpstr>
      <vt:lpstr>Wingdings</vt:lpstr>
      <vt:lpstr>阿里巴巴普惠体 M</vt:lpstr>
      <vt:lpstr>阿里巴巴普惠体 L</vt:lpstr>
      <vt:lpstr>阿里巴巴普惠体 H</vt:lpstr>
      <vt:lpstr>Calibri</vt:lpstr>
      <vt:lpstr>等线</vt:lpstr>
      <vt:lpstr>隶书</vt:lpstr>
      <vt:lpstr>造字工房悦黑体验版细体</vt:lpstr>
      <vt:lpstr>汉仪雅酷黑W</vt:lpstr>
      <vt:lpstr>方正正黑简体</vt:lpstr>
      <vt:lpstr>阿里巴巴普惠体 B</vt:lpstr>
      <vt:lpstr>微软雅黑</vt:lpstr>
      <vt:lpstr>Arial Unicode MS</vt:lpstr>
      <vt:lpstr>等线 Light</vt:lpstr>
      <vt:lpstr>方正大黑简体</vt:lpstr>
      <vt:lpstr>创艺简老宋</vt:lpstr>
      <vt:lpstr>创艺繁隶书</vt:lpstr>
      <vt:lpstr>微软繁细圆</vt:lpstr>
      <vt:lpstr>思源黑体 CN Bold</vt:lpstr>
      <vt:lpstr>微软雅黑 Light</vt:lpstr>
      <vt:lpstr>方正中倩繁体</vt:lpstr>
      <vt:lpstr>方正书宋繁体</vt:lpstr>
      <vt:lpstr>方正准圆_GBK</vt:lpstr>
      <vt:lpstr>方正古隶简体</vt:lpstr>
      <vt:lpstr>方正大标宋简体</vt:lpstr>
      <vt:lpstr>方正姚体_GBK</vt:lpstr>
      <vt:lpstr>方正宋一繁体</vt:lpstr>
      <vt:lpstr>方正小标宋繁体</vt:lpstr>
      <vt:lpstr>方正平和_GBK</vt:lpstr>
      <vt:lpstr>方正报宋_GBK</vt:lpstr>
      <vt:lpstr>方正新秀丽繁体</vt:lpstr>
      <vt:lpstr>方正毡笔黑繁体</vt:lpstr>
      <vt:lpstr>方正瘦金书简体</vt:lpstr>
      <vt:lpstr>方正稚艺_GBK</vt:lpstr>
      <vt:lpstr>方正粗倩繁体</vt:lpstr>
      <vt:lpstr>方正粗宋繁体</vt:lpstr>
      <vt:lpstr>方正细倩繁体</vt:lpstr>
      <vt:lpstr>方正细珊瑚简体</vt:lpstr>
      <vt:lpstr>方正胖头鱼简体</vt:lpstr>
      <vt:lpstr>方正舒体繁体</vt:lpstr>
      <vt:lpstr>方正隶书繁体</vt:lpstr>
      <vt:lpstr>方正魏碑简体</vt:lpstr>
      <vt:lpstr>楷体_GB2312</vt:lpstr>
      <vt:lpstr>★日文毛笔行书</vt:lpstr>
      <vt:lpstr>方正黑体_GBK</vt:lpstr>
      <vt:lpstr>方正黑体简体</vt:lpstr>
      <vt:lpstr>Times New Roman</vt:lpstr>
      <vt:lpstr>方正仿宋简体</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黄 昊鸿</dc:creator>
  <cp:lastModifiedBy>happy68899</cp:lastModifiedBy>
  <cp:revision>29</cp:revision>
  <dcterms:created xsi:type="dcterms:W3CDTF">2019-11-06T14:16:00Z</dcterms:created>
  <dcterms:modified xsi:type="dcterms:W3CDTF">2023-02-07T07:52:29Z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D4F72ED4F58F4792B1AB7134AE47A3F9</vt:lpwstr>
  </property>
  <property fmtid="{D5CDD505-2E9C-101B-9397-08002B2CF9AE}" pid="4" name="KSOTemplateUUID">
    <vt:lpwstr>v1.0_mb_lp+MFzvzHIawRbCdQfaNug==</vt:lpwstr>
  </property>
</Properties>
</file>