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9" r:id="rId4"/>
  </p:sldMasterIdLst>
  <p:sldIdLst>
    <p:sldId id="258" r:id="rId5"/>
    <p:sldId id="260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339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D:\&#21338;&#25991;\&#25919;&#24220;&#32593;&#31449;&#21644;&#25919;&#21153;&#26032;&#23186;&#20307;&#24037;&#20316;\&#25919;&#21153;&#20844;&#24320;\2022&#24180;&#24037;&#20316;&#26448;&#26009;\2022&#24180;&#25919;&#24220;&#20449;&#24687;&#20844;&#24320;&#24180;&#24230;&#25253;&#21578;\&#39292;&#29366;&#2227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苑庄镇主动公开信息情况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[饼状图.xls]Sheet1!$A$1:$A$9</c:f>
              <c:strCache>
                <c:ptCount val="9"/>
                <c:pt idx="0">
                  <c:v>政策文件</c:v>
                </c:pt>
                <c:pt idx="1">
                  <c:v>机构职能</c:v>
                </c:pt>
                <c:pt idx="2">
                  <c:v>公告公示</c:v>
                </c:pt>
                <c:pt idx="3">
                  <c:v>规划计划</c:v>
                </c:pt>
                <c:pt idx="4">
                  <c:v>招录及任免</c:v>
                </c:pt>
                <c:pt idx="5">
                  <c:v>行政权力运行公开</c:v>
                </c:pt>
                <c:pt idx="6">
                  <c:v>重点领域公开</c:v>
                </c:pt>
                <c:pt idx="7">
                  <c:v>会议公开</c:v>
                </c:pt>
                <c:pt idx="8">
                  <c:v>其他</c:v>
                </c:pt>
              </c:strCache>
            </c:strRef>
          </c:cat>
          <c:val>
            <c:numRef>
              <c:f>[饼状图.xls]Sheet1!$B$1:$B$9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tags" Target="../tags/tag128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51.xml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0" Type="http://schemas.openxmlformats.org/officeDocument/2006/relationships/tags" Target="../tags/tag15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7.xml"/><Relationship Id="rId8" Type="http://schemas.openxmlformats.org/officeDocument/2006/relationships/tags" Target="../tags/tag176.xml"/><Relationship Id="rId7" Type="http://schemas.openxmlformats.org/officeDocument/2006/relationships/tags" Target="../tags/tag175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0" Type="http://schemas.openxmlformats.org/officeDocument/2006/relationships/tags" Target="../tags/tag178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4" Type="http://schemas.openxmlformats.org/officeDocument/2006/relationships/tags" Target="../tags/tag203.xml"/><Relationship Id="rId13" Type="http://schemas.openxmlformats.org/officeDocument/2006/relationships/tags" Target="../tags/tag202.xml"/><Relationship Id="rId12" Type="http://schemas.openxmlformats.org/officeDocument/2006/relationships/tags" Target="../tags/tag201.xml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7" Type="http://schemas.openxmlformats.org/officeDocument/2006/relationships/tags" Target="../tags/tag220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228.xml"/><Relationship Id="rId8" Type="http://schemas.openxmlformats.org/officeDocument/2006/relationships/tags" Target="../tags/tag227.xml"/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235.xml"/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tags" Target="../tags/tag238.xml"/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279.xml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0" Type="http://schemas.openxmlformats.org/officeDocument/2006/relationships/tags" Target="../tags/tag280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0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97.xml"/><Relationship Id="rId8" Type="http://schemas.openxmlformats.org/officeDocument/2006/relationships/tags" Target="../tags/tag296.xml"/><Relationship Id="rId7" Type="http://schemas.openxmlformats.org/officeDocument/2006/relationships/tags" Target="../tags/tag295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0" Type="http://schemas.openxmlformats.org/officeDocument/2006/relationships/tags" Target="../tags/tag306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74320" y="321260"/>
            <a:ext cx="11683455" cy="3930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</a:endParaRPr>
          </a:p>
        </p:txBody>
      </p:sp>
      <p:sp>
        <p:nvSpPr>
          <p:cNvPr id="8" name="任意形状 8"/>
          <p:cNvSpPr/>
          <p:nvPr userDrawn="1">
            <p:custDataLst>
              <p:tags r:id="rId3"/>
            </p:custDataLst>
          </p:nvPr>
        </p:nvSpPr>
        <p:spPr>
          <a:xfrm>
            <a:off x="9490237" y="321259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99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</a:endParaRPr>
          </a:p>
        </p:txBody>
      </p:sp>
      <p:sp>
        <p:nvSpPr>
          <p:cNvPr id="9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261015" y="2411670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9471025" y="6254750"/>
            <a:ext cx="180022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750570" y="6305550"/>
            <a:ext cx="71564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1555115" y="6306820"/>
            <a:ext cx="88900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1731010" y="6306820"/>
            <a:ext cx="25336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83644" y="809127"/>
            <a:ext cx="9144000" cy="1896745"/>
          </a:xfrm>
        </p:spPr>
        <p:txBody>
          <a:bodyPr lIns="91440" tIns="45720" rIns="91440" bIns="0" anchor="b" anchorCtr="0">
            <a:normAutofit/>
          </a:bodyPr>
          <a:lstStyle>
            <a:lvl1pPr algn="l">
              <a:defRPr sz="6600" b="1" spc="600"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883643" y="3017520"/>
            <a:ext cx="9144000" cy="890270"/>
          </a:xfrm>
        </p:spPr>
        <p:txBody>
          <a:bodyPr lIns="91440" tIns="0" rIns="91440" bIns="4572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83644" y="5050433"/>
            <a:ext cx="3365430" cy="579657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6474460"/>
            <a:ext cx="12249150" cy="3835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676775" y="2059757"/>
            <a:ext cx="6243774" cy="922021"/>
          </a:xfrm>
        </p:spPr>
        <p:txBody>
          <a:bodyPr lIns="91440" tIns="45720" rIns="91440" bIns="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676775" y="3102596"/>
            <a:ext cx="6243774" cy="1401006"/>
          </a:xfrm>
        </p:spPr>
        <p:txBody>
          <a:bodyPr lIns="91440" tIns="0" rIns="91440" bIns="4572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7628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522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66065" y="313690"/>
            <a:ext cx="11683365" cy="5634990"/>
          </a:xfrm>
          <a:prstGeom prst="rect">
            <a:avLst/>
          </a:prstGeom>
          <a:solidFill>
            <a:schemeClr val="tx2"/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1422400" y="4064000"/>
            <a:ext cx="5283200" cy="12700"/>
          </a:xfrm>
          <a:prstGeom prst="rect">
            <a:avLst/>
          </a:prstGeom>
          <a:solidFill>
            <a:schemeClr val="accent1">
              <a:lumMod val="50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形状 8"/>
          <p:cNvSpPr/>
          <p:nvPr userDrawn="1">
            <p:custDataLst>
              <p:tags r:id="rId4"/>
            </p:custDataLst>
          </p:nvPr>
        </p:nvSpPr>
        <p:spPr>
          <a:xfrm>
            <a:off x="9480712" y="313004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9"/>
          <p:cNvSpPr/>
          <p:nvPr userDrawn="1">
            <p:custDataLst>
              <p:tags r:id="rId5"/>
            </p:custDataLst>
          </p:nvPr>
        </p:nvSpPr>
        <p:spPr>
          <a:xfrm rot="10800000">
            <a:off x="261015" y="4113028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99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320799" y="2376714"/>
            <a:ext cx="6653601" cy="1607337"/>
          </a:xfrm>
        </p:spPr>
        <p:txBody>
          <a:bodyPr vert="horz" lIns="91440" tIns="45720" rIns="9144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8" name="任意形状 9"/>
          <p:cNvSpPr/>
          <p:nvPr userDrawn="1">
            <p:custDataLst>
              <p:tags r:id="rId3"/>
            </p:custDataLst>
          </p:nvPr>
        </p:nvSpPr>
        <p:spPr>
          <a:xfrm rot="16200000">
            <a:off x="-18383" y="15240"/>
            <a:ext cx="1243965" cy="121348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4"/>
            </p:custDataLst>
          </p:nvPr>
        </p:nvSpPr>
        <p:spPr>
          <a:xfrm>
            <a:off x="10344785" y="0"/>
            <a:ext cx="1847215" cy="180149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3810" y="5029201"/>
            <a:ext cx="12192000" cy="1828799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3810" y="5905500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-3492"/>
            <a:ext cx="12192000" cy="914400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755" y="193040"/>
            <a:ext cx="11037570" cy="521335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74320" y="321260"/>
            <a:ext cx="11683455" cy="3930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8"/>
          <p:cNvSpPr/>
          <p:nvPr userDrawn="1">
            <p:custDataLst>
              <p:tags r:id="rId3"/>
            </p:custDataLst>
          </p:nvPr>
        </p:nvSpPr>
        <p:spPr>
          <a:xfrm>
            <a:off x="9490237" y="321259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99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261015" y="2411670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9471025" y="6254750"/>
            <a:ext cx="180022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750570" y="6305550"/>
            <a:ext cx="71564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1555115" y="6306820"/>
            <a:ext cx="88900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1731010" y="6306820"/>
            <a:ext cx="25336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83644" y="809127"/>
            <a:ext cx="9144000" cy="1896745"/>
          </a:xfrm>
        </p:spPr>
        <p:txBody>
          <a:bodyPr lIns="91440" tIns="45720" rIns="91440" bIns="0" anchor="b" anchorCtr="0">
            <a:normAutofit/>
          </a:bodyPr>
          <a:lstStyle>
            <a:lvl1pPr algn="l">
              <a:defRPr sz="6600" b="1" spc="600"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883643" y="3017520"/>
            <a:ext cx="9144000" cy="890270"/>
          </a:xfrm>
        </p:spPr>
        <p:txBody>
          <a:bodyPr lIns="91440" tIns="0" rIns="91440" bIns="4572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83644" y="5050433"/>
            <a:ext cx="3365430" cy="579657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6474460"/>
            <a:ext cx="12249150" cy="3835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676775" y="2059757"/>
            <a:ext cx="6243774" cy="922021"/>
          </a:xfrm>
        </p:spPr>
        <p:txBody>
          <a:bodyPr lIns="91440" tIns="45720" rIns="91440" bIns="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676775" y="3102596"/>
            <a:ext cx="6243774" cy="1401006"/>
          </a:xfrm>
        </p:spPr>
        <p:txBody>
          <a:bodyPr lIns="91440" tIns="0" rIns="91440" bIns="4572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7628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522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66065" y="313690"/>
            <a:ext cx="11683365" cy="5634990"/>
          </a:xfrm>
          <a:prstGeom prst="rect">
            <a:avLst/>
          </a:prstGeom>
          <a:solidFill>
            <a:schemeClr val="tx2"/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1422400" y="4064000"/>
            <a:ext cx="5283200" cy="12700"/>
          </a:xfrm>
          <a:prstGeom prst="rect">
            <a:avLst/>
          </a:prstGeom>
          <a:solidFill>
            <a:schemeClr val="accent1">
              <a:lumMod val="50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形状 8"/>
          <p:cNvSpPr/>
          <p:nvPr userDrawn="1">
            <p:custDataLst>
              <p:tags r:id="rId4"/>
            </p:custDataLst>
          </p:nvPr>
        </p:nvSpPr>
        <p:spPr>
          <a:xfrm>
            <a:off x="9480712" y="313004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9"/>
          <p:cNvSpPr/>
          <p:nvPr userDrawn="1">
            <p:custDataLst>
              <p:tags r:id="rId5"/>
            </p:custDataLst>
          </p:nvPr>
        </p:nvSpPr>
        <p:spPr>
          <a:xfrm rot="10800000">
            <a:off x="261015" y="4113028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99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320799" y="2376714"/>
            <a:ext cx="6653601" cy="1607337"/>
          </a:xfrm>
        </p:spPr>
        <p:txBody>
          <a:bodyPr vert="horz" lIns="91440" tIns="45720" rIns="9144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8" name="任意形状 9"/>
          <p:cNvSpPr/>
          <p:nvPr userDrawn="1">
            <p:custDataLst>
              <p:tags r:id="rId3"/>
            </p:custDataLst>
          </p:nvPr>
        </p:nvSpPr>
        <p:spPr>
          <a:xfrm rot="16200000">
            <a:off x="-18383" y="15240"/>
            <a:ext cx="1243965" cy="121348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4"/>
            </p:custDataLst>
          </p:nvPr>
        </p:nvSpPr>
        <p:spPr>
          <a:xfrm>
            <a:off x="10344785" y="0"/>
            <a:ext cx="1847215" cy="180149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3810" y="5029201"/>
            <a:ext cx="12192000" cy="1828799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3810" y="5905500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-3492"/>
            <a:ext cx="12192000" cy="914400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755" y="193040"/>
            <a:ext cx="11037570" cy="521335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90.xml"/><Relationship Id="rId23" Type="http://schemas.openxmlformats.org/officeDocument/2006/relationships/tags" Target="../tags/tag189.xml"/><Relationship Id="rId22" Type="http://schemas.openxmlformats.org/officeDocument/2006/relationships/tags" Target="../tags/tag188.xml"/><Relationship Id="rId21" Type="http://schemas.openxmlformats.org/officeDocument/2006/relationships/tags" Target="../tags/tag187.xml"/><Relationship Id="rId20" Type="http://schemas.openxmlformats.org/officeDocument/2006/relationships/tags" Target="../tags/tag18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8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5" Type="http://schemas.openxmlformats.org/officeDocument/2006/relationships/theme" Target="../theme/theme3.xml"/><Relationship Id="rId24" Type="http://schemas.openxmlformats.org/officeDocument/2006/relationships/tags" Target="../tags/tag318.xml"/><Relationship Id="rId23" Type="http://schemas.openxmlformats.org/officeDocument/2006/relationships/tags" Target="../tags/tag317.xml"/><Relationship Id="rId22" Type="http://schemas.openxmlformats.org/officeDocument/2006/relationships/tags" Target="../tags/tag316.xml"/><Relationship Id="rId21" Type="http://schemas.openxmlformats.org/officeDocument/2006/relationships/tags" Target="../tags/tag315.xml"/><Relationship Id="rId20" Type="http://schemas.openxmlformats.org/officeDocument/2006/relationships/tags" Target="../tags/tag314.xml"/><Relationship Id="rId2" Type="http://schemas.openxmlformats.org/officeDocument/2006/relationships/slideLayout" Target="../slideLayouts/slideLayout31.xml"/><Relationship Id="rId19" Type="http://schemas.openxmlformats.org/officeDocument/2006/relationships/tags" Target="../tags/tag313.xml"/><Relationship Id="rId18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accent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accent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34.xml"/><Relationship Id="rId1" Type="http://schemas.openxmlformats.org/officeDocument/2006/relationships/tags" Target="../tags/tag3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36.xml"/><Relationship Id="rId1" Type="http://schemas.openxmlformats.org/officeDocument/2006/relationships/tags" Target="../tags/tag3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83920" y="400050"/>
            <a:ext cx="9144000" cy="2305685"/>
          </a:xfrm>
        </p:spPr>
        <p:txBody>
          <a:bodyPr>
            <a:no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br>
              <a:rPr lang="zh-CN" altLang="en-US" sz="4800">
                <a:solidFill>
                  <a:schemeClr val="accent1"/>
                </a:solidFill>
              </a:rPr>
            </a:br>
            <a:r>
              <a:rPr lang="en-US" altLang="zh-CN" sz="4800">
                <a:solidFill>
                  <a:schemeClr val="accent1"/>
                </a:solidFill>
              </a:rPr>
              <a:t> </a:t>
            </a:r>
            <a:r>
              <a:rPr lang="zh-CN" altLang="en-US" sz="3600">
                <a:sym typeface="+mn-ea"/>
              </a:rPr>
              <a:t>苑庄镇人民政府</a:t>
            </a:r>
            <a:r>
              <a:rPr lang="en-US" altLang="zh-CN" sz="3600">
                <a:sym typeface="+mn-ea"/>
              </a:rPr>
              <a:t>                    </a:t>
            </a:r>
            <a:r>
              <a:rPr lang="en-US" altLang="zh-CN" sz="3600">
                <a:solidFill>
                  <a:schemeClr val="accent1"/>
                </a:solidFill>
              </a:rPr>
              <a:t>2022</a:t>
            </a:r>
            <a:r>
              <a:rPr lang="zh-CN" altLang="en-US" sz="3600">
                <a:solidFill>
                  <a:schemeClr val="accent1"/>
                </a:solidFill>
              </a:rPr>
              <a:t>年政府信息公开工作年度报告</a:t>
            </a:r>
            <a:endParaRPr lang="zh-CN" altLang="en-US" sz="3600">
              <a:solidFill>
                <a:schemeClr val="accent1"/>
              </a:solidFill>
            </a:endParaRPr>
          </a:p>
        </p:txBody>
      </p:sp>
      <p:sp>
        <p:nvSpPr>
          <p:cNvPr id="15" name="副标题 1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 fontScale="6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zh-CN" altLang="en-US">
                <a:solidFill>
                  <a:schemeClr val="dk1">
                    <a:lumMod val="75000"/>
                    <a:lumOff val="25000"/>
                  </a:schemeClr>
                </a:solidFill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本报告所列数据的统计期限自</a:t>
            </a:r>
            <a:r>
              <a:rPr lang="en-US" altLang="zh-CN">
                <a:solidFill>
                  <a:schemeClr val="dk1">
                    <a:lumMod val="75000"/>
                    <a:lumOff val="25000"/>
                  </a:schemeClr>
                </a:solidFill>
              </a:rPr>
              <a:t>2022</a:t>
            </a:r>
            <a:r>
              <a:rPr lang="zh-CN" altLang="en-US">
                <a:solidFill>
                  <a:schemeClr val="dk1">
                    <a:lumMod val="75000"/>
                    <a:lumOff val="25000"/>
                  </a:schemeClr>
                </a:solidFill>
              </a:rPr>
              <a:t>年1月1日起至</a:t>
            </a:r>
            <a:r>
              <a:rPr lang="en-US" altLang="zh-CN">
                <a:solidFill>
                  <a:schemeClr val="dk1">
                    <a:lumMod val="75000"/>
                    <a:lumOff val="25000"/>
                  </a:schemeClr>
                </a:solidFill>
              </a:rPr>
              <a:t>2022</a:t>
            </a:r>
            <a:r>
              <a:rPr lang="zh-CN" altLang="en-US">
                <a:solidFill>
                  <a:schemeClr val="dk1">
                    <a:lumMod val="75000"/>
                    <a:lumOff val="25000"/>
                  </a:schemeClr>
                </a:solidFill>
              </a:rPr>
              <a:t>年12月31日止。</a:t>
            </a:r>
            <a:endParaRPr lang="zh-CN" altLang="en-US">
              <a:solidFill>
                <a:schemeClr val="dk1">
                  <a:lumMod val="75000"/>
                  <a:lumOff val="2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D8D8E4">
                  <a:lumMod val="90000"/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D8D8E4">
                  <a:lumMod val="90000"/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914407" y="1981222"/>
            <a:ext cx="3035821" cy="1981213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200" b="1" spc="36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总体情况</a:t>
            </a:r>
            <a:endParaRPr lang="zh-CN" altLang="en-US" sz="5200" b="1" spc="36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4559840" y="1219188"/>
            <a:ext cx="7022643" cy="441962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2022年，苑庄镇人民政府在县政府政务公开办公室的指导下，把政府信息公开作为一项重要工作来抓，紧紧围绕保障全镇各项重点工作，及时更新、发布群众普遍关心的各项工作信息，不断提高各领域透明度。</a:t>
            </a:r>
            <a:endParaRPr lang="zh-CN" altLang="en-US" sz="2400" spc="16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483624" y="6"/>
            <a:ext cx="1897393" cy="1524012"/>
          </a:xfrm>
          <a:prstGeom prst="rect">
            <a:avLst/>
          </a:prstGeom>
          <a:solidFill>
            <a:schemeClr val="dk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483624" y="1676419"/>
            <a:ext cx="1897393" cy="76201"/>
          </a:xfrm>
          <a:prstGeom prst="rect">
            <a:avLst/>
          </a:prstGeom>
          <a:solidFill>
            <a:schemeClr val="dk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1483624" y="4267185"/>
            <a:ext cx="1897393" cy="2590815"/>
          </a:xfrm>
          <a:prstGeom prst="rect">
            <a:avLst/>
          </a:prstGeom>
          <a:solidFill>
            <a:schemeClr val="dk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主动公开情况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2022</a:t>
            </a:r>
            <a:r>
              <a:rPr lang="zh-CN" altLang="en-US"/>
              <a:t>年全镇通过政府信息公开网站主动公开政府信息</a:t>
            </a:r>
            <a:r>
              <a:rPr lang="en-US" altLang="zh-CN"/>
              <a:t>31</a:t>
            </a:r>
            <a:r>
              <a:rPr lang="zh-CN" altLang="en-US"/>
              <a:t>条，通过“苑庄民生在线”微信公众号公开政府信息400余条。</a:t>
            </a:r>
            <a:endParaRPr lang="zh-CN" altLang="en-US"/>
          </a:p>
          <a:p>
            <a:endParaRPr lang="zh-CN" altLang="en-US"/>
          </a:p>
        </p:txBody>
      </p:sp>
      <p:graphicFrame>
        <p:nvGraphicFramePr>
          <p:cNvPr id="5" name="图表 3"/>
          <p:cNvGraphicFramePr/>
          <p:nvPr>
            <p:custDataLst>
              <p:tags r:id="rId2"/>
            </p:custDataLst>
          </p:nvPr>
        </p:nvGraphicFramePr>
        <p:xfrm>
          <a:off x="4104323" y="2593023"/>
          <a:ext cx="3983355" cy="3320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依申请公开情况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1-12月份，全镇共收到政府信息公开申请0条。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主动公开政府信息情况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zh-CN" altLang="en-US"/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310572" y="1917700"/>
          <a:ext cx="5570538" cy="302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6225"/>
                <a:gridCol w="1354138"/>
                <a:gridCol w="1408112"/>
                <a:gridCol w="1262063"/>
              </a:tblGrid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黑体简体" charset="0"/>
                          <a:cs typeface="方正黑体简体" charset="0"/>
                        </a:rPr>
                        <a:t>第二十条第（一）项</a:t>
                      </a:r>
                      <a:endParaRPr lang="en-US" altLang="en-US" sz="12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信息内容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本年制发件数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本年废止件数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现行有效件数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规章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行政规范性文件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黑体简体" charset="0"/>
                          <a:cs typeface="方正黑体简体" charset="0"/>
                        </a:rPr>
                        <a:t>第二十条第（五）项</a:t>
                      </a:r>
                      <a:endParaRPr lang="en-US" altLang="en-US" sz="12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信息内容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本年处理决定数量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行政许可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171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黑体简体" charset="0"/>
                          <a:cs typeface="方正黑体简体" charset="0"/>
                        </a:rPr>
                        <a:t>第二十条第（六）项</a:t>
                      </a:r>
                      <a:endParaRPr lang="en-US" altLang="en-US" sz="12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信息内容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本年处理决定数量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行政处罚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行政强制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黑体简体" charset="0"/>
                          <a:cs typeface="方正黑体简体" charset="0"/>
                        </a:rPr>
                        <a:t>第二十条第（八）项</a:t>
                      </a:r>
                      <a:endParaRPr lang="en-US" altLang="en-US" sz="12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信息内容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本年收费金额（单位：万元）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行政事业性收费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方正仿宋简体" charset="0"/>
                          <a:cs typeface="方正仿宋简体" charset="0"/>
                        </a:rPr>
                        <a:t>0</a:t>
                      </a:r>
                      <a:endParaRPr lang="en-US" altLang="en-US" sz="1200" b="0">
                        <a:latin typeface="方正仿宋简体" charset="0"/>
                        <a:ea typeface="方正仿宋简体" charset="0"/>
                        <a:cs typeface="方正仿宋简体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政府信息公开行政复议、行政诉讼情况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3300413" y="2533650"/>
          <a:ext cx="5591175" cy="419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525"/>
                <a:gridCol w="393700"/>
                <a:gridCol w="381000"/>
                <a:gridCol w="374650"/>
                <a:gridCol w="292100"/>
                <a:gridCol w="412750"/>
                <a:gridCol w="411163"/>
                <a:gridCol w="412750"/>
                <a:gridCol w="403225"/>
                <a:gridCol w="269875"/>
                <a:gridCol w="412750"/>
                <a:gridCol w="412750"/>
                <a:gridCol w="412750"/>
                <a:gridCol w="352425"/>
                <a:gridCol w="258762"/>
              </a:tblGrid>
              <a:tr h="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行政复议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行政诉讼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  维持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000">
                          <a:latin typeface="方正黑体简体" charset="0"/>
                          <a:cs typeface="方正黑体简体" charset="0"/>
                        </a:rPr>
                        <a:t> 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1000">
                          <a:latin typeface="方正黑体简体" charset="0"/>
                        </a:rPr>
                        <a:t> 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1000">
                          <a:latin typeface="方正黑体简体" charset="0"/>
                        </a:rPr>
                        <a:t> 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1000">
                          <a:latin typeface="方正黑体简体" charset="0"/>
                        </a:rPr>
                        <a:t> 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1000">
                          <a:latin typeface="方正黑体简体" charset="0"/>
                        </a:rPr>
                        <a:t> </a:t>
                      </a:r>
                      <a:endParaRPr lang="en-US" sz="1000" b="0">
                        <a:latin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未经复议直接起诉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复议后起诉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结果维持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结果维持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0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存在的主要问题及改进情况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针对2021年主动公开的力度不高、主动公开内容重点不突出等问题，我镇进行以下整改：一是强化政治站位，提高理论素养，同时紧密联系各职能部门，加大主动公开力度，优化公开渠道。二是完善和规范主动公开内容，把群众最关心、反应最强烈的事项作为政府信息公开的主要内容，切实发挥好信息公开平台的桥梁作用。</a:t>
            </a:r>
            <a:endParaRPr lang="zh-CN" altLang="en-US"/>
          </a:p>
          <a:p>
            <a:r>
              <a:rPr lang="zh-CN" altLang="en-US"/>
              <a:t>2022年，我镇政府信息公开工作取得了一定成效，但也存在一些不足：一是政府信息公开意识仍需进一步加强，政府网站查阅率低；二是信息公开的全面性、及时性有待提升。结合工作中存在问题和不足，将从以下几个方面进一步改进：一是进一步提高思想认识，增强服务意识，强化做好政府信息公开工作的责任感，开展政府网站信息公开宣传工作，提高政府网站利用率。二是继续强化业务培训，进一步提高政府信息公开工作人员的业务水平，充分调动干部职工参与政府信息公开工作的主动性和积极性。三是加强信息公开时效性，及时与各单位沟通及时进行信息公开，确保政府信息公开的质量和效率，力争使我镇政府公开工作更上新台阶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其他需要报告的事项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554345"/>
          </a:xfrm>
        </p:spPr>
        <p:txBody>
          <a:bodyPr/>
          <a:p>
            <a:pPr marL="0">
              <a:lnSpc>
                <a:spcPct val="120000"/>
              </a:lnSpc>
              <a:spcAft>
                <a:spcPts val="0"/>
              </a:spcAft>
            </a:pPr>
            <a:r>
              <a:rPr lang="en-US" altLang="zh-CN"/>
              <a:t>  </a:t>
            </a:r>
            <a:r>
              <a:rPr lang="zh-CN" altLang="en-US"/>
              <a:t>（一）收取信息处理费的情况</a:t>
            </a:r>
            <a:endParaRPr lang="zh-CN" altLang="en-US"/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/>
              <a:t>      </a:t>
            </a:r>
            <a:r>
              <a:rPr lang="zh-CN" altLang="en-US"/>
              <a:t>苑庄镇2022年全年未收到政府信息公开申请，未收取信息处理费。</a:t>
            </a:r>
            <a:endParaRPr lang="zh-CN" altLang="en-US"/>
          </a:p>
          <a:p>
            <a:pPr marL="0">
              <a:lnSpc>
                <a:spcPct val="120000"/>
              </a:lnSpc>
              <a:spcAft>
                <a:spcPts val="0"/>
              </a:spcAft>
            </a:pPr>
            <a:r>
              <a:rPr lang="en-US" altLang="zh-CN"/>
              <a:t>  </a:t>
            </a:r>
            <a:r>
              <a:rPr lang="zh-CN" altLang="en-US"/>
              <a:t>（二）落实上级年度政务公开工作要点情况</a:t>
            </a:r>
            <a:endParaRPr lang="zh-CN" altLang="en-US"/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/>
              <a:t>      </a:t>
            </a:r>
            <a:r>
              <a:rPr lang="zh-CN" altLang="en-US"/>
              <a:t>苑庄镇作为责任单位，主动对接各牵头部门，认真完成2022年汶上县政务公开工作任务。</a:t>
            </a:r>
            <a:endParaRPr lang="zh-CN" altLang="en-US"/>
          </a:p>
          <a:p>
            <a:pPr marL="0">
              <a:lnSpc>
                <a:spcPct val="120000"/>
              </a:lnSpc>
              <a:spcAft>
                <a:spcPts val="0"/>
              </a:spcAft>
            </a:pPr>
            <a:r>
              <a:rPr lang="en-US" altLang="zh-CN"/>
              <a:t>  </a:t>
            </a:r>
            <a:r>
              <a:rPr lang="zh-CN" altLang="en-US"/>
              <a:t>（三）人大代表建议和政协提案办理结果公开情况</a:t>
            </a:r>
            <a:endParaRPr lang="zh-CN" altLang="en-US"/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/>
              <a:t>      </a:t>
            </a:r>
            <a:r>
              <a:rPr lang="zh-CN" altLang="en-US"/>
              <a:t>苑庄镇2022年未承办人大代表建议和政协委员提案。</a:t>
            </a:r>
            <a:endParaRPr lang="zh-CN" altLang="en-US"/>
          </a:p>
          <a:p>
            <a:pPr marL="0">
              <a:lnSpc>
                <a:spcPct val="120000"/>
              </a:lnSpc>
              <a:spcAft>
                <a:spcPts val="0"/>
              </a:spcAft>
            </a:pPr>
            <a:r>
              <a:rPr lang="en-US" altLang="zh-CN"/>
              <a:t>  </a:t>
            </a:r>
            <a:r>
              <a:rPr lang="zh-CN" altLang="en-US"/>
              <a:t>（四）苑庄镇2022年度政务公开工作创新情况</a:t>
            </a:r>
            <a:endParaRPr lang="zh-CN" altLang="en-US"/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/>
              <a:t>      </a:t>
            </a:r>
            <a:r>
              <a:rPr lang="zh-CN" altLang="en-US"/>
              <a:t>根据我镇具体情况，充实调整了镇政务公开工作领导小组，成立了由主要领导任组长，镇直各单位负责人任成员的镇政务公开工作领导小组，下设办公室负责日常工作，政务公开办公室设在镇党政办公室。一是推动政务公开专区建设。在镇便民服务大厅进一步完善政务公开专区建设，设置了政务公开查询机、信息阅览处及报刊栏、资料架等实体载体，提供政府信息公开条例、惠民惠企政策汇编等群众关心关注的文件资料。二是创新拓宽公开渠道。一方面通过微信工作群，不断加强与各单位、部门的沟通交流，做到政府信息及时、有效向群众公开；另一方面通过政务公开网站，向社会公开政府的机构设置、部门职能、领导成员及联系电话等，确保信息的时效性和准确性。三是全面完善公开内容。根据市、县最新要求，及时更新完善信息公开内容，按时上传各类政府信息。</a:t>
            </a:r>
            <a:endParaRPr lang="zh-CN" altLang="en-US"/>
          </a:p>
          <a:p>
            <a:pPr marL="0">
              <a:lnSpc>
                <a:spcPct val="120000"/>
              </a:lnSpc>
              <a:spcAft>
                <a:spcPts val="0"/>
              </a:spcAft>
            </a:pPr>
            <a:r>
              <a:rPr lang="en-US" altLang="zh-CN"/>
              <a:t>  </a:t>
            </a:r>
            <a:r>
              <a:rPr lang="zh-CN" altLang="en-US"/>
              <a:t>（五）其他需要说明的事项</a:t>
            </a:r>
            <a:endParaRPr lang="zh-CN" altLang="en-US"/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/>
              <a:t>       </a:t>
            </a:r>
            <a:r>
              <a:rPr lang="zh-CN" altLang="en-US"/>
              <a:t>无。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  <p:tag name="KSO_WM_UNIT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14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6915"/>
  <p:tag name="KSO_WM_TEMPLATE_MASTER_THUMB_INDEX" val="12"/>
  <p:tag name="KSO_WM_TEMPLATE_THUMBS_INDEX" val="1、4、7、8、10、11、12、13、15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7"/>
  <p:tag name="KSO_WM_UNIT_LAYERLEVEL" val="1"/>
  <p:tag name="KSO_WM_TAG_VERSION" val="1.0"/>
  <p:tag name="KSO_WM_BEAUTIFY_FLAG" val="#wm#"/>
  <p:tag name="KSO_WM_UNIT_TYPE" val="y"/>
  <p:tag name="KSO_WM_UNIT_INDEX" val="7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6"/>
  <p:tag name="KSO_WM_UNIT_LAYERLEVEL" val="1"/>
  <p:tag name="KSO_WM_TAG_VERSION" val="1.0"/>
  <p:tag name="KSO_WM_BEAUTIFY_FLAG" val="#wm#"/>
  <p:tag name="KSO_WM_UNIT_TYPE" val="y"/>
  <p:tag name="KSO_WM_UNIT_INDEX" val="6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  <p:tag name="KSO_WM_UNIT_BK_DARK_LIGHT" val="2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27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2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2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6915"/>
  <p:tag name="KSO_WM_TEMPLATE_MASTER_THUMB_INDEX" val="12"/>
  <p:tag name="KSO_WM_TEMPLATE_THUMBS_INDEX" val="1、4、7、8、10、11、12、13、15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1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空白演示经典风格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6915_1*b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321.xml><?xml version="1.0" encoding="utf-8"?>
<p:tagLst xmlns:p="http://schemas.openxmlformats.org/presentationml/2006/main">
  <p:tag name="KSO_WM_SLIDE_ID" val="custom20206915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6915"/>
  <p:tag name="KSO_WM_SLIDE_LAYOUT" val="a_b_f"/>
  <p:tag name="KSO_WM_SLIDE_LAYOUT_CNT" val="1_1_1"/>
  <p:tag name="KSO_WM_TEMPLATE_MASTER_THUMB_INDEX" val="12"/>
  <p:tag name="KSO_WM_TEMPLATE_THUMBS_INDEX" val="1、4、7、8、10、11、12、13、15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714_1*a*1"/>
  <p:tag name="KSO_WM_TEMPLATE_CATEGORY" val="diagram"/>
  <p:tag name="KSO_WM_TEMPLATE_INDEX" val="20212714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e3986779d47b437e9a7bcceaa079931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4962f4bf2324ef3b09e7cf60b5eeece"/>
  <p:tag name="KSO_WM_UNIT_SUPPORT_UNIT_TYPE" val="[&quot;d&quot;]"/>
  <p:tag name="KSO_WM_UNIT_TEXT_FILL_FORE_SCHEMECOLOR_INDEX_BRIGHTNESS" val="0"/>
  <p:tag name="KSO_WM_UNIT_TEXT_FILL_FORE_SCHEMECOLOR_INDEX" val="13"/>
  <p:tag name="KSO_WM_UNIT_TEXT_FILL_TYPE" val="1"/>
  <p:tag name="KSO_WM_TEMPLATE_ASSEMBLE_XID" val="60656f654054ed1e2fb80950"/>
  <p:tag name="KSO_WM_TEMPLATE_ASSEMBLE_GROUPID" val="60656f654054ed1e2fb80950"/>
</p:tagLst>
</file>

<file path=ppt/tags/tag32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714_1*f*1"/>
  <p:tag name="KSO_WM_TEMPLATE_CATEGORY" val="diagram"/>
  <p:tag name="KSO_WM_TEMPLATE_INDEX" val="2021271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60"/>
  <p:tag name="KSO_WM_UNIT_SHOW_EDIT_AREA_INDICATION" val="1"/>
  <p:tag name="KSO_WM_CHIP_GROUPID" val="5e6b05596848fb12bee65ac8"/>
  <p:tag name="KSO_WM_CHIP_XID" val="5e6b05596848fb12bee65aca"/>
  <p:tag name="KSO_WM_UNIT_DEC_AREA_ID" val="ceba2ff137764a2cb099cf38dcc5e06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5be29bdeaee45e7b8930b6da511961f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60656f654054ed1e2fb80950"/>
  <p:tag name="KSO_WM_TEMPLATE_ASSEMBLE_GROUPID" val="60656f654054ed1e2fb80950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714_1*i*1"/>
  <p:tag name="KSO_WM_TEMPLATE_CATEGORY" val="diagram"/>
  <p:tag name="KSO_WM_TEMPLATE_INDEX" val="20212714"/>
  <p:tag name="KSO_WM_UNIT_LAYERLEVEL" val="1"/>
  <p:tag name="KSO_WM_TAG_VERSION" val="1.0"/>
  <p:tag name="KSO_WM_BEAUTIFY_FLAG" val="#wm#"/>
  <p:tag name="KSO_WM_UNIT_BLOCK" val="0"/>
  <p:tag name="KSO_WM_UNIT_SM_LIMIT_TYPE" val="3"/>
  <p:tag name="KSO_WM_UNIT_DEC_AREA_ID" val="3f827eed98b24e1989a2b0c673c6666a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2},&quot;ReferentInfo&quot;:{&quot;Id&quot;:&quot;e3986779d47b437e9a7bcceaa0799318&quot;,&quot;X&quot;:{&quot;Pos&quot;:1},&quot;Y&quot;:{&quot;Pos&quot;:0}},&quot;whChangeMode&quot;:0}"/>
  <p:tag name="KSO_WM_CHIP_GROUPID" val="5f71a5bf747e3ea6e293b57c"/>
  <p:tag name="KSO_WM_CHIP_XID" val="5f71ae53747e3ea6e293f8b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0"/>
  <p:tag name="KSO_WM_TEMPLATE_ASSEMBLE_XID" val="60656f654054ed1e2fb80950"/>
  <p:tag name="KSO_WM_TEMPLATE_ASSEMBLE_GROUPID" val="60656f654054ed1e2fb80950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714_1*i*2"/>
  <p:tag name="KSO_WM_TEMPLATE_CATEGORY" val="diagram"/>
  <p:tag name="KSO_WM_TEMPLATE_INDEX" val="20212714"/>
  <p:tag name="KSO_WM_UNIT_LAYERLEVEL" val="1"/>
  <p:tag name="KSO_WM_TAG_VERSION" val="1.0"/>
  <p:tag name="KSO_WM_BEAUTIFY_FLAG" val="#wm#"/>
  <p:tag name="KSO_WM_UNIT_BLOCK" val="0"/>
  <p:tag name="KSO_WM_UNIT_SM_LIMIT_TYPE" val="3"/>
  <p:tag name="KSO_WM_UNIT_DEC_AREA_ID" val="a00468fe66f44b08aef719e85195a2dc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0},&quot;ReferentInfo&quot;:{&quot;Id&quot;:&quot;e3986779d47b437e9a7bcceaa0799318&quot;,&quot;X&quot;:{&quot;Pos&quot;:1},&quot;Y&quot;:{&quot;Pos&quot;:0}},&quot;whChangeMode&quot;:0}"/>
  <p:tag name="KSO_WM_CHIP_GROUPID" val="5f71a5bf747e3ea6e293b57c"/>
  <p:tag name="KSO_WM_CHIP_XID" val="5f71ae53747e3ea6e293f8b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"/>
  <p:tag name="KSO_WM_TEMPLATE_ASSEMBLE_XID" val="60656f654054ed1e2fb80950"/>
  <p:tag name="KSO_WM_TEMPLATE_ASSEMBLE_GROUPID" val="60656f654054ed1e2fb80950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714_1*i*3"/>
  <p:tag name="KSO_WM_TEMPLATE_CATEGORY" val="diagram"/>
  <p:tag name="KSO_WM_TEMPLATE_INDEX" val="20212714"/>
  <p:tag name="KSO_WM_UNIT_LAYERLEVEL" val="1"/>
  <p:tag name="KSO_WM_TAG_VERSION" val="1.0"/>
  <p:tag name="KSO_WM_BEAUTIFY_FLAG" val="#wm#"/>
  <p:tag name="KSO_WM_UNIT_BLOCK" val="0"/>
  <p:tag name="KSO_WM_UNIT_SM_LIMIT_TYPE" val="3"/>
  <p:tag name="KSO_WM_UNIT_DEC_AREA_ID" val="9f2891235ccd4efb8a37b7e1155163d5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0},&quot;ReferentInfo&quot;:{&quot;Id&quot;:&quot;e3986779d47b437e9a7bcceaa0799318&quot;,&quot;X&quot;:{&quot;Pos&quot;:1},&quot;Y&quot;:{&quot;Pos&quot;:2}},&quot;whChangeMode&quot;:0}"/>
  <p:tag name="KSO_WM_CHIP_GROUPID" val="5f71a5bf747e3ea6e293b57c"/>
  <p:tag name="KSO_WM_CHIP_XID" val="5f71ae53747e3ea6e293f8b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4"/>
  <p:tag name="KSO_WM_TEMPLATE_ASSEMBLE_XID" val="60656f654054ed1e2fb80950"/>
  <p:tag name="KSO_WM_TEMPLATE_ASSEMBLE_GROUPID" val="60656f654054ed1e2fb80950"/>
</p:tagLst>
</file>

<file path=ppt/tags/tag329.xml><?xml version="1.0" encoding="utf-8"?>
<p:tagLst xmlns:p="http://schemas.openxmlformats.org/presentationml/2006/main">
  <p:tag name="KSO_WM_BEAUTIFY_FLAG" val="#wm#"/>
  <p:tag name="KSO_WM_TEMPLATE_CATEGORY" val="diagram"/>
  <p:tag name="KSO_WM_TEMPLATE_INDEX" val="20212714"/>
  <p:tag name="KSO_WM_SLIDE_ID" val="diagram20212714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f"/>
  <p:tag name="KSO_WM_SLIDE_LAYOUT_CNT" val="1_1"/>
  <p:tag name="KSO_WM_SLIDE_TYPE" val="text"/>
  <p:tag name="KSO_WM_SLIDE_SUBTYPE" val="pureTxt"/>
  <p:tag name="KSO_WM_SLIDE_SIZE" val="840*539"/>
  <p:tag name="KSO_WM_SLIDE_POSITION" val="72*0"/>
  <p:tag name="KSO_WM_SLIDE_LAYOUT_INFO" val="{&quot;direction&quot;:1,&quot;id&quot;:&quot;2021-04-01T15:44:13&quot;,&quot;maxSize&quot;:{&quot;size1&quot;:32.5},&quot;minSize&quot;:{&quot;size1&quot;:27.600000000000001},&quot;normalSize&quot;:{&quot;size1&quot;:32.5},&quot;subLayout&quot;:[{&quot;id&quot;:&quot;2021-04-01T15:44:13&quot;,&quot;margin&quot;:{&quot;bottom&quot;:8.0430002212524414,&quot;left&quot;:2.5399999618530273,&quot;right&quot;:0.026000002399086952,&quot;top&quot;:5.5029997825622559},&quot;type&quot;:0},{&quot;id&quot;:&quot;2021-04-01T15:44:13&quot;,&quot;margin&quot;:{&quot;bottom&quot;:1.6929999589920044,&quot;left&quot;:1.6670000553131104,&quot;right&quot;:1.6929999589920044,&quot;top&quot;:1.6929999589920044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71ae53747e3ea6e293f8b1"/>
  <p:tag name="KSO_WM_CHIP_FILLPROP" val="[[{&quot;text_align&quot;:&quot;cm&quot;,&quot;text_direction&quot;:&quot;horizontal&quot;,&quot;support_big_font&quot;:false,&quot;picture_toward&quot;:0,&quot;picture_dockside&quot;:[],&quot;fill_id&quot;:&quot;df5c712fc297497380a16f2214b4abb2&quot;,&quot;fill_align&quot;:&quot;cm&quot;,&quot;chip_types&quot;:[&quot;picture&quot;,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3e9e6b7343cb4479804798c20b3c2800&quot;,&quot;fill_align&quot;:&quot;cm&quot;,&quot;chip_types&quot;:[&quot;text&quot;,&quot;picture&quot;]}],[{&quot;text_align&quot;:&quot;cm&quot;,&quot;text_direction&quot;:&quot;horizontal&quot;,&quot;support_big_font&quot;:false,&quot;picture_toward&quot;:0,&quot;picture_dockside&quot;:[],&quot;fill_id&quot;:&quot;df5c712fc297497380a16f2214b4abb2&quot;,&quot;fill_align&quot;:&quot;cm&quot;,&quot;chip_types&quot;:[&quot;header&quot;]},{&quot;text_align&quot;:&quot;lm&quot;,&quot;text_direction&quot;:&quot;horizontal&quot;,&quot;support_big_font&quot;:false,&quot;picture_toward&quot;:0,&quot;picture_dockside&quot;:[],&quot;fill_id&quot;:&quot;3e9e6b7343cb4479804798c20b3c2800&quot;,&quot;fill_align&quot;:&quot;cm&quot;,&quot;chip_types&quot;:[&quot;diagram&quot;,&quot;chart&quot;,&quot;table&quot;,&quot;video&quot;]}]]"/>
  <p:tag name="KSO_WM_CHIP_DECFILLPROP" val="[]"/>
  <p:tag name="KSO_WM_SLIDE_CAN_ADD_NAVIGATION" val="1"/>
  <p:tag name="KSO_WM_CHIP_GROUPID" val="5f71a5bf747e3ea6e293b57c"/>
  <p:tag name="KSO_WM_SLIDE_BK_DARK_LIGHT" val="2"/>
  <p:tag name="KSO_WM_SLIDE_BACKGROUND_TYPE" val="general"/>
  <p:tag name="KSO_WM_SLIDE_SUPPORT_FEATURE_TYPE" val="0"/>
  <p:tag name="KSO_WM_TEMPLATE_ASSEMBLE_XID" val="60656f654054ed1e2fb80950"/>
  <p:tag name="KSO_WM_TEMPLATE_ASSEMBLE_GROUPID" val="60656f654054ed1e2fb8095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2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3.xml><?xml version="1.0" encoding="utf-8"?>
<p:tagLst xmlns:p="http://schemas.openxmlformats.org/presentationml/2006/main">
  <p:tag name="KSO_WM_UNIT_TABLE_BEAUTIFY" val="smartTable{112130bf-7c99-4101-aa26-82d13efb16da}"/>
</p:tagLst>
</file>

<file path=ppt/tags/tag334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5.xml><?xml version="1.0" encoding="utf-8"?>
<p:tagLst xmlns:p="http://schemas.openxmlformats.org/presentationml/2006/main">
  <p:tag name="KSO_WM_UNIT_TABLE_BEAUTIFY" val="smartTable{b301cada-b0a2-4456-890e-57e371ece706}"/>
</p:tagLst>
</file>

<file path=ppt/tags/tag336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7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8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</p:tagLst>
</file>

<file path=ppt/tags/tag339.xml><?xml version="1.0" encoding="utf-8"?>
<p:tagLst xmlns:p="http://schemas.openxmlformats.org/presentationml/2006/main">
  <p:tag name="KSO_WPP_MARK_KEY" val="912420fa-2dce-4ad9-9847-da546f249482"/>
  <p:tag name="COMMONDATA" val="eyJoZGlkIjoiMjc0NzAyODhhZGQ4NWNiNWI0MjNjNWNkZDY0YTk0ZTIifQ=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7"/>
  <p:tag name="KSO_WM_UNIT_LAYERLEVEL" val="1"/>
  <p:tag name="KSO_WM_TAG_VERSION" val="1.0"/>
  <p:tag name="KSO_WM_BEAUTIFY_FLAG" val="#wm#"/>
  <p:tag name="KSO_WM_UNIT_TYPE" val="y"/>
  <p:tag name="KSO_WM_UNIT_INDEX" val="7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6"/>
  <p:tag name="KSO_WM_UNIT_LAYERLEVEL" val="1"/>
  <p:tag name="KSO_WM_TAG_VERSION" val="1.0"/>
  <p:tag name="KSO_WM_BEAUTIFY_FLAG" val="#wm#"/>
  <p:tag name="KSO_WM_UNIT_TYPE" val="y"/>
  <p:tag name="KSO_WM_UNIT_INDEX" val="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SM 预置配色-浅色">
      <a:dk1>
        <a:srgbClr val="000000"/>
      </a:dk1>
      <a:lt1>
        <a:srgbClr val="FFFFFF"/>
      </a:lt1>
      <a:dk2>
        <a:srgbClr val="F5F5F8"/>
      </a:dk2>
      <a:lt2>
        <a:srgbClr val="FFFFFF"/>
      </a:lt2>
      <a:accent1>
        <a:srgbClr val="577CCE"/>
      </a:accent1>
      <a:accent2>
        <a:srgbClr val="5999AF"/>
      </a:accent2>
      <a:accent3>
        <a:srgbClr val="5BA080"/>
      </a:accent3>
      <a:accent4>
        <a:srgbClr val="8BAA69"/>
      </a:accent4>
      <a:accent5>
        <a:srgbClr val="D6B250"/>
      </a:accent5>
      <a:accent6>
        <a:srgbClr val="E79647"/>
      </a:accent6>
      <a:hlink>
        <a:srgbClr val="0000FF"/>
      </a:hlink>
      <a:folHlink>
        <a:srgbClr val="FF00FF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5F5F8"/>
      </a:dk2>
      <a:lt2>
        <a:srgbClr val="FFFFFF"/>
      </a:lt2>
      <a:accent1>
        <a:srgbClr val="577CCE"/>
      </a:accent1>
      <a:accent2>
        <a:srgbClr val="5999AF"/>
      </a:accent2>
      <a:accent3>
        <a:srgbClr val="5BA080"/>
      </a:accent3>
      <a:accent4>
        <a:srgbClr val="8BAA69"/>
      </a:accent4>
      <a:accent5>
        <a:srgbClr val="D6B250"/>
      </a:accent5>
      <a:accent6>
        <a:srgbClr val="E79647"/>
      </a:accent6>
      <a:hlink>
        <a:srgbClr val="0000FF"/>
      </a:hlink>
      <a:folHlink>
        <a:srgbClr val="FF00FF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1953</Words>
  <Application>WPS 演示</Application>
  <PresentationFormat>宽屏</PresentationFormat>
  <Paragraphs>281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宋体</vt:lpstr>
      <vt:lpstr>Wingdings</vt:lpstr>
      <vt:lpstr>Wingdings</vt:lpstr>
      <vt:lpstr>微软雅黑</vt:lpstr>
      <vt:lpstr>Segoe UI</vt:lpstr>
      <vt:lpstr>黑体</vt:lpstr>
      <vt:lpstr>方正黑体简体</vt:lpstr>
      <vt:lpstr>方正仿宋简体</vt:lpstr>
      <vt:lpstr>Arial Unicode MS</vt:lpstr>
      <vt:lpstr>Calibri</vt:lpstr>
      <vt:lpstr>Office 主题​​</vt:lpstr>
      <vt:lpstr>1_Office 主题​​</vt:lpstr>
      <vt:lpstr>2_Office 主题​​</vt:lpstr>
      <vt:lpstr>  苑庄镇人民政府                    2021年政府信息公开工作年度报告</vt:lpstr>
      <vt:lpstr>PowerPoint 演示文稿</vt:lpstr>
      <vt:lpstr>主动公开情况</vt:lpstr>
      <vt:lpstr>依申请公开情况</vt:lpstr>
      <vt:lpstr>主动公开政府信息情况</vt:lpstr>
      <vt:lpstr>政府信息公开行政复议、行政诉讼情况</vt:lpstr>
      <vt:lpstr>存在的主要问题及改进情况</vt:lpstr>
      <vt:lpstr>其他需要报告的事项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文档存本地丢失不负责</cp:lastModifiedBy>
  <cp:revision>152</cp:revision>
  <dcterms:created xsi:type="dcterms:W3CDTF">2019-06-19T02:08:00Z</dcterms:created>
  <dcterms:modified xsi:type="dcterms:W3CDTF">2023-02-06T13:28:53Z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C2BEFE1C4A3C4D8299BB7431904AD5A0</vt:lpwstr>
  </property>
</Properties>
</file>