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3"/>
    <p:sldId id="277" r:id="rId4"/>
    <p:sldId id="286" r:id="rId5"/>
    <p:sldId id="287" r:id="rId6"/>
    <p:sldId id="288" r:id="rId7"/>
    <p:sldId id="291" r:id="rId8"/>
    <p:sldId id="293" r:id="rId9"/>
    <p:sldId id="294" r:id="rId10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5" orient="horz" pos="1298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113" userDrawn="1">
          <p15:clr>
            <a:srgbClr val="A4A3A4"/>
          </p15:clr>
        </p15:guide>
        <p15:guide id="8" pos="892" userDrawn="1">
          <p15:clr>
            <a:srgbClr val="A4A3A4"/>
          </p15:clr>
        </p15:guide>
        <p15:guide id="9" pos="7650" userDrawn="1">
          <p15:clr>
            <a:srgbClr val="A4A3A4"/>
          </p15:clr>
        </p15:guide>
        <p15:guide id="11" pos="7015" userDrawn="1">
          <p15:clr>
            <a:srgbClr val="A4A3A4"/>
          </p15:clr>
        </p15:guide>
        <p15:guide id="12" pos="1255" userDrawn="1">
          <p15:clr>
            <a:srgbClr val="A4A3A4"/>
          </p15:clr>
        </p15:guide>
        <p15:guide id="13" pos="6335" userDrawn="1">
          <p15:clr>
            <a:srgbClr val="A4A3A4"/>
          </p15:clr>
        </p15:guide>
        <p15:guide id="14" orient="horz" pos="2704" userDrawn="1">
          <p15:clr>
            <a:srgbClr val="A4A3A4"/>
          </p15:clr>
        </p15:guide>
        <p15:guide id="15" orient="horz" pos="329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28A9D6"/>
    <a:srgbClr val="7FCCE7"/>
    <a:srgbClr val="6AC3E2"/>
    <a:srgbClr val="4AB7DC"/>
    <a:srgbClr val="C1E6F3"/>
    <a:srgbClr val="8ED2E9"/>
    <a:srgbClr val="5BBDE0"/>
    <a:srgbClr val="71C6E4"/>
    <a:srgbClr val="4DB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0" autoAdjust="0"/>
    <p:restoredTop sz="86457" autoAdjust="0"/>
  </p:normalViewPr>
  <p:slideViewPr>
    <p:cSldViewPr showGuides="1">
      <p:cViewPr varScale="1">
        <p:scale>
          <a:sx n="69" d="100"/>
          <a:sy n="69" d="100"/>
        </p:scale>
        <p:origin x="-96" y="-342"/>
      </p:cViewPr>
      <p:guideLst>
        <p:guide orient="horz" pos="391"/>
        <p:guide pos="3840"/>
        <p:guide orient="horz" pos="1298"/>
        <p:guide orient="horz" pos="3793"/>
        <p:guide orient="horz" pos="3113"/>
        <p:guide pos="892"/>
        <p:guide pos="7650"/>
        <p:guide pos="7015"/>
        <p:guide pos="1255"/>
        <p:guide pos="6335"/>
        <p:guide orient="horz" pos="2704"/>
        <p:guide orient="horz" pos="32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esktop\&#24120;&#29992;&#36719;&#20214;\&#27766;&#19978;&#21439;&#20154;&#27665;&#25919;&#24220;&#21150;&#20844;&#23460;&#20851;&#20110;&#20570;&#22909;2024&#24180;&#25919;&#24220;&#20449;&#24687;&#20844;&#24320;&#24180;&#24230;&#25253;&#21578;&#32534;&#21046;&#21644;&#21457;&#24067;&#24037;&#20316;&#30340;&#36890;&#30693;(3)\22&#20449;&#24687;&#31867;&#2103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zh-CN"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郭楼镇主动公开信息情况</a:t>
            </a:r>
            <a:endParaRPr lang="zh-CN" altLang="en-US"/>
          </a:p>
        </c:rich>
      </c:tx>
      <c:layout>
        <c:manualLayout>
          <c:xMode val="edge"/>
          <c:yMode val="edge"/>
          <c:x val="0.201347384513677"/>
          <c:y val="0.0058708414872798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Lbls>
            <c:dLbl>
              <c:idx val="0"/>
              <c:layout>
                <c:manualLayout>
                  <c:x val="0.0302533902012248"/>
                  <c:y val="-0.0050947798191892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0749168853893263"/>
                  <c:y val="0.012744240303295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150479002624672"/>
                  <c:y val="-0.025763706620005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236167979002625"/>
                  <c:y val="-0.0021336395450568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0159002624671916"/>
                  <c:y val="0.025975503062117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0166807742782152"/>
                  <c:y val="0.023194079906678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0154000437445319"/>
                  <c:y val="0.027960775736366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0.0191167979002625"/>
                  <c:y val="0.025507801108194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0.0152669510061242"/>
                  <c:y val="0.0050339020122484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0.00731900699912511"/>
                  <c:y val="-0.0052970982793817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0.00395931758530184"/>
                  <c:y val="-0.0085564304461942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0.00681255468066492"/>
                  <c:y val="-0.03267497812773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[22信息类别.xlsx]Sheet1!$F$4:$F$16</c:f>
              <c:strCache>
                <c:ptCount val="12"/>
                <c:pt idx="0">
                  <c:v>政策文件及政策解读类</c:v>
                </c:pt>
                <c:pt idx="1">
                  <c:v>公告公示</c:v>
                </c:pt>
                <c:pt idx="2">
                  <c:v>规划计划类</c:v>
                </c:pt>
                <c:pt idx="3">
                  <c:v>会议公开</c:v>
                </c:pt>
                <c:pt idx="4">
                  <c:v>行政权力</c:v>
                </c:pt>
                <c:pt idx="5">
                  <c:v>财政预算决算</c:v>
                </c:pt>
                <c:pt idx="6">
                  <c:v>应急管理</c:v>
                </c:pt>
                <c:pt idx="7">
                  <c:v>公共服务</c:v>
                </c:pt>
                <c:pt idx="8">
                  <c:v>公益事业</c:v>
                </c:pt>
                <c:pt idx="9">
                  <c:v>行政权力运行公开</c:v>
                </c:pt>
                <c:pt idx="10">
                  <c:v>政务公开组织管理</c:v>
                </c:pt>
                <c:pt idx="11">
                  <c:v>政务公开基础建设</c:v>
                </c:pt>
              </c:strCache>
            </c:strRef>
          </c:cat>
          <c:val>
            <c:numRef>
              <c:f>[22信息类别.xlsx]Sheet1!$G$4:$G$16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4</c:v>
                </c:pt>
                <c:pt idx="1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a65a25b1-dd44-4275-bd04-163601f9f8f9}"/>
      </c:ext>
    </c:extLst>
  </c:chart>
  <c:spPr>
    <a:noFill/>
    <a:ln w="9525" cap="flat" cmpd="sng" algn="ctr">
      <a:noFill/>
      <a:prstDash val="solid"/>
      <a:round/>
    </a:ln>
  </c:spPr>
  <c:txPr>
    <a:bodyPr/>
    <a:lstStyle/>
    <a:p>
      <a:pPr>
        <a:defRPr lang="zh-CN"/>
      </a:pPr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D7BAD-2227-4ED9-976D-74FC1DE8D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2BD0B-23ED-4A76-9C99-2E249C5C7E4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themeOverride" Target="../theme/themeOverride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过渡页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7" name="椭圆 26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第一部分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椭圆 24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第二部分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第三部分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第四部分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943261" y="6338262"/>
            <a:ext cx="540987" cy="283147"/>
          </a:xfrm>
          <a:prstGeom prst="rect">
            <a:avLst/>
          </a:prstGeom>
        </p:spPr>
        <p:txBody>
          <a:bodyPr wrap="square" lIns="0" tIns="0" rIns="0" bIns="0"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5000">
              <a:srgbClr val="E6E6E6"/>
            </a:gs>
            <a:gs pos="25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/>
          <p:cNvSpPr>
            <a:spLocks noEditPoints="1"/>
          </p:cNvSpPr>
          <p:nvPr/>
        </p:nvSpPr>
        <p:spPr bwMode="auto">
          <a:xfrm>
            <a:off x="2495600" y="4725144"/>
            <a:ext cx="6240016" cy="2132856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/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2" name="矩形 1"/>
          <p:cNvSpPr/>
          <p:nvPr/>
        </p:nvSpPr>
        <p:spPr>
          <a:xfrm>
            <a:off x="0" y="620688"/>
            <a:ext cx="12192000" cy="1714585"/>
          </a:xfrm>
          <a:prstGeom prst="rect">
            <a:avLst/>
          </a:prstGeom>
          <a:solidFill>
            <a:srgbClr val="28A9D6"/>
          </a:solidFill>
          <a:ln>
            <a:noFill/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31" name="TextBox 13"/>
          <p:cNvSpPr txBox="1"/>
          <p:nvPr/>
        </p:nvSpPr>
        <p:spPr>
          <a:xfrm>
            <a:off x="983432" y="717607"/>
            <a:ext cx="10297144" cy="15684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郭楼镇人民政府</a:t>
            </a:r>
            <a:endParaRPr lang="en-US" altLang="zh-CN" sz="4800" b="1" dirty="0" smtClean="0">
              <a:solidFill>
                <a:schemeClr val="bg1"/>
              </a:solidFill>
              <a:latin typeface="+mj-ea"/>
              <a:ea typeface="+mj-ea"/>
              <a:cs typeface="+mj-ea"/>
            </a:endParaRPr>
          </a:p>
          <a:p>
            <a:pPr algn="ctr"/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202</a:t>
            </a:r>
            <a:r>
              <a:rPr lang="en-US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4</a:t>
            </a:r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年政府信息公开工作</a:t>
            </a:r>
            <a:r>
              <a:rPr lang="zh-CN" altLang="en-US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年度报告</a:t>
            </a:r>
            <a:endParaRPr lang="zh-CN" altLang="en-US" sz="4800" b="1" dirty="0">
              <a:ln w="3175">
                <a:solidFill>
                  <a:srgbClr val="31A5D7"/>
                </a:solidFill>
              </a:ln>
              <a:solidFill>
                <a:schemeClr val="bg1"/>
              </a:solidFill>
              <a:latin typeface="+mj-ea"/>
              <a:ea typeface="+mj-ea"/>
              <a:cs typeface="+mj-ea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0" y="5948050"/>
            <a:ext cx="12192000" cy="145246"/>
            <a:chOff x="0" y="4795475"/>
            <a:chExt cx="12192000" cy="145246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787200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787200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>
              <a:off x="787200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207568" y="3573016"/>
            <a:ext cx="8784976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 smtClean="0">
                <a:latin typeface="+mn-ea"/>
                <a:cs typeface="+mn-ea"/>
              </a:rPr>
              <a:t>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sz="2400" dirty="0" smtClean="0">
              <a:latin typeface="+mn-ea"/>
              <a:cs typeface="+mn-ea"/>
            </a:endParaRPr>
          </a:p>
          <a:p>
            <a:r>
              <a:rPr sz="2400" dirty="0" smtClean="0">
                <a:latin typeface="+mn-ea"/>
                <a:cs typeface="+mn-ea"/>
              </a:rPr>
              <a:t>报告所列数据的统计期限自202</a:t>
            </a:r>
            <a:r>
              <a:rPr lang="en-US" sz="2400" dirty="0" smtClean="0">
                <a:latin typeface="+mn-ea"/>
                <a:cs typeface="+mn-ea"/>
              </a:rPr>
              <a:t>4</a:t>
            </a:r>
            <a:r>
              <a:rPr sz="2400" dirty="0" smtClean="0">
                <a:latin typeface="+mn-ea"/>
                <a:cs typeface="+mn-ea"/>
              </a:rPr>
              <a:t>年1月1日起至202</a:t>
            </a:r>
            <a:r>
              <a:rPr lang="en-US" sz="2400" dirty="0" smtClean="0">
                <a:latin typeface="+mn-ea"/>
                <a:cs typeface="+mn-ea"/>
              </a:rPr>
              <a:t>4</a:t>
            </a:r>
            <a:r>
              <a:rPr sz="2400" dirty="0" smtClean="0">
                <a:latin typeface="+mn-ea"/>
                <a:cs typeface="+mn-ea"/>
              </a:rPr>
              <a:t>年12月31日止。</a:t>
            </a:r>
            <a:endParaRPr sz="2400" dirty="0" smtClean="0">
              <a:latin typeface="+mn-ea"/>
              <a:cs typeface="+mn-ea"/>
            </a:endParaRPr>
          </a:p>
          <a:p>
            <a:endParaRPr lang="zh-CN" altLang="en-US" dirty="0">
              <a:latin typeface="+mn-ea"/>
              <a:cs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11624" y="2564904"/>
            <a:ext cx="648072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+mn-ea"/>
                <a:cs typeface="+mn-ea"/>
              </a:rPr>
              <a:t>2024</a:t>
            </a:r>
            <a:r>
              <a:rPr lang="zh-CN" altLang="en-US" sz="2000" dirty="0" smtClean="0">
                <a:latin typeface="+mn-ea"/>
                <a:cs typeface="+mn-ea"/>
              </a:rPr>
              <a:t>年，郭楼镇根据县政府政务公开办的统一安排，按照《中华人民共和国政府信息公开条例》和省、市、县工作要求，按照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以公开为常态、不公开为例外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的原则，加强组织领导，完善制度建设，规范工作程序，创新工作方法，拓宽公开渠道，全面巩固政府信息公开成果，有力地保障了群众的知情权、参与权和监督权，扎实有效推进政府信息公开工作。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主动公开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政府信息情况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9605" y="1824990"/>
            <a:ext cx="3928110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+mn-ea"/>
                <a:cs typeface="+mn-ea"/>
              </a:rPr>
              <a:t>2024</a:t>
            </a:r>
            <a:r>
              <a:rPr lang="zh-CN" altLang="en-US" sz="2000" dirty="0" smtClean="0">
                <a:latin typeface="+mn-ea"/>
                <a:cs typeface="+mn-ea"/>
              </a:rPr>
              <a:t>年全镇通过政府信息公开网站主动公开政府信息</a:t>
            </a:r>
            <a:r>
              <a:rPr lang="en-US" altLang="zh-CN" sz="2000" dirty="0" smtClean="0">
                <a:latin typeface="+mn-ea"/>
                <a:cs typeface="+mn-ea"/>
              </a:rPr>
              <a:t>22</a:t>
            </a:r>
            <a:r>
              <a:rPr lang="zh-CN" altLang="en-US" sz="2000" dirty="0" smtClean="0">
                <a:latin typeface="+mn-ea"/>
                <a:cs typeface="+mn-ea"/>
              </a:rPr>
              <a:t>条。其中政策文件及政策解读类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件，公告公示信息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条，规划计划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条，重要会议公开</a:t>
            </a:r>
            <a:r>
              <a:rPr lang="en-US" altLang="zh-CN" sz="2000" dirty="0" smtClean="0">
                <a:latin typeface="+mn-ea"/>
                <a:cs typeface="+mn-ea"/>
              </a:rPr>
              <a:t>1</a:t>
            </a:r>
            <a:r>
              <a:rPr lang="zh-CN" altLang="en-US" sz="2000" dirty="0" smtClean="0">
                <a:latin typeface="+mn-ea"/>
                <a:cs typeface="+mn-ea"/>
              </a:rPr>
              <a:t>条，行政权力公开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条，财政预决算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条，财政预决算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条，应急管理信息</a:t>
            </a:r>
            <a:r>
              <a:rPr lang="en-US" altLang="zh-CN" sz="2000" dirty="0" smtClean="0">
                <a:latin typeface="+mn-ea"/>
                <a:cs typeface="+mn-ea"/>
              </a:rPr>
              <a:t>1</a:t>
            </a:r>
            <a:r>
              <a:rPr lang="zh-CN" altLang="en-US" sz="2000" dirty="0" smtClean="0">
                <a:latin typeface="+mn-ea"/>
                <a:cs typeface="+mn-ea"/>
              </a:rPr>
              <a:t>条，公共服务</a:t>
            </a:r>
            <a:r>
              <a:rPr lang="en-US" altLang="zh-CN" sz="2000" dirty="0" smtClean="0">
                <a:latin typeface="+mn-ea"/>
                <a:cs typeface="+mn-ea"/>
              </a:rPr>
              <a:t>1</a:t>
            </a:r>
            <a:r>
              <a:rPr lang="zh-CN" altLang="en-US" sz="2000" dirty="0" smtClean="0">
                <a:latin typeface="+mn-ea"/>
                <a:cs typeface="+mn-ea"/>
              </a:rPr>
              <a:t>条，公益事业</a:t>
            </a:r>
            <a:r>
              <a:rPr lang="en-US" altLang="zh-CN" sz="2000" dirty="0" smtClean="0">
                <a:latin typeface="+mn-ea"/>
                <a:cs typeface="+mn-ea"/>
              </a:rPr>
              <a:t>1</a:t>
            </a:r>
            <a:r>
              <a:rPr lang="zh-CN" altLang="en-US" sz="2000" dirty="0" smtClean="0">
                <a:latin typeface="+mn-ea"/>
                <a:cs typeface="+mn-ea"/>
              </a:rPr>
              <a:t>条，行政权力运行公开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条，政务公开组织管理</a:t>
            </a:r>
            <a:r>
              <a:rPr lang="en-US" altLang="zh-CN" sz="2000" dirty="0" smtClean="0">
                <a:latin typeface="+mn-ea"/>
                <a:cs typeface="+mn-ea"/>
              </a:rPr>
              <a:t>4</a:t>
            </a:r>
            <a:r>
              <a:rPr lang="zh-CN" altLang="en-US" sz="2000" dirty="0" smtClean="0">
                <a:latin typeface="+mn-ea"/>
                <a:cs typeface="+mn-ea"/>
              </a:rPr>
              <a:t>条，政务公开基础设施</a:t>
            </a:r>
            <a:r>
              <a:rPr lang="en-US" altLang="zh-CN" sz="2000" dirty="0" smtClean="0">
                <a:latin typeface="+mn-ea"/>
                <a:cs typeface="+mn-ea"/>
              </a:rPr>
              <a:t>2</a:t>
            </a:r>
            <a:r>
              <a:rPr lang="zh-CN" altLang="en-US" sz="2000" dirty="0" smtClean="0">
                <a:latin typeface="+mn-ea"/>
                <a:cs typeface="+mn-ea"/>
              </a:rPr>
              <a:t>条。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graphicFrame>
        <p:nvGraphicFramePr>
          <p:cNvPr id="11" name="图表 1"/>
          <p:cNvGraphicFramePr/>
          <p:nvPr/>
        </p:nvGraphicFramePr>
        <p:xfrm>
          <a:off x="6229985" y="1916430"/>
          <a:ext cx="4105910" cy="324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 smtClean="0">
                <a:solidFill>
                  <a:schemeClr val="bg1"/>
                </a:solidFill>
              </a:rPr>
              <a:t>政府信息公开申请情况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11624" y="3140968"/>
            <a:ext cx="64807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dirty="0" smtClean="0">
                <a:latin typeface="+mn-ea"/>
                <a:cs typeface="+mn-ea"/>
              </a:rPr>
              <a:t>本年度共收到政府信息公开申请</a:t>
            </a:r>
            <a:r>
              <a:rPr lang="en-US" altLang="zh-CN" sz="2000" dirty="0" smtClean="0">
                <a:latin typeface="+mn-ea"/>
                <a:cs typeface="+mn-ea"/>
              </a:rPr>
              <a:t>0</a:t>
            </a:r>
            <a:r>
              <a:rPr lang="zh-CN" altLang="zh-CN" sz="2000" dirty="0" smtClean="0">
                <a:latin typeface="+mn-ea"/>
                <a:cs typeface="+mn-ea"/>
              </a:rPr>
              <a:t>条。</a:t>
            </a:r>
            <a:endParaRPr lang="zh-CN" altLang="zh-CN" sz="2000" dirty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主动公开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政府信息情况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063750" y="1700530"/>
          <a:ext cx="7061200" cy="3902710"/>
        </p:xfrm>
        <a:graphic>
          <a:graphicData uri="http://schemas.openxmlformats.org/drawingml/2006/table">
            <a:tbl>
              <a:tblPr/>
              <a:tblGrid>
                <a:gridCol w="1959610"/>
                <a:gridCol w="1717040"/>
                <a:gridCol w="1784350"/>
                <a:gridCol w="1600200"/>
              </a:tblGrid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第二十条第（一）项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本年制发件数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本年废止件数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现行有效件数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规章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行政规范性文件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第二十条第（五）项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行政许可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152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第二十条第（六）项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行政处罚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行政强制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第二十条第（八）项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本年收费金额（单位：万元）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行政事业性收费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3432" y="260648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 smtClean="0">
                <a:solidFill>
                  <a:schemeClr val="bg1"/>
                </a:solidFill>
              </a:rPr>
              <a:t>政府信息公开行政复议、行政诉讼情况</a:t>
            </a:r>
            <a:endParaRPr lang="zh-CN" alt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351405" y="2204720"/>
          <a:ext cx="7182485" cy="2719070"/>
        </p:xfrm>
        <a:graphic>
          <a:graphicData uri="http://schemas.openxmlformats.org/drawingml/2006/table">
            <a:tbl>
              <a:tblPr/>
              <a:tblGrid>
                <a:gridCol w="501650"/>
                <a:gridCol w="505460"/>
                <a:gridCol w="489585"/>
                <a:gridCol w="481965"/>
                <a:gridCol w="374650"/>
                <a:gridCol w="530225"/>
                <a:gridCol w="528320"/>
                <a:gridCol w="530860"/>
                <a:gridCol w="517525"/>
                <a:gridCol w="346710"/>
                <a:gridCol w="530225"/>
                <a:gridCol w="530225"/>
                <a:gridCol w="530225"/>
                <a:gridCol w="453390"/>
                <a:gridCol w="331470"/>
              </a:tblGrid>
              <a:tr h="310515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行政复议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行政诉讼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115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未经复议直接起诉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复议后起诉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24269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7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7305" y="2153920"/>
            <a:ext cx="6360795" cy="304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存在问题：一是虽然已经明确专人负责，但是政务公开工作涉及面广，少数工作人员重视程度不够，专业性不强，导致部分信息公开质量不高。二是信息发布的及时性和精准性有待提高。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下一步，我镇将积极推进信息公开工作。一是加大工作力度。及时发布和更新依法应主动公开的政府信息，确保政府信息及时公开。二是建立长效机制。建立和完善政务公开内容审查和更新维护，促进政务公开工作制度化、规范化发展，深入、持续、高效地开展政务公开工作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 smtClean="0">
                <a:solidFill>
                  <a:schemeClr val="bg1"/>
                </a:solidFill>
              </a:rPr>
              <a:t>存在的主要问题及改进情况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9789" y="2013863"/>
            <a:ext cx="8136904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（一）我镇本年度无收取信息处理费情况。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（二）</a:t>
            </a:r>
            <a:r>
              <a:rPr lang="en-US" altLang="zh-CN" sz="2000" dirty="0" smtClean="0">
                <a:latin typeface="+mn-ea"/>
                <a:cs typeface="+mn-ea"/>
              </a:rPr>
              <a:t>2024</a:t>
            </a:r>
            <a:r>
              <a:rPr lang="zh-CN" altLang="en-US" sz="2000" dirty="0" smtClean="0">
                <a:latin typeface="+mn-ea"/>
                <a:cs typeface="+mn-ea"/>
              </a:rPr>
              <a:t>年我镇不断健全完善政务公开工作机制，按照新形势下的工作要求，梳理优化公开事项目录、完善公开事项标准、规范公开工作流程，强化自查自纠，立行立改，确保政务信息及时、准确地进行对外公开；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（三）</a:t>
            </a:r>
            <a:r>
              <a:rPr lang="en-US" altLang="zh-CN" sz="2000" dirty="0" smtClean="0">
                <a:latin typeface="+mn-ea"/>
                <a:cs typeface="+mn-ea"/>
              </a:rPr>
              <a:t>2024</a:t>
            </a:r>
            <a:r>
              <a:rPr lang="zh-CN" altLang="en-US" sz="2000" dirty="0" smtClean="0">
                <a:latin typeface="+mn-ea"/>
                <a:cs typeface="+mn-ea"/>
              </a:rPr>
              <a:t>年我镇未承办人大代表建议和政协委员提案。</a:t>
            </a:r>
            <a:r>
              <a:rPr lang="en-US" altLang="zh-CN" sz="2000" dirty="0" smtClean="0">
                <a:latin typeface="+mn-ea"/>
                <a:cs typeface="+mn-ea"/>
              </a:rPr>
              <a:t> </a:t>
            </a:r>
            <a:endParaRPr lang="en-US" altLang="zh-CN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（四）</a:t>
            </a:r>
            <a:r>
              <a:rPr lang="en-US" altLang="zh-CN" sz="2000" dirty="0" smtClean="0">
                <a:latin typeface="+mn-ea"/>
                <a:cs typeface="+mn-ea"/>
              </a:rPr>
              <a:t>2024</a:t>
            </a:r>
            <a:r>
              <a:rPr lang="zh-CN" altLang="en-US" sz="2000" dirty="0" smtClean="0">
                <a:latin typeface="+mn-ea"/>
                <a:cs typeface="+mn-ea"/>
              </a:rPr>
              <a:t>年，郭楼镇不断创新公开内容，不仅包括政策文件、民生热点问题、等方面的信息，让公民更加全面地了解政府工作的进展和成果。还进一步创新政策宣传方式，积极促进我镇政务公开工作高质量发展。发挥网络时代作用，让数据多跑路、群众少跑腿，不断提升政务公开体验区建设，促进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线上公开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与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线下公开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有机结合。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其他需要报告的事项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tags/tag1.xml><?xml version="1.0" encoding="utf-8"?>
<p:tagLst xmlns:p="http://schemas.openxmlformats.org/presentationml/2006/main">
  <p:tag name="KSO_WM_UNIT_TABLE_BEAUTIFY" val="smartTable{c8514ba8-789d-434c-8853-a83dec9decdb}"/>
  <p:tag name="TABLE_ENDDRAG_ORIGIN_RECT" val="555*307"/>
  <p:tag name="TABLE_ENDDRAG_RECT" val="162*133*556*307"/>
</p:tagLst>
</file>

<file path=ppt/tags/tag2.xml><?xml version="1.0" encoding="utf-8"?>
<p:tagLst xmlns:p="http://schemas.openxmlformats.org/presentationml/2006/main">
  <p:tag name="KSO_WM_UNIT_TABLE_BEAUTIFY" val="smartTable{71031a73-5bcf-49c2-8311-d734ac1bd587}"/>
  <p:tag name="TABLE_ENDDRAG_ORIGIN_RECT" val="565*214"/>
  <p:tag name="TABLE_ENDDRAG_RECT" val="185*173*565*214"/>
</p:tagLst>
</file>

<file path=ppt/tags/tag3.xml><?xml version="1.0" encoding="utf-8"?>
<p:tagLst xmlns:p="http://schemas.openxmlformats.org/presentationml/2006/main">
  <p:tag name="KSO_WPP_MARK_KEY" val="376289fc-7b68-4f06-87ca-8819d0f4b105"/>
  <p:tag name="COMMONDATA" val="eyJoZGlkIjoiODBmMGI2MjBhMmI2NjliNzNhOTE4Y2YzNjQxNGNhZjQifQ=="/>
  <p:tag name="commondata" val="eyJoZGlkIjoiMWUzNTBkODQ2Y2U0NWNmMzE1ZGJhODUyNjQ1NDQ4MTgifQ==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014年年终总结">
      <a:majorFont>
        <a:latin typeface="Copperplate Gothic Bold"/>
        <a:ea typeface="微软雅黑"/>
        <a:cs typeface=""/>
      </a:majorFont>
      <a:minorFont>
        <a:latin typeface="Copperplate Gothic Bold"/>
        <a:ea typeface="微软雅黑"/>
        <a:cs typeface="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1581</Words>
  <Application>WPS 演示</Application>
  <PresentationFormat>自定义</PresentationFormat>
  <Paragraphs>273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Impact</vt:lpstr>
      <vt:lpstr>微软雅黑</vt:lpstr>
      <vt:lpstr>方正黑体简体</vt:lpstr>
      <vt:lpstr>方正仿宋简体</vt:lpstr>
      <vt:lpstr>Copperplate Gothic Bold</vt:lpstr>
      <vt:lpstr>Segoe Print</vt:lpstr>
      <vt:lpstr>Arial Unicode MS</vt:lpstr>
      <vt:lpstr>Calibri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0</dc:title>
  <dc:creator/>
  <cp:lastModifiedBy>WPS_1601818644</cp:lastModifiedBy>
  <cp:revision>37</cp:revision>
  <dcterms:created xsi:type="dcterms:W3CDTF">2014-01-11T15:22:00Z</dcterms:created>
  <dcterms:modified xsi:type="dcterms:W3CDTF">2025-01-22T02:47:58Z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6DDF456B36094A4F9496414D0E9C9BE8</vt:lpwstr>
  </property>
  <property fmtid="{D5CDD505-2E9C-101B-9397-08002B2CF9AE}" pid="3" name="KSOProductBuildVer">
    <vt:lpwstr>2052-12.1.0.19770</vt:lpwstr>
  </property>
</Properties>
</file>